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4" r:id="rId2"/>
    <p:sldMasterId id="2147483697" r:id="rId3"/>
  </p:sldMasterIdLst>
  <p:notesMasterIdLst>
    <p:notesMasterId r:id="rId20"/>
  </p:notesMasterIdLst>
  <p:handoutMasterIdLst>
    <p:handoutMasterId r:id="rId21"/>
  </p:handoutMasterIdLst>
  <p:sldIdLst>
    <p:sldId id="734" r:id="rId4"/>
    <p:sldId id="721" r:id="rId5"/>
    <p:sldId id="742" r:id="rId6"/>
    <p:sldId id="743" r:id="rId7"/>
    <p:sldId id="754" r:id="rId8"/>
    <p:sldId id="739" r:id="rId9"/>
    <p:sldId id="745" r:id="rId10"/>
    <p:sldId id="746" r:id="rId11"/>
    <p:sldId id="740" r:id="rId12"/>
    <p:sldId id="747" r:id="rId13"/>
    <p:sldId id="748" r:id="rId14"/>
    <p:sldId id="741" r:id="rId15"/>
    <p:sldId id="749" r:id="rId16"/>
    <p:sldId id="750" r:id="rId17"/>
    <p:sldId id="737" r:id="rId18"/>
    <p:sldId id="738" r:id="rId19"/>
  </p:sldIdLst>
  <p:sldSz cx="9144000" cy="5143500" type="screen16x9"/>
  <p:notesSz cx="9926638" cy="679767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cht, Antje" initials="UA" lastIdx="2" clrIdx="1">
    <p:extLst>
      <p:ext uri="{19B8F6BF-5375-455C-9EA6-DF929625EA0E}">
        <p15:presenceInfo xmlns:p15="http://schemas.microsoft.com/office/powerpoint/2012/main" userId="S-1-5-21-1681774397-3292891888-1623808579-37390" providerId="AD"/>
      </p:ext>
    </p:extLst>
  </p:cmAuthor>
  <p:cmAuthor id="2" name="Ressel, Thomas" initials="TR" lastIdx="1" clrIdx="2">
    <p:extLst>
      <p:ext uri="{19B8F6BF-5375-455C-9EA6-DF929625EA0E}">
        <p15:presenceInfo xmlns:p15="http://schemas.microsoft.com/office/powerpoint/2012/main" userId="Ressel, Thomas" providerId="None"/>
      </p:ext>
    </p:extLst>
  </p:cmAuthor>
  <p:cmAuthor id="3" name="Neumann, Dirk" initials="ND" lastIdx="1" clrIdx="3">
    <p:extLst>
      <p:ext uri="{19B8F6BF-5375-455C-9EA6-DF929625EA0E}">
        <p15:presenceInfo xmlns:p15="http://schemas.microsoft.com/office/powerpoint/2012/main" userId="S-1-5-21-1681774397-3292891888-1623808579-5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48214" autoAdjust="0"/>
  </p:normalViewPr>
  <p:slideViewPr>
    <p:cSldViewPr>
      <p:cViewPr varScale="1">
        <p:scale>
          <a:sx n="49" d="100"/>
          <a:sy n="49" d="100"/>
        </p:scale>
        <p:origin x="1387" y="53"/>
      </p:cViewPr>
      <p:guideLst>
        <p:guide orient="horz" pos="2160"/>
        <p:guide pos="2880"/>
      </p:guideLst>
    </p:cSldViewPr>
  </p:slideViewPr>
  <p:outlineViewPr>
    <p:cViewPr>
      <p:scale>
        <a:sx n="33" d="100"/>
        <a:sy n="33" d="100"/>
      </p:scale>
      <p:origin x="0" y="-14220"/>
    </p:cViewPr>
  </p:outlineViewPr>
  <p:notesTextViewPr>
    <p:cViewPr>
      <p:scale>
        <a:sx n="1" d="1"/>
        <a:sy n="1" d="1"/>
      </p:scale>
      <p:origin x="0" y="-3701"/>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 ist abg (n = 1910)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D0-4416-9499-C1FE7078EB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D0-4416-9499-C1FE7078EB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D0-4416-9499-C1FE7078EB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D0-4416-9499-C1FE7078EBA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AD0-4416-9499-C1FE7078EBA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AD0-4416-9499-C1FE7078EBA1}"/>
              </c:ext>
            </c:extLst>
          </c:dPt>
          <c:dLbls>
            <c:dLbl>
              <c:idx val="0"/>
              <c:layout/>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AD0-4416-9499-C1FE7078EBA1}"/>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AD0-4416-9499-C1FE7078EBA1}"/>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AD0-4416-9499-C1FE7078EBA1}"/>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AD0-4416-9499-C1FE7078EBA1}"/>
                </c:ext>
              </c:extLst>
            </c:dLbl>
            <c:dLbl>
              <c:idx val="4"/>
              <c:layout/>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AD0-4416-9499-C1FE7078EBA1}"/>
                </c:ext>
              </c:extLst>
            </c:dLbl>
            <c:dLbl>
              <c:idx val="5"/>
              <c:layout>
                <c:manualLayout>
                  <c:x val="9.3142886124741656E-3"/>
                  <c:y val="1.084404326360152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AD0-4416-9499-C1FE7078EBA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Sheet1!$B$1:$G$1</c:f>
              <c:strCache>
                <c:ptCount val="6"/>
                <c:pt idx="0">
                  <c:v>nimmt stark ab (n=50)</c:v>
                </c:pt>
                <c:pt idx="1">
                  <c:v>nimmt ab (n=294)</c:v>
                </c:pt>
                <c:pt idx="2">
                  <c:v>bleibt gleich (n=1020)</c:v>
                </c:pt>
                <c:pt idx="3">
                  <c:v>nimmt zu (n=385)</c:v>
                </c:pt>
                <c:pt idx="4">
                  <c:v>nimmt stark zu (n=33)</c:v>
                </c:pt>
                <c:pt idx="5">
                  <c:v>lässt sich nicht beurteilen (n=128)</c:v>
                </c:pt>
              </c:strCache>
            </c:strRef>
          </c:cat>
          <c:val>
            <c:numRef>
              <c:f>Sheet1!$B$2:$G$2</c:f>
              <c:numCache>
                <c:formatCode>0.00%</c:formatCode>
                <c:ptCount val="6"/>
                <c:pt idx="0">
                  <c:v>2.6178010471204188E-2</c:v>
                </c:pt>
                <c:pt idx="1">
                  <c:v>0.15392670157068064</c:v>
                </c:pt>
                <c:pt idx="2">
                  <c:v>0.53403141361256545</c:v>
                </c:pt>
                <c:pt idx="3">
                  <c:v>0.20157068062827224</c:v>
                </c:pt>
                <c:pt idx="4">
                  <c:v>1.7277486910994764E-2</c:v>
                </c:pt>
                <c:pt idx="5">
                  <c:v>6.7015706806282729E-2</c:v>
                </c:pt>
              </c:numCache>
            </c:numRef>
          </c:val>
          <c:extLst>
            <c:ext xmlns:c16="http://schemas.microsoft.com/office/drawing/2014/chart" uri="{C3380CC4-5D6E-409C-BE32-E72D297353CC}">
              <c16:uniqueId val="{0000000C-CAD0-4416-9499-C1FE7078EBA1}"/>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1"/>
  </c:chart>
  <c:spPr>
    <a:noFill/>
    <a:ln>
      <a:noFill/>
    </a:ln>
    <a:effectLst/>
  </c:spPr>
  <c:txPr>
    <a:bodyPr/>
    <a:lstStyle/>
    <a:p>
      <a:pPr>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 ist abg (n = 1942)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88-413D-9E80-849C19615C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88-413D-9E80-849C19615C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88-413D-9E80-849C19615C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F88-413D-9E80-849C19615C4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F88-413D-9E80-849C19615C4B}"/>
              </c:ext>
            </c:extLst>
          </c:dPt>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F88-413D-9E80-849C19615C4B}"/>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F88-413D-9E80-849C19615C4B}"/>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F88-413D-9E80-849C19615C4B}"/>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F88-413D-9E80-849C19615C4B}"/>
                </c:ext>
              </c:extLst>
            </c:dLbl>
            <c:dLbl>
              <c:idx val="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F88-413D-9E80-849C19615C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Sheet1!$B$1:$F$1</c:f>
              <c:strCache>
                <c:ptCount val="5"/>
                <c:pt idx="0">
                  <c:v>trifft gar nicht zu (n=451)</c:v>
                </c:pt>
                <c:pt idx="1">
                  <c:v>trifft eher nicht zu (n=470)</c:v>
                </c:pt>
                <c:pt idx="2">
                  <c:v>trifft teilweise zu (n=451)</c:v>
                </c:pt>
                <c:pt idx="3">
                  <c:v>trifft zu (n=296)</c:v>
                </c:pt>
                <c:pt idx="4">
                  <c:v>lässt sich nicht beurteilen (n=274)</c:v>
                </c:pt>
              </c:strCache>
            </c:strRef>
          </c:cat>
          <c:val>
            <c:numRef>
              <c:f>Sheet1!$B$2:$F$2</c:f>
              <c:numCache>
                <c:formatCode>0.00%</c:formatCode>
                <c:ptCount val="5"/>
                <c:pt idx="0">
                  <c:v>0.23223480947476827</c:v>
                </c:pt>
                <c:pt idx="1">
                  <c:v>0.2420185375901133</c:v>
                </c:pt>
                <c:pt idx="2">
                  <c:v>0.23223480947476827</c:v>
                </c:pt>
                <c:pt idx="3">
                  <c:v>0.15242018537590113</c:v>
                </c:pt>
                <c:pt idx="4">
                  <c:v>0.14109165808444901</c:v>
                </c:pt>
              </c:numCache>
            </c:numRef>
          </c:val>
          <c:extLst>
            <c:ext xmlns:c16="http://schemas.microsoft.com/office/drawing/2014/chart" uri="{C3380CC4-5D6E-409C-BE32-E72D297353CC}">
              <c16:uniqueId val="{0000000A-2F88-413D-9E80-849C19615C4B}"/>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4.6032316377573245E-3"/>
          <c:y val="0.38932628627596311"/>
          <c:w val="0.30324386471380099"/>
          <c:h val="0.434177153998614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1"/>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 ist abg (n = 1942)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D3-4ACF-8EC2-F5C15A5976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D3-4ACF-8EC2-F5C15A5976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D3-4ACF-8EC2-F5C15A5976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0D3-4ACF-8EC2-F5C15A5976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0D3-4ACF-8EC2-F5C15A59762E}"/>
              </c:ext>
            </c:extLst>
          </c:dPt>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0D3-4ACF-8EC2-F5C15A59762E}"/>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0D3-4ACF-8EC2-F5C15A59762E}"/>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0D3-4ACF-8EC2-F5C15A59762E}"/>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0D3-4ACF-8EC2-F5C15A59762E}"/>
                </c:ext>
              </c:extLst>
            </c:dLbl>
            <c:dLbl>
              <c:idx val="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0D3-4ACF-8EC2-F5C15A59762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Sheet1!$B$1:$F$1</c:f>
              <c:strCache>
                <c:ptCount val="5"/>
                <c:pt idx="0">
                  <c:v>trifft gar nicht zu (n=873)</c:v>
                </c:pt>
                <c:pt idx="1">
                  <c:v>trifft eher nicht zu (n=347)</c:v>
                </c:pt>
                <c:pt idx="2">
                  <c:v>trifft teilweise zu (n=341)</c:v>
                </c:pt>
                <c:pt idx="3">
                  <c:v>trifft zu (n=183)</c:v>
                </c:pt>
                <c:pt idx="4">
                  <c:v>lässt sich nicht beurteilen (n=198)</c:v>
                </c:pt>
              </c:strCache>
            </c:strRef>
          </c:cat>
          <c:val>
            <c:numRef>
              <c:f>Sheet1!$B$2:$F$2</c:f>
              <c:numCache>
                <c:formatCode>0.00%</c:formatCode>
                <c:ptCount val="5"/>
                <c:pt idx="0">
                  <c:v>0.44953656024716787</c:v>
                </c:pt>
                <c:pt idx="1">
                  <c:v>0.17868177136972194</c:v>
                </c:pt>
                <c:pt idx="2">
                  <c:v>0.17559217301750774</c:v>
                </c:pt>
                <c:pt idx="3">
                  <c:v>9.423274974253347E-2</c:v>
                </c:pt>
                <c:pt idx="4">
                  <c:v>0.101956745623069</c:v>
                </c:pt>
              </c:numCache>
            </c:numRef>
          </c:val>
          <c:extLst>
            <c:ext xmlns:c16="http://schemas.microsoft.com/office/drawing/2014/chart" uri="{C3380CC4-5D6E-409C-BE32-E72D297353CC}">
              <c16:uniqueId val="{0000000A-70D3-4ACF-8EC2-F5C15A59762E}"/>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1.7634096659842904E-2"/>
          <c:y val="0.45575867727659891"/>
          <c:w val="0.28930772054076043"/>
          <c:h val="0.389780186460763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1"/>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 ist abg (n = 1938)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1F-49B0-9B17-11501A174B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1F-49B0-9B17-11501A174B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1F-49B0-9B17-11501A174B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1F-49B0-9B17-11501A174B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41F-49B0-9B17-11501A174BB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1F-49B0-9B17-11501A174BB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1F-49B0-9B17-11501A174BB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1F-49B0-9B17-11501A174BB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1F-49B0-9B17-11501A174BB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1F-49B0-9B17-11501A174BB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Sheet1!$B$1:$F$1</c:f>
              <c:strCache>
                <c:ptCount val="5"/>
                <c:pt idx="0">
                  <c:v>trifft gar nicht zu (n=683)</c:v>
                </c:pt>
                <c:pt idx="1">
                  <c:v>trifft eher nicht zu (n=385)</c:v>
                </c:pt>
                <c:pt idx="2">
                  <c:v>trifft teilweise zu (n=412)</c:v>
                </c:pt>
                <c:pt idx="3">
                  <c:v>trifft zu (n=148)</c:v>
                </c:pt>
                <c:pt idx="4">
                  <c:v>lässt sich nicht beurteilen (n=310)</c:v>
                </c:pt>
              </c:strCache>
            </c:strRef>
          </c:cat>
          <c:val>
            <c:numRef>
              <c:f>Sheet1!$B$2:$F$2</c:f>
              <c:numCache>
                <c:formatCode>0.00%</c:formatCode>
                <c:ptCount val="5"/>
                <c:pt idx="0">
                  <c:v>0.35242518059855521</c:v>
                </c:pt>
                <c:pt idx="1">
                  <c:v>0.19865841073271415</c:v>
                </c:pt>
                <c:pt idx="2">
                  <c:v>0.21259029927760578</c:v>
                </c:pt>
                <c:pt idx="3">
                  <c:v>7.6367389060887511E-2</c:v>
                </c:pt>
                <c:pt idx="4">
                  <c:v>0.15995872033023736</c:v>
                </c:pt>
              </c:numCache>
            </c:numRef>
          </c:val>
          <c:extLst>
            <c:ext xmlns:c16="http://schemas.microsoft.com/office/drawing/2014/chart" uri="{C3380CC4-5D6E-409C-BE32-E72D297353CC}">
              <c16:uniqueId val="{0000000A-F41F-49B0-9B17-11501A174BB5}"/>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1"/>
  </c:chart>
  <c:spPr>
    <a:noFill/>
    <a:ln>
      <a:noFill/>
    </a:ln>
    <a:effectLst/>
  </c:spPr>
  <c:txPr>
    <a:bodyPr/>
    <a:lstStyle/>
    <a:p>
      <a:pPr>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weder/ noch</c:v>
                </c:pt>
              </c:strCache>
            </c:strRef>
          </c:tx>
          <c:spPr>
            <a:solidFill>
              <a:schemeClr val="accent1"/>
            </a:solidFill>
            <a:ln>
              <a:noFill/>
            </a:ln>
            <a:effectLst/>
          </c:spPr>
          <c:invertIfNegative val="0"/>
          <c:dLbls>
            <c:dLbl>
              <c:idx val="0"/>
              <c:tx>
                <c:rich>
                  <a:bodyPr/>
                  <a:lstStyle/>
                  <a:p>
                    <a:r>
                      <a:rPr lang="en-US" smtClean="0"/>
                      <a:t>49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C0-464D-B9F9-2829C5A90874}"/>
                </c:ext>
              </c:extLst>
            </c:dLbl>
            <c:dLbl>
              <c:idx val="1"/>
              <c:tx>
                <c:rich>
                  <a:bodyPr/>
                  <a:lstStyle/>
                  <a:p>
                    <a:r>
                      <a:rPr lang="en-US" smtClean="0"/>
                      <a:t>31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C0-464D-B9F9-2829C5A90874}"/>
                </c:ext>
              </c:extLst>
            </c:dLbl>
            <c:dLbl>
              <c:idx val="2"/>
              <c:tx>
                <c:rich>
                  <a:bodyPr/>
                  <a:lstStyle/>
                  <a:p>
                    <a:r>
                      <a:rPr lang="en-US" smtClean="0"/>
                      <a:t>36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C0-464D-B9F9-2829C5A90874}"/>
                </c:ext>
              </c:extLst>
            </c:dLbl>
            <c:dLbl>
              <c:idx val="3"/>
              <c:tx>
                <c:rich>
                  <a:bodyPr/>
                  <a:lstStyle/>
                  <a:p>
                    <a:r>
                      <a:rPr lang="en-US" smtClean="0"/>
                      <a:t>35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C0-464D-B9F9-2829C5A9087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lumMod val="50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Die aktuell praktizierte strategische Bearbeitung der Transformation im Betrieb</c:v>
                </c:pt>
                <c:pt idx="1">
                  <c:v>Die aktuell praktizierte Personalplanung, Qualifizierungsplanung und Qualifizierung</c:v>
                </c:pt>
                <c:pt idx="2">
                  <c:v>Entwicklung der Beschäftigung</c:v>
                </c:pt>
                <c:pt idx="3">
                  <c:v>Entwicklung der Arbeitsbelastungen</c:v>
                </c:pt>
              </c:strCache>
            </c:strRef>
          </c:cat>
          <c:val>
            <c:numRef>
              <c:f>Tabelle1!$B$2:$B$5</c:f>
              <c:numCache>
                <c:formatCode>0%</c:formatCode>
                <c:ptCount val="4"/>
                <c:pt idx="0">
                  <c:v>0.49</c:v>
                </c:pt>
                <c:pt idx="1">
                  <c:v>0.31</c:v>
                </c:pt>
                <c:pt idx="2">
                  <c:v>0.36</c:v>
                </c:pt>
                <c:pt idx="3">
                  <c:v>0.35</c:v>
                </c:pt>
              </c:numCache>
            </c:numRef>
          </c:val>
          <c:extLst>
            <c:ext xmlns:c16="http://schemas.microsoft.com/office/drawing/2014/chart" uri="{C3380CC4-5D6E-409C-BE32-E72D297353CC}">
              <c16:uniqueId val="{00000000-3828-4F07-BEB9-48FDA95E7F3A}"/>
            </c:ext>
          </c:extLst>
        </c:ser>
        <c:ser>
          <c:idx val="1"/>
          <c:order val="1"/>
          <c:tx>
            <c:strRef>
              <c:f>Tabelle1!$C$1</c:f>
              <c:strCache>
                <c:ptCount val="1"/>
                <c:pt idx="0">
                  <c:v>eher Chancen</c:v>
                </c:pt>
              </c:strCache>
            </c:strRef>
          </c:tx>
          <c:spPr>
            <a:solidFill>
              <a:schemeClr val="accent2"/>
            </a:solidFill>
            <a:ln>
              <a:noFill/>
            </a:ln>
            <a:effectLst/>
          </c:spPr>
          <c:invertIfNegative val="0"/>
          <c:dLbls>
            <c:dLbl>
              <c:idx val="0"/>
              <c:tx>
                <c:rich>
                  <a:bodyPr/>
                  <a:lstStyle/>
                  <a:p>
                    <a:r>
                      <a:rPr lang="en-US" smtClean="0"/>
                      <a:t>15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C0-464D-B9F9-2829C5A90874}"/>
                </c:ext>
              </c:extLst>
            </c:dLbl>
            <c:dLbl>
              <c:idx val="1"/>
              <c:tx>
                <c:rich>
                  <a:bodyPr/>
                  <a:lstStyle/>
                  <a:p>
                    <a:r>
                      <a:rPr lang="en-US" smtClean="0"/>
                      <a:t>25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C0-464D-B9F9-2829C5A90874}"/>
                </c:ext>
              </c:extLst>
            </c:dLbl>
            <c:dLbl>
              <c:idx val="2"/>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C0-464D-B9F9-2829C5A90874}"/>
                </c:ext>
              </c:extLst>
            </c:dLbl>
            <c:dLbl>
              <c:idx val="3"/>
              <c:tx>
                <c:rich>
                  <a:bodyPr/>
                  <a:lstStyle/>
                  <a:p>
                    <a:r>
                      <a:rPr lang="en-US" smtClean="0"/>
                      <a:t>18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C0-464D-B9F9-2829C5A9087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lumMod val="50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Die aktuell praktizierte strategische Bearbeitung der Transformation im Betrieb</c:v>
                </c:pt>
                <c:pt idx="1">
                  <c:v>Die aktuell praktizierte Personalplanung, Qualifizierungsplanung und Qualifizierung</c:v>
                </c:pt>
                <c:pt idx="2">
                  <c:v>Entwicklung der Beschäftigung</c:v>
                </c:pt>
                <c:pt idx="3">
                  <c:v>Entwicklung der Arbeitsbelastungen</c:v>
                </c:pt>
              </c:strCache>
            </c:strRef>
          </c:cat>
          <c:val>
            <c:numRef>
              <c:f>Tabelle1!$C$2:$C$5</c:f>
              <c:numCache>
                <c:formatCode>0%</c:formatCode>
                <c:ptCount val="4"/>
                <c:pt idx="0">
                  <c:v>0.15</c:v>
                </c:pt>
                <c:pt idx="1">
                  <c:v>0.25</c:v>
                </c:pt>
                <c:pt idx="2">
                  <c:v>0.16</c:v>
                </c:pt>
                <c:pt idx="3">
                  <c:v>0.18</c:v>
                </c:pt>
              </c:numCache>
            </c:numRef>
          </c:val>
          <c:extLst>
            <c:ext xmlns:c16="http://schemas.microsoft.com/office/drawing/2014/chart" uri="{C3380CC4-5D6E-409C-BE32-E72D297353CC}">
              <c16:uniqueId val="{00000001-3828-4F07-BEB9-48FDA95E7F3A}"/>
            </c:ext>
          </c:extLst>
        </c:ser>
        <c:ser>
          <c:idx val="2"/>
          <c:order val="2"/>
          <c:tx>
            <c:strRef>
              <c:f>Tabelle1!$D$1</c:f>
              <c:strCache>
                <c:ptCount val="1"/>
                <c:pt idx="0">
                  <c:v>eher Risiken</c:v>
                </c:pt>
              </c:strCache>
            </c:strRef>
          </c:tx>
          <c:spPr>
            <a:solidFill>
              <a:schemeClr val="accent3"/>
            </a:solidFill>
            <a:ln>
              <a:noFill/>
            </a:ln>
            <a:effectLst/>
          </c:spPr>
          <c:invertIfNegative val="0"/>
          <c:dLbls>
            <c:dLbl>
              <c:idx val="0"/>
              <c:tx>
                <c:rich>
                  <a:bodyPr/>
                  <a:lstStyle/>
                  <a:p>
                    <a:r>
                      <a:rPr lang="en-US" dirty="0" smtClean="0"/>
                      <a:t>36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28-4F07-BEB9-48FDA95E7F3A}"/>
                </c:ext>
              </c:extLst>
            </c:dLbl>
            <c:dLbl>
              <c:idx val="1"/>
              <c:tx>
                <c:rich>
                  <a:bodyPr/>
                  <a:lstStyle/>
                  <a:p>
                    <a:r>
                      <a:rPr lang="en-US" dirty="0" smtClean="0"/>
                      <a:t>44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28-4F07-BEB9-48FDA95E7F3A}"/>
                </c:ext>
              </c:extLst>
            </c:dLbl>
            <c:dLbl>
              <c:idx val="2"/>
              <c:tx>
                <c:rich>
                  <a:bodyPr/>
                  <a:lstStyle/>
                  <a:p>
                    <a:r>
                      <a:rPr lang="en-US" dirty="0" smtClean="0"/>
                      <a:t>47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28-4F07-BEB9-48FDA95E7F3A}"/>
                </c:ext>
              </c:extLst>
            </c:dLbl>
            <c:dLbl>
              <c:idx val="3"/>
              <c:tx>
                <c:rich>
                  <a:bodyPr/>
                  <a:lstStyle/>
                  <a:p>
                    <a:r>
                      <a:rPr lang="en-US" dirty="0" smtClean="0"/>
                      <a:t>46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28-4F07-BEB9-48FDA95E7F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lumMod val="50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Die aktuell praktizierte strategische Bearbeitung der Transformation im Betrieb</c:v>
                </c:pt>
                <c:pt idx="1">
                  <c:v>Die aktuell praktizierte Personalplanung, Qualifizierungsplanung und Qualifizierung</c:v>
                </c:pt>
                <c:pt idx="2">
                  <c:v>Entwicklung der Beschäftigung</c:v>
                </c:pt>
                <c:pt idx="3">
                  <c:v>Entwicklung der Arbeitsbelastungen</c:v>
                </c:pt>
              </c:strCache>
            </c:strRef>
          </c:cat>
          <c:val>
            <c:numRef>
              <c:f>Tabelle1!$D$2:$D$5</c:f>
              <c:numCache>
                <c:formatCode>0%</c:formatCode>
                <c:ptCount val="4"/>
                <c:pt idx="0">
                  <c:v>0.36</c:v>
                </c:pt>
                <c:pt idx="1">
                  <c:v>0.44</c:v>
                </c:pt>
                <c:pt idx="2">
                  <c:v>0.47</c:v>
                </c:pt>
                <c:pt idx="3">
                  <c:v>0.46</c:v>
                </c:pt>
              </c:numCache>
            </c:numRef>
          </c:val>
          <c:extLst>
            <c:ext xmlns:c16="http://schemas.microsoft.com/office/drawing/2014/chart" uri="{C3380CC4-5D6E-409C-BE32-E72D297353CC}">
              <c16:uniqueId val="{00000002-3828-4F07-BEB9-48FDA95E7F3A}"/>
            </c:ext>
          </c:extLst>
        </c:ser>
        <c:dLbls>
          <c:showLegendKey val="0"/>
          <c:showVal val="0"/>
          <c:showCatName val="0"/>
          <c:showSerName val="0"/>
          <c:showPercent val="0"/>
          <c:showBubbleSize val="0"/>
        </c:dLbls>
        <c:gapWidth val="110"/>
        <c:axId val="475494872"/>
        <c:axId val="475496840"/>
      </c:barChart>
      <c:catAx>
        <c:axId val="475494872"/>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200" b="0" i="0" u="none" strike="noStrike" kern="1200" baseline="0">
                <a:solidFill>
                  <a:schemeClr val="accent5">
                    <a:lumMod val="50000"/>
                  </a:schemeClr>
                </a:solidFill>
                <a:latin typeface="+mn-lt"/>
                <a:ea typeface="+mn-ea"/>
                <a:cs typeface="+mn-cs"/>
              </a:defRPr>
            </a:pPr>
            <a:endParaRPr lang="de-DE"/>
          </a:p>
        </c:txPr>
        <c:crossAx val="475496840"/>
        <c:crossesAt val="0"/>
        <c:auto val="1"/>
        <c:lblAlgn val="ctr"/>
        <c:lblOffset val="100"/>
        <c:noMultiLvlLbl val="0"/>
      </c:catAx>
      <c:valAx>
        <c:axId val="47549684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crossAx val="475494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09-20T11:07:20.038" idx="1">
    <p:pos x="10" y="10"/>
    <p:text>"Digitale Lernumgebung" - was ist gemeint, was machen die Beispiele?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6B3B4-1B1F-4C3B-9752-FCF1F3F08BEA}"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de-DE"/>
        </a:p>
      </dgm:t>
    </dgm:pt>
    <dgm:pt modelId="{6B54E675-DECE-4146-9063-F44549CF788B}">
      <dgm:prSet phldrT="[Text]"/>
      <dgm:spPr/>
      <dgm:t>
        <a:bodyPr/>
        <a:lstStyle/>
        <a:p>
          <a:r>
            <a:rPr lang="de-DE" dirty="0" smtClean="0"/>
            <a:t>Gute Arbeit</a:t>
          </a:r>
          <a:endParaRPr lang="de-DE" dirty="0"/>
        </a:p>
      </dgm:t>
    </dgm:pt>
    <dgm:pt modelId="{4071717D-E945-484D-B3AD-8C4CEB28DBFA}" type="parTrans" cxnId="{1CBB335B-E156-4F57-8224-225124A4D868}">
      <dgm:prSet/>
      <dgm:spPr/>
      <dgm:t>
        <a:bodyPr/>
        <a:lstStyle/>
        <a:p>
          <a:endParaRPr lang="de-DE"/>
        </a:p>
      </dgm:t>
    </dgm:pt>
    <dgm:pt modelId="{40C15693-9710-48F2-8C35-5DB523C460C7}" type="sibTrans" cxnId="{1CBB335B-E156-4F57-8224-225124A4D868}">
      <dgm:prSet/>
      <dgm:spPr/>
      <dgm:t>
        <a:bodyPr/>
        <a:lstStyle/>
        <a:p>
          <a:endParaRPr lang="de-DE"/>
        </a:p>
      </dgm:t>
    </dgm:pt>
    <dgm:pt modelId="{4F41F646-5215-4DBF-89B5-F301E26DB26C}">
      <dgm:prSet phldrT="[Text]"/>
      <dgm:spPr/>
      <dgm:t>
        <a:bodyPr/>
        <a:lstStyle/>
        <a:p>
          <a:r>
            <a:rPr lang="de-DE" dirty="0" smtClean="0"/>
            <a:t>Gute Bildung</a:t>
          </a:r>
          <a:endParaRPr lang="de-DE" dirty="0"/>
        </a:p>
      </dgm:t>
    </dgm:pt>
    <dgm:pt modelId="{E5C841B4-46DC-4B04-A095-F3BA36944E89}" type="parTrans" cxnId="{EE88FFD3-5D99-440A-9C9E-412B5A295490}">
      <dgm:prSet/>
      <dgm:spPr/>
      <dgm:t>
        <a:bodyPr/>
        <a:lstStyle/>
        <a:p>
          <a:endParaRPr lang="de-DE"/>
        </a:p>
      </dgm:t>
    </dgm:pt>
    <dgm:pt modelId="{CFEF370B-5982-43A3-A52B-BC06C8E6D485}" type="sibTrans" cxnId="{EE88FFD3-5D99-440A-9C9E-412B5A295490}">
      <dgm:prSet/>
      <dgm:spPr/>
      <dgm:t>
        <a:bodyPr/>
        <a:lstStyle/>
        <a:p>
          <a:endParaRPr lang="de-DE"/>
        </a:p>
      </dgm:t>
    </dgm:pt>
    <dgm:pt modelId="{86D31EC6-29F3-4E0A-B39E-2F86E8B26374}">
      <dgm:prSet phldrT="[Text]"/>
      <dgm:spPr/>
      <dgm:t>
        <a:bodyPr/>
        <a:lstStyle/>
        <a:p>
          <a:r>
            <a:rPr lang="de-DE" dirty="0" smtClean="0"/>
            <a:t>Ansprüche an Arbeit</a:t>
          </a:r>
          <a:endParaRPr lang="de-DE" dirty="0"/>
        </a:p>
      </dgm:t>
    </dgm:pt>
    <dgm:pt modelId="{3285B633-C614-440C-8198-C5A5685F1697}" type="parTrans" cxnId="{6377E47C-F02F-4CC4-85D9-521433178EE0}">
      <dgm:prSet/>
      <dgm:spPr/>
      <dgm:t>
        <a:bodyPr/>
        <a:lstStyle/>
        <a:p>
          <a:endParaRPr lang="de-DE"/>
        </a:p>
      </dgm:t>
    </dgm:pt>
    <dgm:pt modelId="{E720C609-0D62-4EF7-B02B-C774DF2550A1}" type="sibTrans" cxnId="{6377E47C-F02F-4CC4-85D9-521433178EE0}">
      <dgm:prSet/>
      <dgm:spPr/>
      <dgm:t>
        <a:bodyPr/>
        <a:lstStyle/>
        <a:p>
          <a:endParaRPr lang="de-DE"/>
        </a:p>
      </dgm:t>
    </dgm:pt>
    <dgm:pt modelId="{B9B8D67B-D1FC-4094-99B7-5FD65EF73106}">
      <dgm:prSet phldrT="[Text]"/>
      <dgm:spPr/>
      <dgm:t>
        <a:bodyPr/>
        <a:lstStyle/>
        <a:p>
          <a:r>
            <a:rPr lang="de-DE" b="1" dirty="0" smtClean="0"/>
            <a:t>Mensch steht im Mittelpunkt</a:t>
          </a:r>
          <a:endParaRPr lang="de-DE" b="1" dirty="0"/>
        </a:p>
      </dgm:t>
    </dgm:pt>
    <dgm:pt modelId="{C0AE96FA-71A8-4164-A044-11CDF90822F6}" type="parTrans" cxnId="{C1AE014E-E86E-4A9C-AE6E-8D825B094BC8}">
      <dgm:prSet/>
      <dgm:spPr/>
      <dgm:t>
        <a:bodyPr/>
        <a:lstStyle/>
        <a:p>
          <a:endParaRPr lang="de-DE"/>
        </a:p>
      </dgm:t>
    </dgm:pt>
    <dgm:pt modelId="{C5A957FE-CE9C-4C79-B7A3-90EAAA26737F}" type="sibTrans" cxnId="{C1AE014E-E86E-4A9C-AE6E-8D825B094BC8}">
      <dgm:prSet/>
      <dgm:spPr/>
      <dgm:t>
        <a:bodyPr/>
        <a:lstStyle/>
        <a:p>
          <a:endParaRPr lang="de-DE"/>
        </a:p>
      </dgm:t>
    </dgm:pt>
    <dgm:pt modelId="{B3DB2579-6DE5-4BB1-8EEB-8029C0607F46}" type="pres">
      <dgm:prSet presAssocID="{2A66B3B4-1B1F-4C3B-9752-FCF1F3F08BEA}" presName="compositeShape" presStyleCnt="0">
        <dgm:presLayoutVars>
          <dgm:chMax val="9"/>
          <dgm:dir/>
          <dgm:resizeHandles val="exact"/>
        </dgm:presLayoutVars>
      </dgm:prSet>
      <dgm:spPr/>
      <dgm:t>
        <a:bodyPr/>
        <a:lstStyle/>
        <a:p>
          <a:endParaRPr lang="de-DE"/>
        </a:p>
      </dgm:t>
    </dgm:pt>
    <dgm:pt modelId="{C372DEC8-D154-4183-A7A2-824C330A5D6E}" type="pres">
      <dgm:prSet presAssocID="{2A66B3B4-1B1F-4C3B-9752-FCF1F3F08BEA}" presName="triangle1" presStyleLbl="node1" presStyleIdx="0" presStyleCnt="4">
        <dgm:presLayoutVars>
          <dgm:bulletEnabled val="1"/>
        </dgm:presLayoutVars>
      </dgm:prSet>
      <dgm:spPr/>
      <dgm:t>
        <a:bodyPr/>
        <a:lstStyle/>
        <a:p>
          <a:endParaRPr lang="de-DE"/>
        </a:p>
      </dgm:t>
    </dgm:pt>
    <dgm:pt modelId="{E761B99C-1EB8-41AA-B857-85ADF14F21F5}" type="pres">
      <dgm:prSet presAssocID="{2A66B3B4-1B1F-4C3B-9752-FCF1F3F08BEA}" presName="triangle2" presStyleLbl="node1" presStyleIdx="1" presStyleCnt="4">
        <dgm:presLayoutVars>
          <dgm:bulletEnabled val="1"/>
        </dgm:presLayoutVars>
      </dgm:prSet>
      <dgm:spPr/>
      <dgm:t>
        <a:bodyPr/>
        <a:lstStyle/>
        <a:p>
          <a:endParaRPr lang="de-DE"/>
        </a:p>
      </dgm:t>
    </dgm:pt>
    <dgm:pt modelId="{3FA8416D-A202-4040-9E59-D84AF657E438}" type="pres">
      <dgm:prSet presAssocID="{2A66B3B4-1B1F-4C3B-9752-FCF1F3F08BEA}" presName="triangle3" presStyleLbl="node1" presStyleIdx="2" presStyleCnt="4">
        <dgm:presLayoutVars>
          <dgm:bulletEnabled val="1"/>
        </dgm:presLayoutVars>
      </dgm:prSet>
      <dgm:spPr/>
      <dgm:t>
        <a:bodyPr/>
        <a:lstStyle/>
        <a:p>
          <a:endParaRPr lang="de-DE"/>
        </a:p>
      </dgm:t>
    </dgm:pt>
    <dgm:pt modelId="{4C0376FA-8C0B-4EA0-BDBE-492778135F36}" type="pres">
      <dgm:prSet presAssocID="{2A66B3B4-1B1F-4C3B-9752-FCF1F3F08BEA}" presName="triangle4" presStyleLbl="node1" presStyleIdx="3" presStyleCnt="4">
        <dgm:presLayoutVars>
          <dgm:bulletEnabled val="1"/>
        </dgm:presLayoutVars>
      </dgm:prSet>
      <dgm:spPr/>
      <dgm:t>
        <a:bodyPr/>
        <a:lstStyle/>
        <a:p>
          <a:endParaRPr lang="de-DE"/>
        </a:p>
      </dgm:t>
    </dgm:pt>
  </dgm:ptLst>
  <dgm:cxnLst>
    <dgm:cxn modelId="{6A74E57F-9820-47CA-9351-B78FBB782AA0}" type="presOf" srcId="{6B54E675-DECE-4146-9063-F44549CF788B}" destId="{C372DEC8-D154-4183-A7A2-824C330A5D6E}" srcOrd="0" destOrd="0" presId="urn:microsoft.com/office/officeart/2005/8/layout/pyramid4"/>
    <dgm:cxn modelId="{3490148A-158B-42D0-B0B2-A618A64EE2B6}" type="presOf" srcId="{4F41F646-5215-4DBF-89B5-F301E26DB26C}" destId="{E761B99C-1EB8-41AA-B857-85ADF14F21F5}" srcOrd="0" destOrd="0" presId="urn:microsoft.com/office/officeart/2005/8/layout/pyramid4"/>
    <dgm:cxn modelId="{629D0236-F9FA-4D8D-8990-FC58FD177094}" type="presOf" srcId="{B9B8D67B-D1FC-4094-99B7-5FD65EF73106}" destId="{3FA8416D-A202-4040-9E59-D84AF657E438}" srcOrd="0" destOrd="0" presId="urn:microsoft.com/office/officeart/2005/8/layout/pyramid4"/>
    <dgm:cxn modelId="{A22E7E34-9ADC-467B-B05E-337CB6886C22}" type="presOf" srcId="{2A66B3B4-1B1F-4C3B-9752-FCF1F3F08BEA}" destId="{B3DB2579-6DE5-4BB1-8EEB-8029C0607F46}" srcOrd="0" destOrd="0" presId="urn:microsoft.com/office/officeart/2005/8/layout/pyramid4"/>
    <dgm:cxn modelId="{C1AE014E-E86E-4A9C-AE6E-8D825B094BC8}" srcId="{2A66B3B4-1B1F-4C3B-9752-FCF1F3F08BEA}" destId="{B9B8D67B-D1FC-4094-99B7-5FD65EF73106}" srcOrd="2" destOrd="0" parTransId="{C0AE96FA-71A8-4164-A044-11CDF90822F6}" sibTransId="{C5A957FE-CE9C-4C79-B7A3-90EAAA26737F}"/>
    <dgm:cxn modelId="{EE88FFD3-5D99-440A-9C9E-412B5A295490}" srcId="{2A66B3B4-1B1F-4C3B-9752-FCF1F3F08BEA}" destId="{4F41F646-5215-4DBF-89B5-F301E26DB26C}" srcOrd="1" destOrd="0" parTransId="{E5C841B4-46DC-4B04-A095-F3BA36944E89}" sibTransId="{CFEF370B-5982-43A3-A52B-BC06C8E6D485}"/>
    <dgm:cxn modelId="{6377E47C-F02F-4CC4-85D9-521433178EE0}" srcId="{2A66B3B4-1B1F-4C3B-9752-FCF1F3F08BEA}" destId="{86D31EC6-29F3-4E0A-B39E-2F86E8B26374}" srcOrd="3" destOrd="0" parTransId="{3285B633-C614-440C-8198-C5A5685F1697}" sibTransId="{E720C609-0D62-4EF7-B02B-C774DF2550A1}"/>
    <dgm:cxn modelId="{1CBB335B-E156-4F57-8224-225124A4D868}" srcId="{2A66B3B4-1B1F-4C3B-9752-FCF1F3F08BEA}" destId="{6B54E675-DECE-4146-9063-F44549CF788B}" srcOrd="0" destOrd="0" parTransId="{4071717D-E945-484D-B3AD-8C4CEB28DBFA}" sibTransId="{40C15693-9710-48F2-8C35-5DB523C460C7}"/>
    <dgm:cxn modelId="{E59D5D4D-3BC7-44E1-B2C9-1A59EEC01B31}" type="presOf" srcId="{86D31EC6-29F3-4E0A-B39E-2F86E8B26374}" destId="{4C0376FA-8C0B-4EA0-BDBE-492778135F36}" srcOrd="0" destOrd="0" presId="urn:microsoft.com/office/officeart/2005/8/layout/pyramid4"/>
    <dgm:cxn modelId="{0F7D1271-B0A8-46B9-B1E0-A4E0B390E1BA}" type="presParOf" srcId="{B3DB2579-6DE5-4BB1-8EEB-8029C0607F46}" destId="{C372DEC8-D154-4183-A7A2-824C330A5D6E}" srcOrd="0" destOrd="0" presId="urn:microsoft.com/office/officeart/2005/8/layout/pyramid4"/>
    <dgm:cxn modelId="{D458D0EF-4BAF-4449-A4E8-7C066026BF44}" type="presParOf" srcId="{B3DB2579-6DE5-4BB1-8EEB-8029C0607F46}" destId="{E761B99C-1EB8-41AA-B857-85ADF14F21F5}" srcOrd="1" destOrd="0" presId="urn:microsoft.com/office/officeart/2005/8/layout/pyramid4"/>
    <dgm:cxn modelId="{DAB8E1E9-08D2-4DB6-9C63-7FD0FC154C31}" type="presParOf" srcId="{B3DB2579-6DE5-4BB1-8EEB-8029C0607F46}" destId="{3FA8416D-A202-4040-9E59-D84AF657E438}" srcOrd="2" destOrd="0" presId="urn:microsoft.com/office/officeart/2005/8/layout/pyramid4"/>
    <dgm:cxn modelId="{1CF9690E-48DE-49DC-94C3-DC7C75CE50E3}" type="presParOf" srcId="{B3DB2579-6DE5-4BB1-8EEB-8029C0607F46}" destId="{4C0376FA-8C0B-4EA0-BDBE-492778135F36}"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2DEC8-D154-4183-A7A2-824C330A5D6E}">
      <dsp:nvSpPr>
        <dsp:cNvPr id="0" name=""/>
        <dsp:cNvSpPr/>
      </dsp:nvSpPr>
      <dsp:spPr>
        <a:xfrm>
          <a:off x="1567872" y="0"/>
          <a:ext cx="1635122" cy="163512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smtClean="0"/>
            <a:t>Gute Arbeit</a:t>
          </a:r>
          <a:endParaRPr lang="de-DE" sz="1100" kern="1200" dirty="0"/>
        </a:p>
      </dsp:txBody>
      <dsp:txXfrm>
        <a:off x="1976653" y="817561"/>
        <a:ext cx="817561" cy="817561"/>
      </dsp:txXfrm>
    </dsp:sp>
    <dsp:sp modelId="{E761B99C-1EB8-41AA-B857-85ADF14F21F5}">
      <dsp:nvSpPr>
        <dsp:cNvPr id="0" name=""/>
        <dsp:cNvSpPr/>
      </dsp:nvSpPr>
      <dsp:spPr>
        <a:xfrm>
          <a:off x="750310" y="1635122"/>
          <a:ext cx="1635122" cy="163512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smtClean="0"/>
            <a:t>Gute Bildung</a:t>
          </a:r>
          <a:endParaRPr lang="de-DE" sz="1100" kern="1200" dirty="0"/>
        </a:p>
      </dsp:txBody>
      <dsp:txXfrm>
        <a:off x="1159091" y="2452683"/>
        <a:ext cx="817561" cy="817561"/>
      </dsp:txXfrm>
    </dsp:sp>
    <dsp:sp modelId="{3FA8416D-A202-4040-9E59-D84AF657E438}">
      <dsp:nvSpPr>
        <dsp:cNvPr id="0" name=""/>
        <dsp:cNvSpPr/>
      </dsp:nvSpPr>
      <dsp:spPr>
        <a:xfrm rot="10800000">
          <a:off x="1567872" y="1635122"/>
          <a:ext cx="1635122" cy="163512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b="1" kern="1200" dirty="0" smtClean="0"/>
            <a:t>Mensch steht im Mittelpunkt</a:t>
          </a:r>
          <a:endParaRPr lang="de-DE" sz="1100" b="1" kern="1200" dirty="0"/>
        </a:p>
      </dsp:txBody>
      <dsp:txXfrm rot="10800000">
        <a:off x="1976652" y="1635122"/>
        <a:ext cx="817561" cy="817561"/>
      </dsp:txXfrm>
    </dsp:sp>
    <dsp:sp modelId="{4C0376FA-8C0B-4EA0-BDBE-492778135F36}">
      <dsp:nvSpPr>
        <dsp:cNvPr id="0" name=""/>
        <dsp:cNvSpPr/>
      </dsp:nvSpPr>
      <dsp:spPr>
        <a:xfrm>
          <a:off x="2385433" y="1635122"/>
          <a:ext cx="1635122" cy="163512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smtClean="0"/>
            <a:t>Ansprüche an Arbeit</a:t>
          </a:r>
          <a:endParaRPr lang="de-DE" sz="1100" kern="1200" dirty="0"/>
        </a:p>
      </dsp:txBody>
      <dsp:txXfrm>
        <a:off x="2794214" y="2452683"/>
        <a:ext cx="817561" cy="8175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0.00878</cdr:x>
      <cdr:y>0.11118</cdr:y>
    </cdr:from>
    <cdr:to>
      <cdr:x>0.37397</cdr:x>
      <cdr:y>0.24461</cdr:y>
    </cdr:to>
    <cdr:sp macro="" textlink="">
      <cdr:nvSpPr>
        <cdr:cNvPr id="2" name="Textfeld 1"/>
        <cdr:cNvSpPr txBox="1"/>
      </cdr:nvSpPr>
      <cdr:spPr>
        <a:xfrm xmlns:a="http://schemas.openxmlformats.org/drawingml/2006/main">
          <a:off x="72713" y="360040"/>
          <a:ext cx="3024363" cy="432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Welche Veränderungen werden eintreten, hier: Anzahl der Auszubildenden</a:t>
          </a:r>
          <a:endParaRPr lang="de-D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0.12828</cdr:x>
      <cdr:y>0.14921</cdr:y>
    </cdr:from>
    <cdr:to>
      <cdr:x>0.45304</cdr:x>
      <cdr:y>0.26116</cdr:y>
    </cdr:to>
    <cdr:sp macro="" textlink="">
      <cdr:nvSpPr>
        <cdr:cNvPr id="2" name="Textfeld 1"/>
        <cdr:cNvSpPr txBox="1"/>
      </cdr:nvSpPr>
      <cdr:spPr>
        <a:xfrm xmlns:a="http://schemas.openxmlformats.org/drawingml/2006/main">
          <a:off x="1080816" y="479892"/>
          <a:ext cx="273630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F33BD4C6-87F2-4370-A120-33E831D092C8}" type="datetimeFigureOut">
              <a:rPr lang="de-DE" smtClean="0"/>
              <a:t>01.10.2019</a:t>
            </a:fld>
            <a:endParaRPr lang="de-DE"/>
          </a:p>
        </p:txBody>
      </p:sp>
      <p:sp>
        <p:nvSpPr>
          <p:cNvPr id="4" name="Fußzeilenplatzhalt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21B2DC32-9261-4A8D-AFC3-FA10AC5FD830}" type="slidenum">
              <a:rPr lang="de-DE" smtClean="0"/>
              <a:t>‹Nr.›</a:t>
            </a:fld>
            <a:endParaRPr lang="de-DE"/>
          </a:p>
        </p:txBody>
      </p:sp>
    </p:spTree>
    <p:extLst>
      <p:ext uri="{BB962C8B-B14F-4D97-AF65-F5344CB8AC3E}">
        <p14:creationId xmlns:p14="http://schemas.microsoft.com/office/powerpoint/2010/main" val="122887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8F56E0D9-9A0A-4A14-8114-F949F2684FF7}" type="datetimeFigureOut">
              <a:rPr lang="de-DE" smtClean="0"/>
              <a:t>01.10.2019</a:t>
            </a:fld>
            <a:endParaRPr lang="de-DE"/>
          </a:p>
        </p:txBody>
      </p:sp>
      <p:sp>
        <p:nvSpPr>
          <p:cNvPr id="4" name="Folienbildplatzhalt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57B7AE97-03E7-4E8B-B0D2-1472E0178AF7}" type="slidenum">
              <a:rPr lang="de-DE" smtClean="0"/>
              <a:t>‹Nr.›</a:t>
            </a:fld>
            <a:endParaRPr lang="de-DE"/>
          </a:p>
        </p:txBody>
      </p:sp>
    </p:spTree>
    <p:extLst>
      <p:ext uri="{BB962C8B-B14F-4D97-AF65-F5344CB8AC3E}">
        <p14:creationId xmlns:p14="http://schemas.microsoft.com/office/powerpoint/2010/main" val="284735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td-bw.d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td-bw.de/netzwerk-innovationstransfer/veranstaltungen-und-termin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b.de/veroeffentlichungen/de/publication/show/9358"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qualifizierungsdigital.de/" TargetMode="External"/><Relationship Id="rId4" Type="http://schemas.openxmlformats.org/officeDocument/2006/relationships/hyperlink" Target="https://www.foraus.de/html/foraus_7004.php"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smtClean="0">
                <a:latin typeface="Meta IGM" panose="02000503040000020004" pitchFamily="2" charset="0"/>
              </a:rPr>
              <a:t>Für Rückfragen </a:t>
            </a:r>
            <a:r>
              <a:rPr lang="de-DE" sz="1100" baseline="0" dirty="0" smtClean="0">
                <a:latin typeface="Meta IGM" panose="02000503040000020004" pitchFamily="2" charset="0"/>
              </a:rPr>
              <a:t>steht Euch das Ressort Bildungs- und Qualifizierungspolitik zur Verfügung:</a:t>
            </a:r>
          </a:p>
          <a:p>
            <a:r>
              <a:rPr lang="de-DE" sz="1100" baseline="0" dirty="0" smtClean="0">
                <a:latin typeface="Meta IGM" panose="02000503040000020004" pitchFamily="2" charset="0"/>
              </a:rPr>
              <a:t>Tel.: 069-6693-2345</a:t>
            </a:r>
          </a:p>
          <a:p>
            <a:r>
              <a:rPr lang="de-DE" sz="1100" baseline="0" dirty="0" smtClean="0">
                <a:latin typeface="Meta IGM" panose="02000503040000020004" pitchFamily="2" charset="0"/>
              </a:rPr>
              <a:t>E-Mail: berufsbildung@igmetall.de</a:t>
            </a:r>
          </a:p>
          <a:p>
            <a:endParaRPr lang="de-DE" sz="1100" baseline="0" dirty="0" smtClean="0">
              <a:latin typeface="Meta IGM" panose="02000503040000020004" pitchFamily="2" charset="0"/>
            </a:endParaRPr>
          </a:p>
          <a:p>
            <a:endParaRPr lang="de-DE" sz="1100" baseline="0" dirty="0" smtClean="0">
              <a:latin typeface="Meta IGM" panose="02000503040000020004" pitchFamily="2" charset="0"/>
            </a:endParaRPr>
          </a:p>
          <a:p>
            <a:r>
              <a:rPr lang="de-DE" sz="1100" b="1" u="sng" baseline="0" dirty="0" smtClean="0">
                <a:latin typeface="Meta IGM" panose="02000503040000020004" pitchFamily="2" charset="0"/>
              </a:rPr>
              <a:t>HINWEISE:</a:t>
            </a:r>
          </a:p>
          <a:p>
            <a:r>
              <a:rPr lang="de-DE" sz="1100" dirty="0" smtClean="0">
                <a:latin typeface="Meta IGM" panose="02000503040000020004" pitchFamily="2" charset="0"/>
              </a:rPr>
              <a:t>Der Foliensatz</a:t>
            </a:r>
            <a:r>
              <a:rPr lang="de-DE" sz="1100" baseline="0" dirty="0" smtClean="0">
                <a:latin typeface="Meta IGM" panose="02000503040000020004" pitchFamily="2" charset="0"/>
              </a:rPr>
              <a:t> gibt einen Überblick über zentrale Ergebnisse des Transformationsatlas zum Themenkomplex der betrieblichen Berufsausbildung. Neben den zentralen Ergebnissen aus der bundesweiten Befragung zu den vier Fragen, die sich auf die Berufsausbildung beziehen, enthält der Foliensatz vertiefende Hinweise zu vier Themen sowie jeweils auch Tipps für die Praxis. Darüber hinaus sind in den Notizen weiterführende Informationen zu den jeweiligen Themen enthalten.</a:t>
            </a:r>
          </a:p>
          <a:p>
            <a:endParaRPr lang="de-DE" sz="1100" baseline="0" dirty="0" smtClean="0">
              <a:latin typeface="Meta IGM" panose="02000503040000020004" pitchFamily="2" charset="0"/>
            </a:endParaRPr>
          </a:p>
          <a:p>
            <a:r>
              <a:rPr lang="de-DE" sz="1100" baseline="0" dirty="0" smtClean="0">
                <a:latin typeface="Meta IGM" panose="02000503040000020004" pitchFamily="2" charset="0"/>
              </a:rPr>
              <a:t>Die PowerPoint-Präsentation bietet darüber hinaus die Möglichkeit, die vorgestellten bundesweiten Ergebnisse durch spezifische Betriebsergebnisse – sofern vorhanden – zu ersetzen. Dadurch kann der Foliensatz flexibel auf betriebliche Belange zugeschnitten werden. Insgesamt enthält der Foliensatz vier eigenständige Themen-Blöcke, die auch separat verwendet werden können. </a:t>
            </a:r>
            <a:endParaRPr lang="de-DE" sz="1100" dirty="0" smtClean="0">
              <a:latin typeface="Meta IGM" panose="02000503040000020004" pitchFamily="2" charset="0"/>
            </a:endParaRPr>
          </a:p>
          <a:p>
            <a:endParaRPr lang="de-DE" sz="1100" dirty="0">
              <a:latin typeface="Meta IGM" panose="02000503040000020004" pitchFamily="2" charset="0"/>
            </a:endParaRPr>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D868B3C-6C54-1D41-B938-33F4013C078E}" type="slidenum">
              <a:rPr kumimoji="0" lang="de-DE" sz="1000" b="0" i="0" u="none" strike="noStrike" kern="1200" cap="none" spc="0" normalizeH="0" baseline="0" noProof="0" smtClean="0">
                <a:ln>
                  <a:noFill/>
                </a:ln>
                <a:solidFill>
                  <a:prstClr val="black"/>
                </a:solidFill>
                <a:effectLst/>
                <a:uLnTx/>
                <a:uFillTx/>
                <a:latin typeface="Meta IGM" panose="02000503040000020004"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solidFill>
              <a:effectLst/>
              <a:uLnTx/>
              <a:uFillTx/>
              <a:latin typeface="Meta IGM" panose="02000503040000020004" pitchFamily="2" charset="0"/>
              <a:ea typeface="+mn-ea"/>
              <a:cs typeface="+mn-cs"/>
            </a:endParaRPr>
          </a:p>
        </p:txBody>
      </p:sp>
    </p:spTree>
    <p:extLst>
      <p:ext uri="{BB962C8B-B14F-4D97-AF65-F5344CB8AC3E}">
        <p14:creationId xmlns:p14="http://schemas.microsoft.com/office/powerpoint/2010/main" val="222451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baseline="0" dirty="0" smtClean="0">
                <a:solidFill>
                  <a:schemeClr val="tx1"/>
                </a:solidFill>
                <a:latin typeface="Meta IGM" panose="02000503040000020004" pitchFamily="2" charset="0"/>
                <a:ea typeface="+mn-ea"/>
                <a:cs typeface="Calibri Light" panose="020F0302020204030204" pitchFamily="34" charset="0"/>
              </a:rPr>
              <a:t>Die Folie zeigt: </a:t>
            </a:r>
          </a:p>
          <a:p>
            <a:r>
              <a:rPr lang="de-DE" sz="1200" kern="1200" baseline="0" dirty="0" smtClean="0">
                <a:solidFill>
                  <a:schemeClr val="tx1"/>
                </a:solidFill>
                <a:latin typeface="Meta IGM" panose="02000503040000020004" pitchFamily="2" charset="0"/>
                <a:ea typeface="+mn-ea"/>
                <a:cs typeface="Calibri Light" panose="020F0302020204030204" pitchFamily="34" charset="0"/>
              </a:rPr>
              <a:t>Die digitale Ausstattung der betrieblichen Ausbildung ist bedeutend, wenn die veränderten Kompetenzanforderungen an Fachkräfte auch in der Ausbildung berücksichtigt werden sollen. Dazu gehört auch die Nutzung digitaler Medien im Ausbildungsalltag für eine zukunftsorientierte Berufsausbildung.</a:t>
            </a:r>
          </a:p>
          <a:p>
            <a:endParaRPr lang="de-DE" sz="1200" kern="1200" baseline="0" dirty="0" smtClean="0">
              <a:solidFill>
                <a:schemeClr val="tx1"/>
              </a:solidFill>
              <a:latin typeface="Meta IGM" panose="02000503040000020004" pitchFamily="2" charset="0"/>
              <a:ea typeface="+mn-ea"/>
              <a:cs typeface="Calibri Light" panose="020F0302020204030204" pitchFamily="34" charset="0"/>
            </a:endParaRPr>
          </a:p>
          <a:p>
            <a:r>
              <a:rPr lang="de-DE" sz="1200" kern="1200" baseline="0" dirty="0" smtClean="0">
                <a:solidFill>
                  <a:schemeClr val="tx1"/>
                </a:solidFill>
                <a:latin typeface="Meta IGM" panose="02000503040000020004" pitchFamily="2" charset="0"/>
                <a:ea typeface="+mn-ea"/>
                <a:cs typeface="Calibri Light" panose="020F0302020204030204" pitchFamily="34" charset="0"/>
              </a:rPr>
              <a:t>Ein Beispiel ist die digitale Lernumgebung des Projektes IT:D; ein gemeinsames Projekt von IG Metall und Nachwuchsstiftung Maschinenbau in Baden-Württemberg. </a:t>
            </a:r>
          </a:p>
          <a:p>
            <a:r>
              <a:rPr lang="de-DE" sz="1200" kern="1200" baseline="0" dirty="0" smtClean="0">
                <a:solidFill>
                  <a:schemeClr val="tx1"/>
                </a:solidFill>
                <a:latin typeface="Meta IGM" panose="02000503040000020004" pitchFamily="2" charset="0"/>
                <a:ea typeface="+mn-ea"/>
                <a:cs typeface="Calibri Light" panose="020F0302020204030204" pitchFamily="34" charset="0"/>
              </a:rPr>
              <a:t>Ziel des Projektes ist es, konkrete Lösungen für die betriebliche Ausbildungspraxis zu entwickeln, mehr dazu unter </a:t>
            </a:r>
            <a:r>
              <a:rPr lang="de-DE" sz="1200" kern="1200" baseline="0" dirty="0" smtClean="0">
                <a:solidFill>
                  <a:schemeClr val="tx1"/>
                </a:solidFill>
                <a:latin typeface="Meta IGM" panose="02000503040000020004" pitchFamily="2" charset="0"/>
                <a:ea typeface="+mn-ea"/>
                <a:cs typeface="Calibri Light" panose="020F0302020204030204" pitchFamily="34" charset="0"/>
                <a:hlinkClick r:id="rId3"/>
              </a:rPr>
              <a:t>www.itd-bw.de</a:t>
            </a:r>
            <a:r>
              <a:rPr lang="de-DE" sz="1200" kern="1200" baseline="0" dirty="0" smtClean="0">
                <a:solidFill>
                  <a:schemeClr val="tx1"/>
                </a:solidFill>
                <a:latin typeface="Meta IGM" panose="02000503040000020004" pitchFamily="2" charset="0"/>
                <a:ea typeface="+mn-ea"/>
                <a:cs typeface="Calibri Light" panose="020F0302020204030204" pitchFamily="34" charset="0"/>
              </a:rPr>
              <a:t>.  </a:t>
            </a:r>
          </a:p>
          <a:p>
            <a:endParaRPr lang="de-DE" sz="1200" kern="1200" baseline="0" dirty="0" smtClean="0">
              <a:solidFill>
                <a:schemeClr val="tx1"/>
              </a:solidFill>
              <a:latin typeface="Meta IGM" panose="02000503040000020004" pitchFamily="2" charset="0"/>
              <a:ea typeface="+mn-ea"/>
              <a:cs typeface="Calibri Light" panose="020F0302020204030204" pitchFamily="34" charset="0"/>
            </a:endParaRPr>
          </a:p>
          <a:p>
            <a:r>
              <a:rPr lang="de-DE" sz="1200" kern="1200" baseline="0" dirty="0" smtClean="0">
                <a:solidFill>
                  <a:schemeClr val="tx1"/>
                </a:solidFill>
                <a:latin typeface="Meta IGM" panose="02000503040000020004" pitchFamily="2" charset="0"/>
                <a:ea typeface="+mn-ea"/>
                <a:cs typeface="Calibri Light" panose="020F0302020204030204" pitchFamily="34" charset="0"/>
              </a:rPr>
              <a:t>Termine der IT:D-Webinare zu ausbildungsrelevanten Themen: </a:t>
            </a:r>
            <a:r>
              <a:rPr lang="de-DE" sz="1200" kern="1200" baseline="0" dirty="0" smtClean="0">
                <a:solidFill>
                  <a:schemeClr val="tx1"/>
                </a:solidFill>
                <a:latin typeface="Meta IGM" panose="02000503040000020004" pitchFamily="2" charset="0"/>
                <a:ea typeface="+mn-ea"/>
                <a:cs typeface="Calibri Light" panose="020F0302020204030204" pitchFamily="34" charset="0"/>
                <a:hlinkClick r:id="rId4"/>
              </a:rPr>
              <a:t>https://www.itd-bw.de/netzwerk-innovationstransfer/veranstaltungen-und-termine/</a:t>
            </a:r>
            <a:r>
              <a:rPr lang="de-DE" sz="1200" kern="1200" baseline="0" dirty="0" smtClean="0">
                <a:solidFill>
                  <a:schemeClr val="tx1"/>
                </a:solidFill>
                <a:latin typeface="Meta IGM" panose="02000503040000020004" pitchFamily="2" charset="0"/>
                <a:ea typeface="+mn-ea"/>
                <a:cs typeface="Calibri Light" panose="020F0302020204030204" pitchFamily="34" charset="0"/>
              </a:rPr>
              <a:t> </a:t>
            </a:r>
          </a:p>
          <a:p>
            <a:endParaRPr lang="de-DE" sz="1200" baseline="0" dirty="0" smtClean="0">
              <a:latin typeface="Calibri Light" panose="020F0302020204030204" pitchFamily="34" charset="0"/>
              <a:cs typeface="Calibri Light" panose="020F0302020204030204" pitchFamily="34" charset="0"/>
            </a:endParaRPr>
          </a:p>
          <a:p>
            <a:endParaRPr lang="de-DE" sz="1200" baseline="0" dirty="0" smtClean="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0"/>
          </p:nvPr>
        </p:nvSpPr>
        <p:spPr/>
        <p:txBody>
          <a:bodyPr/>
          <a:lstStyle/>
          <a:p>
            <a:fld id="{57B7AE97-03E7-4E8B-B0D2-1472E0178AF7}" type="slidenum">
              <a:rPr lang="de-DE" smtClean="0"/>
              <a:t>10</a:t>
            </a:fld>
            <a:endParaRPr lang="de-DE"/>
          </a:p>
        </p:txBody>
      </p:sp>
    </p:spTree>
    <p:extLst>
      <p:ext uri="{BB962C8B-B14F-4D97-AF65-F5344CB8AC3E}">
        <p14:creationId xmlns:p14="http://schemas.microsoft.com/office/powerpoint/2010/main" val="182467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Meta IGM" panose="02000503040000020004" pitchFamily="2" charset="0"/>
              </a:rPr>
              <a:t>Die Folie zeigt: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smtClean="0">
                <a:latin typeface="Meta IGM" panose="02000503040000020004" pitchFamily="2" charset="0"/>
              </a:rPr>
              <a:t>Ausstattungsfragen der betrieblichen Ausbildung unterliegen oftmals dem Kostendruck seitens der Arbeitgeber. </a:t>
            </a:r>
            <a:r>
              <a:rPr lang="de-DE" baseline="0" dirty="0" smtClean="0">
                <a:latin typeface="Meta IGM" panose="02000503040000020004" pitchFamily="2" charset="0"/>
              </a:rPr>
              <a:t>Betriebsrat, JAV </a:t>
            </a:r>
            <a:r>
              <a:rPr lang="de-DE" baseline="0" dirty="0" smtClean="0">
                <a:latin typeface="Meta IGM" panose="02000503040000020004" pitchFamily="2" charset="0"/>
              </a:rPr>
              <a:t>und Ausbildungspersonal können gemeinsam die Notwendigkeit digitaler Ausstattung thematisieren und einfordern. Grundlage dafür sind veränderte Anforderungen aus den Ausbildungsordnungen.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baseline="0" dirty="0" smtClean="0">
              <a:latin typeface="Meta IGM" panose="02000503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smtClean="0">
                <a:latin typeface="Meta IGM" panose="02000503040000020004" pitchFamily="2" charset="0"/>
              </a:rPr>
              <a:t>Der Betriebsrat sollte seine Informations-, Beratungs- und Mitbestimmungsrechte nach dem BetrVG nutzen (vor allem §§ 96 bis 98 BetrVG).</a:t>
            </a:r>
          </a:p>
          <a:p>
            <a:pPr>
              <a:lnSpc>
                <a:spcPct val="100000"/>
              </a:lnSpc>
            </a:pPr>
            <a:r>
              <a:rPr lang="de-DE" dirty="0" smtClean="0">
                <a:latin typeface="Meta IGM" panose="02000503040000020004" pitchFamily="2" charset="0"/>
                <a:cs typeface="Calibri Light" panose="020F0302020204030204" pitchFamily="34" charset="0"/>
              </a:rPr>
              <a:t>1. Auf Verlangen des Betriebsrates ist der Berufsbildungsbedarf ermitteln</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	</a:t>
            </a:r>
            <a:r>
              <a:rPr lang="de-DE" dirty="0" smtClean="0">
                <a:latin typeface="Meta IGM" panose="02000503040000020004" pitchFamily="2" charset="0"/>
                <a:cs typeface="Calibri Light" panose="020F0302020204030204" pitchFamily="34" charset="0"/>
                <a:sym typeface="Wingdings" panose="05000000000000000000" pitchFamily="2" charset="2"/>
              </a:rPr>
              <a:t> </a:t>
            </a:r>
            <a:r>
              <a:rPr lang="de-DE" dirty="0" smtClean="0">
                <a:latin typeface="Meta IGM" panose="02000503040000020004" pitchFamily="2" charset="0"/>
                <a:cs typeface="Calibri Light" panose="020F0302020204030204" pitchFamily="34" charset="0"/>
              </a:rPr>
              <a:t>§ 96 Abs. 1 BetrVG: Förderung der Berufsbildung </a:t>
            </a:r>
          </a:p>
          <a:p>
            <a:pPr>
              <a:lnSpc>
                <a:spcPct val="100000"/>
              </a:lnSpc>
            </a:pPr>
            <a:r>
              <a:rPr lang="de-DE" dirty="0" smtClean="0">
                <a:latin typeface="Meta IGM" panose="02000503040000020004" pitchFamily="2" charset="0"/>
                <a:cs typeface="Calibri Light" panose="020F0302020204030204" pitchFamily="34" charset="0"/>
              </a:rPr>
              <a:t>2. Auf Auswahlkriterien Einfluss nehmen </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	</a:t>
            </a:r>
            <a:r>
              <a:rPr lang="de-DE" dirty="0" smtClean="0">
                <a:latin typeface="Meta IGM" panose="02000503040000020004" pitchFamily="2" charset="0"/>
                <a:cs typeface="Calibri Light" panose="020F0302020204030204" pitchFamily="34" charset="0"/>
                <a:sym typeface="Wingdings" panose="05000000000000000000" pitchFamily="2" charset="2"/>
              </a:rPr>
              <a:t> </a:t>
            </a:r>
            <a:r>
              <a:rPr lang="de-DE" dirty="0" smtClean="0">
                <a:latin typeface="Meta IGM" panose="02000503040000020004" pitchFamily="2" charset="0"/>
                <a:cs typeface="Calibri Light" panose="020F0302020204030204" pitchFamily="34" charset="0"/>
              </a:rPr>
              <a:t>§ 95 BetrVG: Auswahlrichtlinien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latin typeface="Meta IGM" panose="02000503040000020004" pitchFamily="2" charset="0"/>
                <a:cs typeface="Calibri Light" panose="020F0302020204030204" pitchFamily="34" charset="0"/>
              </a:rPr>
              <a:t>3. Beratungsanspruch über die Errichtung und Ausstattung betrieblicher Einrichtungen zur Berufsbildung  </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	</a:t>
            </a:r>
            <a:r>
              <a:rPr lang="de-DE" dirty="0" smtClean="0">
                <a:latin typeface="Meta IGM" panose="02000503040000020004" pitchFamily="2" charset="0"/>
                <a:cs typeface="Calibri Light" panose="020F0302020204030204" pitchFamily="34" charset="0"/>
                <a:sym typeface="Wingdings" panose="05000000000000000000" pitchFamily="2" charset="2"/>
              </a:rPr>
              <a:t> </a:t>
            </a:r>
            <a:r>
              <a:rPr lang="de-DE" dirty="0" smtClean="0">
                <a:latin typeface="Meta IGM" panose="02000503040000020004" pitchFamily="2" charset="0"/>
                <a:cs typeface="Calibri Light" panose="020F0302020204030204" pitchFamily="34" charset="0"/>
              </a:rPr>
              <a:t>§ 97 Abs. 1 BetrVG: </a:t>
            </a:r>
            <a:r>
              <a:rPr lang="de-DE" dirty="0" smtClean="0"/>
              <a:t>Errichtung und Ausstattung betrieblicher Einrichtungen zur Berufsbildung</a:t>
            </a:r>
            <a:r>
              <a:rPr lang="de-DE" dirty="0" smtClean="0">
                <a:latin typeface="Meta IGM" panose="02000503040000020004" pitchFamily="2" charset="0"/>
                <a:cs typeface="Calibri Light" panose="020F0302020204030204" pitchFamily="34" charset="0"/>
              </a:rPr>
              <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4. Mitbestimmung bei der Durchführung von Berufsbildungsmaßnahmen </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	</a:t>
            </a:r>
            <a:r>
              <a:rPr lang="de-DE" dirty="0" smtClean="0">
                <a:latin typeface="Meta IGM" panose="02000503040000020004" pitchFamily="2" charset="0"/>
                <a:cs typeface="Calibri Light" panose="020F0302020204030204" pitchFamily="34" charset="0"/>
                <a:sym typeface="Wingdings" panose="05000000000000000000" pitchFamily="2" charset="2"/>
              </a:rPr>
              <a:t> § 98 BetrVG: </a:t>
            </a:r>
            <a:r>
              <a:rPr lang="de-DE" dirty="0" smtClean="0"/>
              <a:t>Der Betriebsrat hat bei der Durchführung von Maßnahmen der betrieblichen Berufsbildung und sonstiger Bildungsmaßnahmen im Betrieb mitzubestimmen.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Meta IGM" panose="02000503040000020004" pitchFamily="2"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aseline="0" dirty="0" smtClean="0">
                <a:latin typeface="Meta IGM" panose="02000503040000020004" pitchFamily="2" charset="0"/>
              </a:rPr>
              <a:t>Die IG-Metall-Handreichung „Der Bildungsausschuss des Betriebsrates“ gibt hilfreiche Tipps zum Vorgehen. Sie ist derzeit vergriffen, jedoch online als </a:t>
            </a:r>
            <a:r>
              <a:rPr lang="de-DE" baseline="0" dirty="0" err="1" smtClean="0">
                <a:latin typeface="Meta IGM" panose="02000503040000020004" pitchFamily="2" charset="0"/>
              </a:rPr>
              <a:t>pdf</a:t>
            </a:r>
            <a:r>
              <a:rPr lang="de-DE" baseline="0" dirty="0" smtClean="0">
                <a:latin typeface="Meta IGM" panose="02000503040000020004" pitchFamily="2" charset="0"/>
              </a:rPr>
              <a:t> verfügbar: </a:t>
            </a:r>
            <a:r>
              <a:rPr lang="de-DE" b="1" dirty="0" smtClean="0">
                <a:latin typeface="Meta IGM" panose="02000503040000020004" pitchFamily="2" charset="0"/>
              </a:rPr>
              <a:t>https://</a:t>
            </a:r>
            <a:r>
              <a:rPr lang="de-DE" b="1" dirty="0" smtClean="0">
                <a:latin typeface="Meta IGM" panose="02000503040000020004" pitchFamily="2" charset="0"/>
              </a:rPr>
              <a:t>wap.igmetall.de/handlungshilfe-fuer-betriebsraete-und-vertrauensleute-16721.htm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b="1" dirty="0" smtClean="0">
              <a:latin typeface="Meta IGM" panose="02000503040000020004" pitchFamily="2" charset="0"/>
            </a:endParaRPr>
          </a:p>
          <a:p>
            <a:r>
              <a:rPr lang="de-DE" sz="1200" b="1" kern="1200" dirty="0" smtClean="0">
                <a:solidFill>
                  <a:schemeClr val="tx1"/>
                </a:solidFill>
                <a:effectLst/>
                <a:latin typeface="+mn-lt"/>
                <a:ea typeface="+mn-ea"/>
                <a:cs typeface="+mn-cs"/>
              </a:rPr>
              <a:t>Wichtig in diesem</a:t>
            </a:r>
            <a:r>
              <a:rPr lang="de-DE" sz="1200" b="1" kern="1200" baseline="0" dirty="0" smtClean="0">
                <a:solidFill>
                  <a:schemeClr val="tx1"/>
                </a:solidFill>
                <a:effectLst/>
                <a:latin typeface="+mn-lt"/>
                <a:ea typeface="+mn-ea"/>
                <a:cs typeface="+mn-cs"/>
              </a:rPr>
              <a:t> Zusammenhang: gute Abstimmung und Austausch zwischen </a:t>
            </a:r>
            <a:r>
              <a:rPr lang="de-DE" sz="1200" b="1" kern="1200" dirty="0" smtClean="0">
                <a:solidFill>
                  <a:schemeClr val="tx1"/>
                </a:solidFill>
                <a:effectLst/>
                <a:latin typeface="+mn-lt"/>
                <a:ea typeface="+mn-ea"/>
                <a:cs typeface="+mn-cs"/>
              </a:rPr>
              <a:t>Jugend- und Auszubildendenvertretung und Betriebsrat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Bezug zum Betriebsverfassungsgesetz</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 60 Errichtung und Aufgabe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(1) In Betrieben mit in der Regel mindestens fünf Arbeitnehmern, die das 18. Lebensjahr noch nicht vollendet haben (jugendliche Arbeitnehmer) oder die zu ihrer Berufsausbildung beschäftigt sind und das 25. Lebensjahr noch nicht vollendet haben, werden Jugend- und Auszubildendenvertretungen gewählt.</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(2) Die Jugend- und Auszubildendenvertretung nimmt nach Maßgabe der folgenden Vorschriften die besonderen Belange der in Absatz 1 genannten Arbeitnehmer wahr.</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 70 Allgemeine Aufgaben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(1) Die Jugend- und Auszubildendenvertretung hat folgende allgemeine Aufgaben: 1.</a:t>
            </a:r>
          </a:p>
          <a:p>
            <a:r>
              <a:rPr lang="de-DE" sz="1200" kern="1200" dirty="0" smtClean="0">
                <a:solidFill>
                  <a:schemeClr val="tx1"/>
                </a:solidFill>
                <a:effectLst/>
                <a:latin typeface="+mn-lt"/>
                <a:ea typeface="+mn-ea"/>
                <a:cs typeface="+mn-cs"/>
              </a:rPr>
              <a:t>Maßnahmen, die den in § 60 Abs. 1 genannten Arbeitnehmern dienen, insbesondere in Fragen der Berufsbildung und der Übernahme der zu ihrer Berufsausbildung Beschäftigten in ein Arbeitsverhältnis, beim Betriebsrat zu beantragen;</a:t>
            </a:r>
          </a:p>
          <a:p>
            <a:r>
              <a:rPr lang="de-DE" sz="1200" kern="1200" dirty="0" smtClean="0">
                <a:solidFill>
                  <a:schemeClr val="tx1"/>
                </a:solidFill>
                <a:effectLst/>
                <a:latin typeface="+mn-lt"/>
                <a:ea typeface="+mn-ea"/>
                <a:cs typeface="+mn-cs"/>
              </a:rPr>
              <a:t>1a.</a:t>
            </a:r>
          </a:p>
          <a:p>
            <a:r>
              <a:rPr lang="de-DE" sz="1200" kern="1200" dirty="0" smtClean="0">
                <a:solidFill>
                  <a:schemeClr val="tx1"/>
                </a:solidFill>
                <a:effectLst/>
                <a:latin typeface="+mn-lt"/>
                <a:ea typeface="+mn-ea"/>
                <a:cs typeface="+mn-cs"/>
              </a:rPr>
              <a:t>Maßnahmen zur Durchsetzung der tatsächlichen Gleichstellung der in § 60 Abs. 1 genannten Arbeitnehmer entsprechend § 80 Abs. 1 Nr. 2a und 2b beim Betriebsrat zu beantragen;</a:t>
            </a:r>
          </a:p>
          <a:p>
            <a:r>
              <a:rPr lang="de-DE" sz="1200" kern="1200" dirty="0" smtClean="0">
                <a:solidFill>
                  <a:schemeClr val="tx1"/>
                </a:solidFill>
                <a:effectLst/>
                <a:latin typeface="+mn-lt"/>
                <a:ea typeface="+mn-ea"/>
                <a:cs typeface="+mn-cs"/>
              </a:rPr>
              <a:t>2.</a:t>
            </a:r>
          </a:p>
          <a:p>
            <a:r>
              <a:rPr lang="de-DE" sz="1200" kern="1200" dirty="0" smtClean="0">
                <a:solidFill>
                  <a:schemeClr val="tx1"/>
                </a:solidFill>
                <a:effectLst/>
                <a:latin typeface="+mn-lt"/>
                <a:ea typeface="+mn-ea"/>
                <a:cs typeface="+mn-cs"/>
              </a:rPr>
              <a:t>darüber zu wachen, dass die zugunsten der in § 60 Abs. 1 genannten Arbeitnehmer geltenden Gesetze, Verordnungen, Unfallverhütungsvorschriften, Tarifverträge und Betriebsvereinbarungen durchgeführt werden;</a:t>
            </a:r>
          </a:p>
          <a:p>
            <a:r>
              <a:rPr lang="de-DE" sz="1200" kern="1200" dirty="0" smtClean="0">
                <a:solidFill>
                  <a:schemeClr val="tx1"/>
                </a:solidFill>
                <a:effectLst/>
                <a:latin typeface="+mn-lt"/>
                <a:ea typeface="+mn-ea"/>
                <a:cs typeface="+mn-cs"/>
              </a:rPr>
              <a:t>3.</a:t>
            </a:r>
          </a:p>
          <a:p>
            <a:r>
              <a:rPr lang="de-DE" sz="1200" kern="1200" dirty="0" smtClean="0">
                <a:solidFill>
                  <a:schemeClr val="tx1"/>
                </a:solidFill>
                <a:effectLst/>
                <a:latin typeface="+mn-lt"/>
                <a:ea typeface="+mn-ea"/>
                <a:cs typeface="+mn-cs"/>
              </a:rPr>
              <a:t>Anregungen von in § 60 Abs. 1 genannten Arbeitnehmern, insbesondere in Fragen der Berufsbildung, entgegenzunehmen und, falls sie berechtigt erscheinen, beim Betriebsrat auf eine Erledigung hinzuwirken. Die Jugend- und Auszubildendenvertretung hat die betroffenen in § 60 Abs. 1 genannten Arbeitnehmer über den Stand und das Ergebnis der Verhandlungen zu informieren;</a:t>
            </a:r>
          </a:p>
          <a:p>
            <a:r>
              <a:rPr lang="de-DE" sz="1200" kern="1200" dirty="0" smtClean="0">
                <a:solidFill>
                  <a:schemeClr val="tx1"/>
                </a:solidFill>
                <a:effectLst/>
                <a:latin typeface="+mn-lt"/>
                <a:ea typeface="+mn-ea"/>
                <a:cs typeface="+mn-cs"/>
              </a:rPr>
              <a:t>4.</a:t>
            </a:r>
          </a:p>
          <a:p>
            <a:r>
              <a:rPr lang="de-DE" sz="1200" kern="1200" dirty="0" smtClean="0">
                <a:solidFill>
                  <a:schemeClr val="tx1"/>
                </a:solidFill>
                <a:effectLst/>
                <a:latin typeface="+mn-lt"/>
                <a:ea typeface="+mn-ea"/>
                <a:cs typeface="+mn-cs"/>
              </a:rPr>
              <a:t>die Integration ausländischer, in § 60 Abs. 1 genannter Arbeitnehmer im Betrieb zu fördern und entsprechende Maßnahmen beim Betriebsrat zu beantragen.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(2) Zur Durchführung ihrer Aufgaben ist die Jugend- und Auszubildendenvertretung durch den Betriebsrat rechtzeitig und umfassend zu unterrichten. Die Jugend- und Auszubildendenvertretung kann verlangen, dass ihr der Betriebsrat die zur Durchführung ihrer Aufgaben erforderlichen Unterlagen zur Verfügung stellt.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b="1" dirty="0">
              <a:latin typeface="Meta IGM" panose="02000503040000020004" pitchFamily="2"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B7AE97-03E7-4E8B-B0D2-1472E0178AF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77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Meta IGM" panose="02000503040000020004" pitchFamily="2" charset="0"/>
              </a:rPr>
              <a:t>Die Grafik zeigt: </a:t>
            </a:r>
          </a:p>
          <a:p>
            <a:r>
              <a:rPr lang="de-DE" sz="1200" dirty="0" smtClean="0">
                <a:latin typeface="Meta IGM" panose="02000503040000020004" pitchFamily="2" charset="0"/>
                <a:cs typeface="Calibri Light" panose="020F0302020204030204" pitchFamily="34" charset="0"/>
              </a:rPr>
              <a:t>Weniger als ein Drittel (29 Prozent) des Ausbildungspersonals ist auf die Digitalisierung adäquat vorbereitet, der größere Teil zudem nur teilweise (21 Prozent) - das ist viel zu wenig.</a:t>
            </a:r>
            <a:r>
              <a:rPr lang="de-DE" sz="1200" baseline="0" dirty="0" smtClean="0">
                <a:latin typeface="Meta IGM" panose="02000503040000020004" pitchFamily="2" charset="0"/>
                <a:cs typeface="Calibri Light" panose="020F0302020204030204" pitchFamily="34" charset="0"/>
              </a:rPr>
              <a:t> Denn im Gegenzug sehen die Befragten mehr als die Hälfte (55 Prozent) das Ausbildungspersonals nicht (35 Prozent) oder eher nicht (20 Prozent) vorbereitet.</a:t>
            </a:r>
            <a:endParaRPr lang="de-DE" dirty="0">
              <a:latin typeface="Meta IGM" panose="02000503040000020004" pitchFamily="2" charset="0"/>
            </a:endParaRPr>
          </a:p>
        </p:txBody>
      </p:sp>
      <p:sp>
        <p:nvSpPr>
          <p:cNvPr id="4" name="Foliennummernplatzhalter 3"/>
          <p:cNvSpPr>
            <a:spLocks noGrp="1"/>
          </p:cNvSpPr>
          <p:nvPr>
            <p:ph type="sldNum" sz="quarter" idx="10"/>
          </p:nvPr>
        </p:nvSpPr>
        <p:spPr/>
        <p:txBody>
          <a:bodyPr/>
          <a:lstStyle/>
          <a:p>
            <a:fld id="{57B7AE97-03E7-4E8B-B0D2-1472E0178AF7}" type="slidenum">
              <a:rPr lang="de-DE" smtClean="0"/>
              <a:t>12</a:t>
            </a:fld>
            <a:endParaRPr lang="de-DE"/>
          </a:p>
        </p:txBody>
      </p:sp>
    </p:spTree>
    <p:extLst>
      <p:ext uri="{BB962C8B-B14F-4D97-AF65-F5344CB8AC3E}">
        <p14:creationId xmlns:p14="http://schemas.microsoft.com/office/powerpoint/2010/main" val="172028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Meta IGM" panose="02000503040000020004" pitchFamily="2" charset="0"/>
              </a:rPr>
              <a:t>Die Folie zeigt: </a:t>
            </a:r>
          </a:p>
          <a:p>
            <a:r>
              <a:rPr lang="de-DE" dirty="0" smtClean="0">
                <a:latin typeface="Meta IGM" panose="02000503040000020004" pitchFamily="2" charset="0"/>
              </a:rPr>
              <a:t>Neue Inhalte in Ausbildungsordnungen</a:t>
            </a:r>
            <a:r>
              <a:rPr lang="de-DE" baseline="0" dirty="0" smtClean="0">
                <a:latin typeface="Meta IGM" panose="02000503040000020004" pitchFamily="2" charset="0"/>
              </a:rPr>
              <a:t> </a:t>
            </a:r>
            <a:r>
              <a:rPr lang="de-DE" dirty="0" smtClean="0">
                <a:latin typeface="Meta IGM" panose="02000503040000020004" pitchFamily="2" charset="0"/>
              </a:rPr>
              <a:t>bleiben</a:t>
            </a:r>
            <a:r>
              <a:rPr lang="de-DE" baseline="0" dirty="0" smtClean="0">
                <a:latin typeface="Meta IGM" panose="02000503040000020004" pitchFamily="2" charset="0"/>
              </a:rPr>
              <a:t> </a:t>
            </a:r>
            <a:r>
              <a:rPr lang="de-DE" dirty="0" smtClean="0">
                <a:latin typeface="Meta IGM" panose="02000503040000020004" pitchFamily="2" charset="0"/>
              </a:rPr>
              <a:t>wirkungslos, wenn</a:t>
            </a:r>
            <a:r>
              <a:rPr lang="de-DE" baseline="0" dirty="0" smtClean="0">
                <a:latin typeface="Meta IGM" panose="02000503040000020004" pitchFamily="2" charset="0"/>
              </a:rPr>
              <a:t> </a:t>
            </a:r>
            <a:r>
              <a:rPr lang="de-DE" dirty="0" smtClean="0">
                <a:latin typeface="Meta IGM" panose="02000503040000020004" pitchFamily="2" charset="0"/>
              </a:rPr>
              <a:t>sie</a:t>
            </a:r>
            <a:r>
              <a:rPr lang="de-DE" baseline="0" dirty="0" smtClean="0">
                <a:latin typeface="Meta IGM" panose="02000503040000020004" pitchFamily="2" charset="0"/>
              </a:rPr>
              <a:t> </a:t>
            </a:r>
            <a:r>
              <a:rPr lang="de-DE" dirty="0" smtClean="0">
                <a:latin typeface="Meta IGM" panose="02000503040000020004" pitchFamily="2" charset="0"/>
              </a:rPr>
              <a:t>nicht</a:t>
            </a:r>
            <a:r>
              <a:rPr lang="de-DE" baseline="0" dirty="0" smtClean="0">
                <a:latin typeface="Meta IGM" panose="02000503040000020004" pitchFamily="2" charset="0"/>
              </a:rPr>
              <a:t> </a:t>
            </a:r>
            <a:r>
              <a:rPr lang="de-DE" dirty="0" smtClean="0">
                <a:latin typeface="Meta IGM" panose="02000503040000020004" pitchFamily="2" charset="0"/>
              </a:rPr>
              <a:t>von</a:t>
            </a:r>
            <a:r>
              <a:rPr lang="de-DE" baseline="0" dirty="0" smtClean="0">
                <a:latin typeface="Meta IGM" panose="02000503040000020004" pitchFamily="2" charset="0"/>
              </a:rPr>
              <a:t> </a:t>
            </a:r>
            <a:r>
              <a:rPr lang="de-DE" dirty="0" smtClean="0">
                <a:latin typeface="Meta IGM" panose="02000503040000020004" pitchFamily="2" charset="0"/>
              </a:rPr>
              <a:t>Ausbildungsverantwortlichen, haupt-</a:t>
            </a:r>
            <a:r>
              <a:rPr lang="de-DE" baseline="0" dirty="0" smtClean="0">
                <a:latin typeface="Meta IGM" panose="02000503040000020004" pitchFamily="2" charset="0"/>
              </a:rPr>
              <a:t> </a:t>
            </a:r>
            <a:r>
              <a:rPr lang="de-DE" dirty="0" smtClean="0">
                <a:latin typeface="Meta IGM" panose="02000503040000020004" pitchFamily="2" charset="0"/>
              </a:rPr>
              <a:t>und</a:t>
            </a:r>
            <a:r>
              <a:rPr lang="de-DE" baseline="0" dirty="0" smtClean="0">
                <a:latin typeface="Meta IGM" panose="02000503040000020004" pitchFamily="2" charset="0"/>
              </a:rPr>
              <a:t> </a:t>
            </a:r>
            <a:r>
              <a:rPr lang="de-DE" dirty="0" smtClean="0">
                <a:latin typeface="Meta IGM" panose="02000503040000020004" pitchFamily="2" charset="0"/>
              </a:rPr>
              <a:t>nebenberuflichen</a:t>
            </a:r>
            <a:r>
              <a:rPr lang="de-DE" baseline="0" dirty="0" smtClean="0">
                <a:latin typeface="Meta IGM" panose="02000503040000020004" pitchFamily="2" charset="0"/>
              </a:rPr>
              <a:t> </a:t>
            </a:r>
            <a:r>
              <a:rPr lang="de-DE" dirty="0" smtClean="0">
                <a:latin typeface="Meta IGM" panose="02000503040000020004" pitchFamily="2" charset="0"/>
              </a:rPr>
              <a:t>Ausbildern</a:t>
            </a:r>
            <a:r>
              <a:rPr lang="de-DE" baseline="0" dirty="0" smtClean="0">
                <a:latin typeface="Meta IGM" panose="02000503040000020004" pitchFamily="2" charset="0"/>
              </a:rPr>
              <a:t> </a:t>
            </a:r>
            <a:r>
              <a:rPr lang="de-DE" dirty="0" smtClean="0">
                <a:latin typeface="Meta IGM" panose="02000503040000020004" pitchFamily="2" charset="0"/>
              </a:rPr>
              <a:t>und</a:t>
            </a:r>
            <a:r>
              <a:rPr lang="de-DE" baseline="0" dirty="0" smtClean="0">
                <a:latin typeface="Meta IGM" panose="02000503040000020004" pitchFamily="2" charset="0"/>
              </a:rPr>
              <a:t> </a:t>
            </a:r>
            <a:r>
              <a:rPr lang="de-DE" dirty="0" smtClean="0">
                <a:latin typeface="Meta IGM" panose="02000503040000020004" pitchFamily="2" charset="0"/>
              </a:rPr>
              <a:t>Ausbilderinnen</a:t>
            </a:r>
            <a:r>
              <a:rPr lang="de-DE" baseline="0" dirty="0" smtClean="0">
                <a:latin typeface="Meta IGM" panose="02000503040000020004" pitchFamily="2" charset="0"/>
              </a:rPr>
              <a:t> </a:t>
            </a:r>
            <a:r>
              <a:rPr lang="de-DE" dirty="0" smtClean="0">
                <a:latin typeface="Meta IGM" panose="02000503040000020004" pitchFamily="2" charset="0"/>
              </a:rPr>
              <a:t>umgesetzt</a:t>
            </a:r>
            <a:r>
              <a:rPr lang="de-DE" baseline="0" dirty="0" smtClean="0">
                <a:latin typeface="Meta IGM" panose="02000503040000020004" pitchFamily="2" charset="0"/>
              </a:rPr>
              <a:t> </a:t>
            </a:r>
            <a:r>
              <a:rPr lang="de-DE" dirty="0" smtClean="0">
                <a:latin typeface="Meta IGM" panose="02000503040000020004" pitchFamily="2" charset="0"/>
              </a:rPr>
              <a:t>werden. </a:t>
            </a:r>
          </a:p>
          <a:p>
            <a:endParaRPr lang="de-DE" dirty="0" smtClean="0">
              <a:latin typeface="Meta IGM" panose="02000503040000020004" pitchFamily="2" charset="0"/>
            </a:endParaRPr>
          </a:p>
          <a:p>
            <a:r>
              <a:rPr lang="de-DE" dirty="0" smtClean="0">
                <a:latin typeface="Meta IGM" panose="02000503040000020004" pitchFamily="2" charset="0"/>
              </a:rPr>
              <a:t>Lernprozessbegleitung,</a:t>
            </a:r>
            <a:r>
              <a:rPr lang="de-DE" baseline="0" dirty="0" smtClean="0">
                <a:latin typeface="Meta IGM" panose="02000503040000020004" pitchFamily="2" charset="0"/>
              </a:rPr>
              <a:t> Mentoring und Coaching werden dabei immer bedeutender. Der Ausbilder als Unterweiser ist längst nicht mehr hinreichend. Entsprechend braucht das betriebliche Ausbildungspersonal eine gute Grundqualifizierung und regelmäßige Weiterbildung in Bezug auf die veränderten Anforderungen.</a:t>
            </a:r>
          </a:p>
          <a:p>
            <a:endParaRPr lang="de-DE" baseline="0" dirty="0" smtClean="0">
              <a:latin typeface="Meta IGM" panose="02000503040000020004" pitchFamily="2" charset="0"/>
            </a:endParaRPr>
          </a:p>
          <a:p>
            <a:r>
              <a:rPr lang="de-DE" baseline="0" dirty="0" smtClean="0">
                <a:latin typeface="Meta IGM" panose="02000503040000020004" pitchFamily="2" charset="0"/>
              </a:rPr>
              <a:t>Das ist nicht nur für das hauptamtliche Ausbildungspersonal bedeutend, sondern auch für die nebenamtlichen Ausbildungsbeauftragten in den Fachbereichen.</a:t>
            </a:r>
            <a:endParaRPr lang="de-DE" dirty="0" smtClean="0">
              <a:latin typeface="Meta IGM" panose="02000503040000020004" pitchFamily="2"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57B7AE97-03E7-4E8B-B0D2-1472E0178AF7}" type="slidenum">
              <a:rPr lang="de-DE" smtClean="0"/>
              <a:t>13</a:t>
            </a:fld>
            <a:endParaRPr lang="de-DE"/>
          </a:p>
        </p:txBody>
      </p:sp>
    </p:spTree>
    <p:extLst>
      <p:ext uri="{BB962C8B-B14F-4D97-AF65-F5344CB8AC3E}">
        <p14:creationId xmlns:p14="http://schemas.microsoft.com/office/powerpoint/2010/main" val="1802839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Meta IGM" panose="02000503040000020004" pitchFamily="2" charset="0"/>
              </a:rPr>
              <a:t>Die Folie zeigt: </a:t>
            </a:r>
          </a:p>
          <a:p>
            <a:r>
              <a:rPr lang="de-DE" b="0" baseline="0" dirty="0" smtClean="0">
                <a:latin typeface="Meta IGM" panose="02000503040000020004" pitchFamily="2" charset="0"/>
              </a:rPr>
              <a:t>D</a:t>
            </a:r>
            <a:r>
              <a:rPr lang="de-DE" b="0" dirty="0" smtClean="0">
                <a:latin typeface="Meta IGM" panose="02000503040000020004" pitchFamily="2" charset="0"/>
              </a:rPr>
              <a:t>ie Ausbilder-Eignungsverordnung ist die Grundvoraussetzung für die persönliche</a:t>
            </a:r>
            <a:r>
              <a:rPr lang="de-DE" b="0" baseline="0" dirty="0" smtClean="0">
                <a:latin typeface="Meta IGM" panose="02000503040000020004" pitchFamily="2" charset="0"/>
              </a:rPr>
              <a:t> und fachliche Eignung, in der Ausbildung tätig zu sein. </a:t>
            </a:r>
            <a:r>
              <a:rPr lang="de-DE" b="0" dirty="0" smtClean="0">
                <a:latin typeface="Meta IGM" panose="02000503040000020004" pitchFamily="2" charset="0"/>
              </a:rPr>
              <a:t>Sie ist für das hauptamtliche</a:t>
            </a:r>
            <a:r>
              <a:rPr lang="de-DE" b="0" baseline="0" dirty="0" smtClean="0">
                <a:latin typeface="Meta IGM" panose="02000503040000020004" pitchFamily="2" charset="0"/>
              </a:rPr>
              <a:t> </a:t>
            </a:r>
            <a:r>
              <a:rPr lang="de-DE" b="0" dirty="0" smtClean="0">
                <a:latin typeface="Meta IGM" panose="02000503040000020004" pitchFamily="2" charset="0"/>
              </a:rPr>
              <a:t>Ausbildungspersonal</a:t>
            </a:r>
            <a:r>
              <a:rPr lang="de-DE" b="0" baseline="0" dirty="0" smtClean="0">
                <a:latin typeface="Meta IGM" panose="02000503040000020004" pitchFamily="2" charset="0"/>
              </a:rPr>
              <a:t> zwingend erforderlich. Es empfiehlt sich aber auch, möglichst vielen nebenamtlichen Ausbildungsbeauftragen aus den einzelnen Fachbereichen die Teilnahme an einer Ausbilder-Qualifizierung zu ermöglichen. Denn ein großer Teil der Ausbildung findet in den Fachbereichen, angeleitet durch nebenamtliche Ausbildungsbeauftragte, statt.</a:t>
            </a:r>
          </a:p>
          <a:p>
            <a:endParaRPr lang="de-DE" b="0" baseline="0" dirty="0" smtClean="0">
              <a:latin typeface="Meta IGM" panose="02000503040000020004" pitchFamily="2" charset="0"/>
            </a:endParaRPr>
          </a:p>
          <a:p>
            <a:r>
              <a:rPr lang="de-DE" b="0" baseline="0" dirty="0" smtClean="0">
                <a:latin typeface="Meta IGM" panose="02000503040000020004" pitchFamily="2" charset="0"/>
              </a:rPr>
              <a:t>Die AEVO ist Bestandteil vieler Fortbildungen nach dem Berufsbildungsgesetz (BBiG), u.a. bei den Industriemeistern.</a:t>
            </a:r>
          </a:p>
          <a:p>
            <a:endParaRPr lang="de-DE" b="0" baseline="0" dirty="0" smtClean="0">
              <a:latin typeface="Meta IGM" panose="02000503040000020004" pitchFamily="2" charset="0"/>
            </a:endParaRPr>
          </a:p>
          <a:p>
            <a:r>
              <a:rPr lang="de-DE" b="0" baseline="0" dirty="0" smtClean="0">
                <a:latin typeface="Meta IGM" panose="02000503040000020004" pitchFamily="2" charset="0"/>
              </a:rPr>
              <a:t>Speziell für die berufliche Entwicklung des Ausbildungspersonals hat die IG Metall vor einigen Jahren erfolgreich die Fortbildung zum Aus- und Weiterbildungspädagogen (Tätigkeit als Ausbilder) und darauf aufbauend zum Berufspädagogen (Tätigkeit als Ausbildungsleiter/-in) nach BBiG geschaffen. Sie befinden sich auf dem DQR-Niveau 6 und 7 und sind gleichwertig zum Bachelor- und Masterniveau.</a:t>
            </a:r>
          </a:p>
          <a:p>
            <a:endParaRPr lang="de-DE" b="0" baseline="0" dirty="0" smtClean="0">
              <a:latin typeface="Meta IGM" panose="02000503040000020004" pitchFamily="2" charset="0"/>
            </a:endParaRPr>
          </a:p>
          <a:p>
            <a:r>
              <a:rPr lang="de-DE" b="0" baseline="0" dirty="0" smtClean="0">
                <a:latin typeface="Meta IGM" panose="02000503040000020004" pitchFamily="2" charset="0"/>
              </a:rPr>
              <a:t>Der Betriebsrat hat Mitbestimmung nach § 98 Abs. 2 BetrVG:</a:t>
            </a:r>
          </a:p>
          <a:p>
            <a:r>
              <a:rPr lang="de-DE" b="0" baseline="0" dirty="0" smtClean="0">
                <a:latin typeface="Meta IGM" panose="02000503040000020004" pitchFamily="2" charset="0"/>
              </a:rPr>
              <a:t>„Der Betriebsrat kann der Bestellung einer mit der Durchführung der betrieblichen Berufsbildung beauftragten Person widersprechen oder ihre Abberufung verlangen, wenn diese die persönliche oder fachliche, insbesondere die berufs- und arbeitspädagogische Eignung im Sinne des Berufsbildungsgesetzes nicht besitzt oder ihre Aufgaben vernachlässigt.“</a:t>
            </a:r>
          </a:p>
          <a:p>
            <a:endParaRPr lang="de-DE" b="0" baseline="0" dirty="0" smtClean="0">
              <a:latin typeface="Meta IGM" panose="0200050304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smtClean="0">
                <a:latin typeface="Meta IGM" panose="02000503040000020004" pitchFamily="2" charset="0"/>
              </a:rPr>
              <a:t>Der Betriebsrat hat Mitbestimmung nach § 97 Abs. 2 BetrVG:</a:t>
            </a:r>
          </a:p>
          <a:p>
            <a:r>
              <a:rPr lang="de-DE" dirty="0" smtClean="0"/>
              <a:t>„Hat der Arbeitgeber Maßnahmen geplant oder durchgeführt, die dazu führen, dass sich die Tätigkeit der betroffenen Arbeitnehmer ändert und ihre beruflichen Kenntnisse und Fähigkeiten zur Erfüllung ihrer Aufgaben nicht mehr ausreichen, so hat der Betriebsrat bei der Einführung von Maßnahmen der betrieblichen Berufsbildung mitzubestimmen. Kommt eine Einigung nicht zustande, so entscheidet die Einigungsstelle. Der Spruch der Einigungsstelle ersetzt die Einigung zwischen Arbeitgeber und Betriebsrat.“</a:t>
            </a:r>
            <a:endParaRPr lang="de-DE" b="0" baseline="0" dirty="0" smtClean="0">
              <a:latin typeface="Meta IGM" panose="02000503040000020004" pitchFamily="2" charset="0"/>
            </a:endParaRPr>
          </a:p>
          <a:p>
            <a:endParaRPr lang="de-DE" b="0" baseline="0" dirty="0" smtClean="0">
              <a:latin typeface="Meta IGM" panose="02000503040000020004" pitchFamily="2" charset="0"/>
            </a:endParaRPr>
          </a:p>
          <a:p>
            <a:endParaRPr lang="de-DE" b="0" baseline="0" dirty="0" smtClean="0">
              <a:latin typeface="Meta IGM" panose="02000503040000020004" pitchFamily="2" charset="0"/>
            </a:endParaRPr>
          </a:p>
          <a:p>
            <a:endParaRPr lang="de-DE" b="0" baseline="0" dirty="0" smtClean="0">
              <a:latin typeface="Meta IGM" panose="02000503040000020004" pitchFamily="2" charset="0"/>
            </a:endParaRPr>
          </a:p>
          <a:p>
            <a:endParaRPr lang="de-DE" b="0" baseline="0" dirty="0" smtClean="0">
              <a:latin typeface="Meta IGM" panose="02000503040000020004" pitchFamily="2" charset="0"/>
            </a:endParaRPr>
          </a:p>
          <a:p>
            <a:endParaRPr lang="de-DE" b="0" baseline="0" dirty="0" smtClean="0">
              <a:latin typeface="Meta IGM" panose="02000503040000020004" pitchFamily="2" charset="0"/>
            </a:endParaRPr>
          </a:p>
          <a:p>
            <a:endParaRPr lang="de-DE" b="0" baseline="0" dirty="0" smtClean="0">
              <a:latin typeface="Meta IGM" panose="02000503040000020004" pitchFamily="2" charset="0"/>
            </a:endParaRPr>
          </a:p>
          <a:p>
            <a:endParaRPr lang="de-DE" b="0" dirty="0" smtClean="0">
              <a:latin typeface="Meta IGM" panose="02000503040000020004" pitchFamily="2"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B7AE97-03E7-4E8B-B0D2-1472E0178AF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138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dirty="0" smtClean="0">
                <a:latin typeface="Meta IGM" panose="02000503040000020004" pitchFamily="2" charset="0"/>
              </a:rPr>
              <a:t>Die Folie zeigt</a:t>
            </a:r>
            <a:r>
              <a:rPr lang="de-DE" sz="1100" dirty="0" smtClean="0">
                <a:latin typeface="Meta IGM" panose="0200050304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latin typeface="Meta IGM" panose="02000503040000020004" pitchFamily="2" charset="0"/>
              </a:rPr>
              <a:t>Die Transformation</a:t>
            </a:r>
            <a:r>
              <a:rPr lang="de-DE" sz="1100" baseline="0" dirty="0" smtClean="0">
                <a:latin typeface="Meta IGM" panose="02000503040000020004" pitchFamily="2" charset="0"/>
              </a:rPr>
              <a:t> der Arbeit birgt nach Auffassung der befragten Betriebsräte und Vertrauensleute mehr Risiken als Chancen. Dies gilt insbesondere für die Entwicklung der Beschäftigung (47 Prozent), die Entwicklung der Arbeitsbelastungen (46 Prozent) und für die Qualifizierungs- und Personalplanung (44 Prozent). Auffällig ist der Anteil der Betriebsräte und Vertrauensleute, die mit Blick auf die Chancen oder Risiken keine eindeutige Festlegung abgeben. Er liegt zwischen 31 und 49 Prozent. Die Interpretation dieses Ergebnisses ist nicht einfach: es zeigt sich die Notwendigkeit, genau hinzuschauen. </a:t>
            </a:r>
            <a:r>
              <a:rPr lang="de-DE" sz="1100" baseline="0" dirty="0" smtClean="0"/>
              <a:t>Die vorhandenen Chancen und Risiken erfordern eine genaue Analyse der betrieblichen Situation.</a:t>
            </a:r>
            <a:endParaRPr lang="de-DE"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dirty="0">
              <a:latin typeface="Meta IGM" panose="02000503040000020004" pitchFamily="2" charset="0"/>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15</a:t>
            </a:fld>
            <a:endParaRPr lang="de-DE" dirty="0"/>
          </a:p>
        </p:txBody>
      </p:sp>
    </p:spTree>
    <p:extLst>
      <p:ext uri="{BB962C8B-B14F-4D97-AF65-F5344CB8AC3E}">
        <p14:creationId xmlns:p14="http://schemas.microsoft.com/office/powerpoint/2010/main" val="234125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b="1" dirty="0" smtClean="0">
                <a:latin typeface="Meta IGM" panose="02000503040000020004" pitchFamily="2" charset="0"/>
              </a:rPr>
              <a:t>Die Folie</a:t>
            </a:r>
            <a:r>
              <a:rPr lang="de-DE" sz="1100" b="1" baseline="0" dirty="0" smtClean="0">
                <a:latin typeface="Meta IGM" panose="02000503040000020004" pitchFamily="2" charset="0"/>
              </a:rPr>
              <a:t> </a:t>
            </a:r>
            <a:r>
              <a:rPr lang="de-DE" sz="1100" b="1" dirty="0" smtClean="0">
                <a:latin typeface="Meta IGM" panose="02000503040000020004" pitchFamily="2" charset="0"/>
              </a:rPr>
              <a:t>zeigt</a:t>
            </a:r>
            <a:r>
              <a:rPr lang="de-DE" sz="1100" dirty="0" smtClean="0">
                <a:latin typeface="Meta IGM" panose="02000503040000020004" pitchFamily="2" charset="0"/>
              </a:rPr>
              <a:t>: B</a:t>
            </a:r>
            <a:r>
              <a:rPr lang="de-DE" sz="1100" baseline="0" dirty="0" smtClean="0">
                <a:latin typeface="Meta IGM" panose="02000503040000020004" pitchFamily="2" charset="0"/>
              </a:rPr>
              <a:t>etriebliche Schwerpunktthemen sollten identifiziert werden. Es gibt verschiedene </a:t>
            </a:r>
            <a:r>
              <a:rPr lang="de-DE" sz="1100" dirty="0" smtClean="0">
                <a:latin typeface="Meta IGM" panose="02000503040000020004" pitchFamily="2" charset="0"/>
              </a:rPr>
              <a:t>Anhaltspunkte</a:t>
            </a:r>
            <a:r>
              <a:rPr lang="de-DE" sz="1100" baseline="0" dirty="0" smtClean="0">
                <a:latin typeface="Meta IGM" panose="02000503040000020004" pitchFamily="2" charset="0"/>
              </a:rPr>
              <a:t>, wie die betriebliche Interessenvertretung sich den Risiken und Chancen der Transformation für die Beschäftigten im Betrieb annehmen kann. Dabei liegt der Fokus auf Fragen der Aus- und Weiterbildung und der lernförderlichen Arbeitsgestaltung.</a:t>
            </a:r>
          </a:p>
          <a:p>
            <a:endParaRPr lang="de-DE" sz="1100" baseline="0" dirty="0" smtClean="0">
              <a:latin typeface="Meta IGM" panose="02000503040000020004" pitchFamily="2" charset="0"/>
            </a:endParaRPr>
          </a:p>
          <a:p>
            <a:r>
              <a:rPr lang="de-DE" sz="1100" baseline="0" dirty="0" smtClean="0">
                <a:latin typeface="Meta IGM" panose="02000503040000020004" pitchFamily="2" charset="0"/>
              </a:rPr>
              <a:t>Gute Arbeit, die lernförderlich ist und eigene Gestaltungsoptionen beinhaltet ist nur mit gut ausgebildeten Fachkräften zu realisieren. Gleichzeitig stellen gut ausgebildete Fachkräfte auch Anspräche an ihre eigene Arbeit und wollen keine belastende und repetitive Arbeit. Der Mensch steht im Mittelpunkt, wenn sich durch gute Bildung, gute Arbeit und damit die individuelle Ansprüche an Arbeit realisieren lassen.</a:t>
            </a:r>
            <a:endParaRPr lang="de-DE" sz="1100" dirty="0" smtClean="0">
              <a:latin typeface="Meta IGM" panose="02000503040000020004" pitchFamily="2" charset="0"/>
            </a:endParaRPr>
          </a:p>
          <a:p>
            <a:endParaRPr lang="de-DE" sz="1100" dirty="0" smtClean="0">
              <a:latin typeface="Meta IGM" panose="02000503040000020004" pitchFamily="2" charset="0"/>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16</a:t>
            </a:fld>
            <a:endParaRPr lang="de-DE" dirty="0"/>
          </a:p>
        </p:txBody>
      </p:sp>
    </p:spTree>
    <p:extLst>
      <p:ext uri="{BB962C8B-B14F-4D97-AF65-F5344CB8AC3E}">
        <p14:creationId xmlns:p14="http://schemas.microsoft.com/office/powerpoint/2010/main" val="109569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smtClean="0">
                <a:ln>
                  <a:noFill/>
                </a:ln>
                <a:solidFill>
                  <a:prstClr val="black"/>
                </a:solidFill>
                <a:effectLst/>
                <a:uLnTx/>
                <a:uFillTx/>
                <a:latin typeface="Meta IGM" panose="02000503040000020004" pitchFamily="2" charset="0"/>
                <a:ea typeface="+mn-ea"/>
                <a:cs typeface="+mn-cs"/>
              </a:rPr>
              <a:t>Diese Folie zeigt:</a:t>
            </a:r>
            <a:r>
              <a:rPr kumimoji="0" lang="de-DE" sz="1100" b="0" i="0" u="none" strike="noStrike" kern="1200" cap="none" spc="0" normalizeH="0" baseline="0" noProof="0" dirty="0" smtClean="0">
                <a:ln>
                  <a:noFill/>
                </a:ln>
                <a:solidFill>
                  <a:prstClr val="black"/>
                </a:solidFill>
                <a:effectLst/>
                <a:uLnTx/>
                <a:uFillTx/>
                <a:latin typeface="Meta IGM" panose="02000503040000020004" pitchFamily="2" charset="0"/>
                <a:ea typeface="+mn-ea"/>
                <a:cs typeface="+mn-cs"/>
              </a:rPr>
              <a:t> Überblick über den Inhalt des Foliensatzes. Jedes Thema wird in der Regel auf drei Folien präsentiert und folgt der Struktur: Ergebnis der Befragung – Relevanz des Themas – Tipps für die Praxis. </a:t>
            </a:r>
          </a:p>
          <a:p>
            <a:endParaRPr lang="de-DE" dirty="0"/>
          </a:p>
        </p:txBody>
      </p:sp>
      <p:sp>
        <p:nvSpPr>
          <p:cNvPr id="4" name="Foliennummernplatzhalter 3"/>
          <p:cNvSpPr>
            <a:spLocks noGrp="1"/>
          </p:cNvSpPr>
          <p:nvPr>
            <p:ph type="sldNum" sz="quarter" idx="10"/>
          </p:nvPr>
        </p:nvSpPr>
        <p:spPr/>
        <p:txBody>
          <a:bodyPr/>
          <a:lstStyle/>
          <a:p>
            <a:fld id="{57B7AE97-03E7-4E8B-B0D2-1472E0178AF7}" type="slidenum">
              <a:rPr lang="de-DE" smtClean="0"/>
              <a:t>2</a:t>
            </a:fld>
            <a:endParaRPr lang="de-DE"/>
          </a:p>
        </p:txBody>
      </p:sp>
    </p:spTree>
    <p:extLst>
      <p:ext uri="{BB962C8B-B14F-4D97-AF65-F5344CB8AC3E}">
        <p14:creationId xmlns:p14="http://schemas.microsoft.com/office/powerpoint/2010/main" val="123250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Meta IGM" panose="02000503040000020004" pitchFamily="2" charset="0"/>
              </a:rPr>
              <a:t>Die Grafik</a:t>
            </a:r>
            <a:r>
              <a:rPr lang="de-DE" sz="1200" b="1" baseline="0" dirty="0" smtClean="0">
                <a:latin typeface="Meta IGM" panose="02000503040000020004" pitchFamily="2" charset="0"/>
              </a:rPr>
              <a:t> </a:t>
            </a:r>
            <a:r>
              <a:rPr lang="de-DE" sz="1200" b="1" dirty="0" smtClean="0">
                <a:latin typeface="Meta IGM" panose="02000503040000020004" pitchFamily="2" charset="0"/>
              </a:rPr>
              <a:t>zeigt: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Meta IGM" panose="02000503040000020004" pitchFamily="2" charset="0"/>
              </a:rPr>
              <a:t>18</a:t>
            </a:r>
            <a:r>
              <a:rPr lang="de-DE" sz="1200" baseline="0" dirty="0" smtClean="0">
                <a:latin typeface="Meta IGM" panose="02000503040000020004" pitchFamily="2" charset="0"/>
              </a:rPr>
              <a:t> Prozent der Befragten rechnen damit, dass die Zahl der Auszubildenden abnimmt (15 Prozent) oder sogar stark abnimmt (3 Prozent). </a:t>
            </a:r>
            <a:r>
              <a:rPr lang="de-DE" sz="1200" dirty="0" smtClean="0">
                <a:latin typeface="Meta IGM" panose="02000503040000020004" pitchFamily="2" charset="0"/>
              </a:rPr>
              <a:t>Mehr als die Hälfte der Befragten (53</a:t>
            </a:r>
            <a:r>
              <a:rPr lang="de-DE" sz="1200" baseline="0" dirty="0" smtClean="0">
                <a:latin typeface="Meta IGM" panose="02000503040000020004" pitchFamily="2" charset="0"/>
              </a:rPr>
              <a:t> Prozent) </a:t>
            </a:r>
            <a:r>
              <a:rPr lang="de-DE" sz="1200" dirty="0" smtClean="0">
                <a:latin typeface="Meta IGM" panose="02000503040000020004" pitchFamily="2" charset="0"/>
              </a:rPr>
              <a:t>schätzen hingegen ein, dass das</a:t>
            </a:r>
            <a:r>
              <a:rPr lang="de-DE" sz="1200" baseline="0" dirty="0" smtClean="0">
                <a:latin typeface="Meta IGM" panose="02000503040000020004" pitchFamily="2" charset="0"/>
              </a:rPr>
              <a:t> Ausbildungsverhalten der Betriebe gleich bleibt, 22 Prozent gehen sogar von einer Steigerung aus. Diese Ergebnisse sind insgesamt recht erfreulich, dennoch gilt es die Entwicklung im Ausbildungsgeschehen genau im Blick zu behalten, denn die globalen Ausbildungsmarktdaten zeigen deutliche Probleme am Ausbildungsmarkt.</a:t>
            </a:r>
          </a:p>
        </p:txBody>
      </p:sp>
      <p:sp>
        <p:nvSpPr>
          <p:cNvPr id="4" name="Foliennummernplatzhalter 3"/>
          <p:cNvSpPr>
            <a:spLocks noGrp="1"/>
          </p:cNvSpPr>
          <p:nvPr>
            <p:ph type="sldNum" sz="quarter" idx="10"/>
          </p:nvPr>
        </p:nvSpPr>
        <p:spPr/>
        <p:txBody>
          <a:bodyPr/>
          <a:lstStyle/>
          <a:p>
            <a:fld id="{57B7AE97-03E7-4E8B-B0D2-1472E0178AF7}" type="slidenum">
              <a:rPr lang="de-DE" smtClean="0"/>
              <a:t>3</a:t>
            </a:fld>
            <a:endParaRPr lang="de-DE"/>
          </a:p>
        </p:txBody>
      </p:sp>
    </p:spTree>
    <p:extLst>
      <p:ext uri="{BB962C8B-B14F-4D97-AF65-F5344CB8AC3E}">
        <p14:creationId xmlns:p14="http://schemas.microsoft.com/office/powerpoint/2010/main" val="113392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Meta IGM" panose="02000503040000020004" pitchFamily="2" charset="0"/>
              </a:rPr>
              <a:t>Die Folie zeigt: </a:t>
            </a:r>
          </a:p>
          <a:p>
            <a:r>
              <a:rPr lang="de-DE" dirty="0" smtClean="0">
                <a:latin typeface="Meta IGM" panose="02000503040000020004" pitchFamily="2" charset="0"/>
              </a:rPr>
              <a:t>Entgegen</a:t>
            </a:r>
            <a:r>
              <a:rPr lang="de-DE" baseline="0" dirty="0" smtClean="0">
                <a:latin typeface="Meta IGM" panose="02000503040000020004" pitchFamily="2" charset="0"/>
              </a:rPr>
              <a:t> den Ergebnissen der Befragung Transformationsatlas ist die </a:t>
            </a:r>
            <a:r>
              <a:rPr lang="de-DE" dirty="0" smtClean="0">
                <a:latin typeface="Meta IGM" panose="02000503040000020004" pitchFamily="2" charset="0"/>
              </a:rPr>
              <a:t>Ausbildungsquote im Organisationsbereich der IG Metall</a:t>
            </a:r>
            <a:r>
              <a:rPr lang="de-DE" baseline="0" dirty="0" smtClean="0">
                <a:latin typeface="Meta IGM" panose="02000503040000020004" pitchFamily="2" charset="0"/>
              </a:rPr>
              <a:t> weiter rückläufig</a:t>
            </a:r>
            <a:r>
              <a:rPr lang="de-DE" dirty="0" smtClean="0">
                <a:latin typeface="Meta IGM" panose="02000503040000020004" pitchFamily="2" charset="0"/>
              </a:rPr>
              <a:t>.</a:t>
            </a:r>
          </a:p>
          <a:p>
            <a:endParaRPr lang="de-DE" dirty="0" smtClean="0">
              <a:latin typeface="Meta IGM" panose="02000503040000020004" pitchFamily="2" charset="0"/>
            </a:endParaRPr>
          </a:p>
          <a:p>
            <a:r>
              <a:rPr lang="de-DE" b="1" dirty="0" smtClean="0">
                <a:latin typeface="Meta IGM" panose="02000503040000020004" pitchFamily="2" charset="0"/>
              </a:rPr>
              <a:t>IG Metall</a:t>
            </a:r>
            <a:r>
              <a:rPr lang="de-DE" b="1" baseline="0" dirty="0" smtClean="0">
                <a:latin typeface="Meta IGM" panose="02000503040000020004" pitchFamily="2" charset="0"/>
              </a:rPr>
              <a:t> Ausbildungsbilanz 2018: </a:t>
            </a:r>
            <a:endParaRPr lang="de-DE" b="1" dirty="0" smtClean="0">
              <a:latin typeface="Meta IGM" panose="02000503040000020004" pitchFamily="2" charset="0"/>
            </a:endParaRPr>
          </a:p>
          <a:p>
            <a:r>
              <a:rPr lang="de-DE" dirty="0" smtClean="0">
                <a:latin typeface="Meta IGM" panose="02000503040000020004" pitchFamily="2" charset="0"/>
              </a:rPr>
              <a:t>„Trotz positiver Beschäftigungsentwicklung in den Wirtschaftszweigen im Bereich der IG Metall sind die Zahlen der Jugendlichen in Ausbildung kontinuierlich fallend. Und das allen Klagen der Arbeitgeber über den angeblichen Fachkräftemangel zum Trotz. Gegenüber dem Vorjahr gab es 2017 rund 750 Auszubildende weniger. Wenn auch der Wert im Jahresvergleich nicht besonders hoch erscheint, so bedeutet er einen erneuten Rückgang der Ausbildungsquote auf 4,8 Prozent (2016 noch 4,9%) Rückblickend bis 2013 ist dies ein Minus in absoluten Zahlen von rund 6.200 Ausbildungsstellen.</a:t>
            </a:r>
          </a:p>
          <a:p>
            <a:r>
              <a:rPr lang="de-DE" dirty="0" smtClean="0">
                <a:latin typeface="Meta IGM" panose="02000503040000020004" pitchFamily="2" charset="0"/>
              </a:rPr>
              <a:t>Den größten Anteil am Rückgang hat der Bereich Maschinenbau. Die Ausbildungsquote verringerte sich im Durchschnitt um 0,1 Prozent auf 4,8 Prozent. Im Maschinenbau (unser Wirtschaftszweig mit der höchsten Ausbildungsquote) sogar minus 0,2 Prozent auf 6,1 Prozent.“</a:t>
            </a:r>
          </a:p>
          <a:p>
            <a:endParaRPr lang="de-DE" baseline="0" dirty="0" smtClean="0">
              <a:latin typeface="Meta IGM" panose="02000503040000020004" pitchFamily="2" charset="0"/>
            </a:endParaRPr>
          </a:p>
          <a:p>
            <a:r>
              <a:rPr lang="de-DE" baseline="0" dirty="0" smtClean="0">
                <a:latin typeface="Meta IGM" panose="02000503040000020004" pitchFamily="2" charset="0"/>
              </a:rPr>
              <a:t>Link zur Ausbildungsbilanz 2018: </a:t>
            </a:r>
            <a:r>
              <a:rPr lang="de-DE" sz="1200" b="1" kern="1200" dirty="0" smtClean="0">
                <a:solidFill>
                  <a:srgbClr val="0070C0"/>
                </a:solidFill>
                <a:latin typeface="Meta IGM" panose="02000503040000020004" pitchFamily="2" charset="0"/>
                <a:ea typeface="+mn-ea"/>
                <a:cs typeface="+mn-cs"/>
              </a:rPr>
              <a:t>https://wap.igmetall.de/18337.htm </a:t>
            </a:r>
          </a:p>
          <a:p>
            <a:endParaRPr lang="de-DE" baseline="0" dirty="0" smtClean="0">
              <a:latin typeface="Meta IGM" panose="02000503040000020004" pitchFamily="2" charset="0"/>
            </a:endParaRPr>
          </a:p>
          <a:p>
            <a:endParaRPr lang="de-DE" dirty="0">
              <a:latin typeface="Meta IGM" panose="02000503040000020004" pitchFamily="2" charset="0"/>
            </a:endParaRPr>
          </a:p>
        </p:txBody>
      </p:sp>
      <p:sp>
        <p:nvSpPr>
          <p:cNvPr id="4" name="Foliennummernplatzhalter 3"/>
          <p:cNvSpPr>
            <a:spLocks noGrp="1"/>
          </p:cNvSpPr>
          <p:nvPr>
            <p:ph type="sldNum" sz="quarter" idx="10"/>
          </p:nvPr>
        </p:nvSpPr>
        <p:spPr/>
        <p:txBody>
          <a:bodyPr/>
          <a:lstStyle/>
          <a:p>
            <a:fld id="{57B7AE97-03E7-4E8B-B0D2-1472E0178AF7}" type="slidenum">
              <a:rPr lang="de-DE" smtClean="0"/>
              <a:t>4</a:t>
            </a:fld>
            <a:endParaRPr lang="de-DE"/>
          </a:p>
        </p:txBody>
      </p:sp>
    </p:spTree>
    <p:extLst>
      <p:ext uri="{BB962C8B-B14F-4D97-AF65-F5344CB8AC3E}">
        <p14:creationId xmlns:p14="http://schemas.microsoft.com/office/powerpoint/2010/main" val="285715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lnSpc>
                <a:spcPct val="100000"/>
              </a:lnSpc>
            </a:pPr>
            <a:r>
              <a:rPr lang="de-DE" b="1" dirty="0" smtClean="0">
                <a:latin typeface="Meta IGM" panose="02000503040000020004" pitchFamily="2" charset="0"/>
                <a:cs typeface="Calibri Light" panose="020F0302020204030204" pitchFamily="34" charset="0"/>
              </a:rPr>
              <a:t>Die Folie zeigt:</a:t>
            </a:r>
          </a:p>
          <a:p>
            <a:pPr algn="l">
              <a:lnSpc>
                <a:spcPct val="100000"/>
              </a:lnSpc>
            </a:pPr>
            <a:r>
              <a:rPr lang="de-DE" b="0" dirty="0" smtClean="0">
                <a:latin typeface="Meta IGM" panose="02000503040000020004" pitchFamily="2" charset="0"/>
                <a:cs typeface="Calibri Light" panose="020F0302020204030204" pitchFamily="34" charset="0"/>
              </a:rPr>
              <a:t>Es ist bedeutend,</a:t>
            </a:r>
            <a:r>
              <a:rPr lang="de-DE" b="0" baseline="0" dirty="0" smtClean="0">
                <a:latin typeface="Meta IGM" panose="02000503040000020004" pitchFamily="2" charset="0"/>
                <a:cs typeface="Calibri Light" panose="020F0302020204030204" pitchFamily="34" charset="0"/>
              </a:rPr>
              <a:t> das der Betriebsrat sich für Ausbildung einsetzt. </a:t>
            </a:r>
          </a:p>
          <a:p>
            <a:pPr algn="l">
              <a:lnSpc>
                <a:spcPct val="100000"/>
              </a:lnSpc>
            </a:pPr>
            <a:r>
              <a:rPr lang="de-DE" b="0" baseline="0" dirty="0" smtClean="0">
                <a:latin typeface="Meta IGM" panose="02000503040000020004" pitchFamily="2" charset="0"/>
                <a:cs typeface="Calibri Light" panose="020F0302020204030204" pitchFamily="34" charset="0"/>
              </a:rPr>
              <a:t>Dabei</a:t>
            </a:r>
            <a:r>
              <a:rPr lang="de-DE" b="0" dirty="0" smtClean="0">
                <a:latin typeface="Meta IGM" panose="02000503040000020004" pitchFamily="2" charset="0"/>
                <a:cs typeface="Calibri Light" panose="020F0302020204030204" pitchFamily="34" charset="0"/>
              </a:rPr>
              <a:t> hat der Betriebsrat Mitbestimmungs-, Informations- und Beratungsrechte nach dem BetrVG:</a:t>
            </a:r>
          </a:p>
          <a:p>
            <a:pPr algn="l">
              <a:lnSpc>
                <a:spcPct val="100000"/>
              </a:lnSpc>
            </a:pPr>
            <a:r>
              <a:rPr lang="de-DE" baseline="0" dirty="0" smtClean="0">
                <a:latin typeface="Meta IGM" panose="02000503040000020004" pitchFamily="2" charset="0"/>
                <a:cs typeface="Calibri Light" panose="020F0302020204030204" pitchFamily="34" charset="0"/>
              </a:rPr>
              <a:t> </a:t>
            </a:r>
            <a:endParaRPr lang="de-DE" dirty="0" smtClean="0">
              <a:latin typeface="Meta IGM" panose="02000503040000020004" pitchFamily="2" charset="0"/>
              <a:cs typeface="Calibri Light" panose="020F0302020204030204" pitchFamily="34" charset="0"/>
            </a:endParaRPr>
          </a:p>
          <a:p>
            <a:pPr>
              <a:lnSpc>
                <a:spcPct val="100000"/>
              </a:lnSpc>
            </a:pPr>
            <a:r>
              <a:rPr lang="de-DE" dirty="0" smtClean="0">
                <a:latin typeface="Meta IGM" panose="02000503040000020004" pitchFamily="2" charset="0"/>
                <a:cs typeface="Calibri Light" panose="020F0302020204030204" pitchFamily="34" charset="0"/>
              </a:rPr>
              <a:t>1. Auf Verlangen des Betriebsrates ist der Berufsbildungsbedarf ermitteln</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	</a:t>
            </a:r>
            <a:r>
              <a:rPr lang="de-DE" dirty="0" smtClean="0">
                <a:latin typeface="Meta IGM" panose="02000503040000020004" pitchFamily="2" charset="0"/>
                <a:cs typeface="Calibri Light" panose="020F0302020204030204" pitchFamily="34" charset="0"/>
                <a:sym typeface="Wingdings" panose="05000000000000000000" pitchFamily="2" charset="2"/>
              </a:rPr>
              <a:t> </a:t>
            </a:r>
            <a:r>
              <a:rPr lang="de-DE" dirty="0" smtClean="0">
                <a:latin typeface="Meta IGM" panose="02000503040000020004" pitchFamily="2" charset="0"/>
                <a:cs typeface="Calibri Light" panose="020F0302020204030204" pitchFamily="34" charset="0"/>
              </a:rPr>
              <a:t>§ 96 Abs. 1 BetrVG: Förderung der Berufsbildung </a:t>
            </a:r>
          </a:p>
          <a:p>
            <a:pPr>
              <a:lnSpc>
                <a:spcPct val="100000"/>
              </a:lnSpc>
            </a:pPr>
            <a:r>
              <a:rPr lang="de-DE" dirty="0" smtClean="0">
                <a:latin typeface="Meta IGM" panose="02000503040000020004" pitchFamily="2" charset="0"/>
                <a:cs typeface="Calibri Light" panose="020F0302020204030204" pitchFamily="34" charset="0"/>
              </a:rPr>
              <a:t>2. Auf Auswahlkriterien Einfluss nehmen </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	</a:t>
            </a:r>
            <a:r>
              <a:rPr lang="de-DE" dirty="0" smtClean="0">
                <a:latin typeface="Meta IGM" panose="02000503040000020004" pitchFamily="2" charset="0"/>
                <a:cs typeface="Calibri Light" panose="020F0302020204030204" pitchFamily="34" charset="0"/>
                <a:sym typeface="Wingdings" panose="05000000000000000000" pitchFamily="2" charset="2"/>
              </a:rPr>
              <a:t> </a:t>
            </a:r>
            <a:r>
              <a:rPr lang="de-DE" dirty="0" smtClean="0">
                <a:latin typeface="Meta IGM" panose="02000503040000020004" pitchFamily="2" charset="0"/>
                <a:cs typeface="Calibri Light" panose="020F0302020204030204" pitchFamily="34" charset="0"/>
              </a:rPr>
              <a:t>§ 95 BetrVG: Auswahlrichtlinien</a:t>
            </a:r>
          </a:p>
          <a:p>
            <a:pPr>
              <a:lnSpc>
                <a:spcPct val="100000"/>
              </a:lnSpc>
            </a:pPr>
            <a:r>
              <a:rPr lang="de-DE" dirty="0" smtClean="0">
                <a:latin typeface="Meta IGM" panose="02000503040000020004" pitchFamily="2" charset="0"/>
                <a:cs typeface="Calibri Light" panose="020F0302020204030204" pitchFamily="34" charset="0"/>
              </a:rPr>
              <a:t>3. Mitbestimmung bei der Einführung und Durchführung von Berufsbildungsmaßnahmen </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	</a:t>
            </a:r>
            <a:r>
              <a:rPr lang="de-DE" dirty="0" smtClean="0">
                <a:latin typeface="Meta IGM" panose="02000503040000020004" pitchFamily="2" charset="0"/>
                <a:cs typeface="Calibri Light" panose="020F0302020204030204" pitchFamily="34" charset="0"/>
                <a:sym typeface="Wingdings" panose="05000000000000000000" pitchFamily="2" charset="2"/>
              </a:rPr>
              <a:t> </a:t>
            </a:r>
            <a:r>
              <a:rPr lang="de-DE" dirty="0" smtClean="0">
                <a:latin typeface="Meta IGM" panose="02000503040000020004" pitchFamily="2" charset="0"/>
                <a:cs typeface="Calibri Light" panose="020F0302020204030204" pitchFamily="34" charset="0"/>
              </a:rPr>
              <a:t>§ 97 Abs. 2 BetrVG: Einführung von Qualifizierungsmaßnahmen</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	</a:t>
            </a:r>
            <a:r>
              <a:rPr lang="de-DE" dirty="0" smtClean="0">
                <a:latin typeface="Meta IGM" panose="02000503040000020004" pitchFamily="2" charset="0"/>
                <a:cs typeface="Calibri Light" panose="020F0302020204030204" pitchFamily="34" charset="0"/>
                <a:sym typeface="Wingdings" panose="05000000000000000000" pitchFamily="2" charset="2"/>
              </a:rPr>
              <a:t> § 98 BetrVG: </a:t>
            </a:r>
            <a:r>
              <a:rPr lang="de-DE" dirty="0" smtClean="0">
                <a:latin typeface="Meta IGM" panose="02000503040000020004" pitchFamily="2" charset="0"/>
                <a:cs typeface="Calibri Light" panose="020F0302020204030204" pitchFamily="34" charset="0"/>
              </a:rPr>
              <a:t>Durchführung der Maßnahmen </a:t>
            </a:r>
          </a:p>
          <a:p>
            <a:pPr>
              <a:lnSpc>
                <a:spcPct val="100000"/>
              </a:lnSpc>
            </a:pPr>
            <a:r>
              <a:rPr lang="de-DE" dirty="0" smtClean="0">
                <a:latin typeface="Meta IGM" panose="02000503040000020004" pitchFamily="2" charset="0"/>
                <a:cs typeface="Calibri Light" panose="020F0302020204030204" pitchFamily="34" charset="0"/>
              </a:rPr>
              <a:t>4. Beratungsanspruch über die Errichtung und Ausstattung betrieblicher Einrichtungen zur Berufsbildung  </a:t>
            </a:r>
            <a:br>
              <a:rPr lang="de-DE" dirty="0" smtClean="0">
                <a:latin typeface="Meta IGM" panose="02000503040000020004" pitchFamily="2" charset="0"/>
                <a:cs typeface="Calibri Light" panose="020F0302020204030204" pitchFamily="34" charset="0"/>
              </a:rPr>
            </a:br>
            <a:r>
              <a:rPr lang="de-DE" dirty="0" smtClean="0">
                <a:latin typeface="Meta IGM" panose="02000503040000020004" pitchFamily="2" charset="0"/>
                <a:cs typeface="Calibri Light" panose="020F0302020204030204" pitchFamily="34" charset="0"/>
              </a:rPr>
              <a:t>	</a:t>
            </a:r>
            <a:r>
              <a:rPr lang="de-DE" dirty="0" smtClean="0">
                <a:latin typeface="Meta IGM" panose="02000503040000020004" pitchFamily="2" charset="0"/>
                <a:cs typeface="Calibri Light" panose="020F0302020204030204" pitchFamily="34" charset="0"/>
                <a:sym typeface="Wingdings" panose="05000000000000000000" pitchFamily="2" charset="2"/>
              </a:rPr>
              <a:t> </a:t>
            </a:r>
            <a:r>
              <a:rPr lang="de-DE" dirty="0" smtClean="0">
                <a:latin typeface="Meta IGM" panose="02000503040000020004" pitchFamily="2" charset="0"/>
                <a:cs typeface="Calibri Light" panose="020F0302020204030204" pitchFamily="34" charset="0"/>
              </a:rPr>
              <a:t>§ 97 Abs. 1 BetrVG: Einrichtungen und Maßnahmen der Berufsbildung</a:t>
            </a:r>
          </a:p>
          <a:p>
            <a:endParaRPr lang="de-DE" b="1" dirty="0" smtClean="0">
              <a:latin typeface="Meta IGM" panose="02000503040000020004" pitchFamily="2" charset="0"/>
            </a:endParaRPr>
          </a:p>
          <a:p>
            <a:r>
              <a:rPr lang="de-DE" b="0" dirty="0" smtClean="0">
                <a:latin typeface="Meta IGM" panose="02000503040000020004" pitchFamily="2" charset="0"/>
              </a:rPr>
              <a:t>Die IG Metall-Handreichung „Ausbilden? Jetzt!“ unterstützt den Betriebsrat und gibt nützliche Hinweise zur Ausbildungsbedarfsermittlung:</a:t>
            </a:r>
          </a:p>
          <a:p>
            <a:r>
              <a:rPr lang="de-DE" b="1" dirty="0" smtClean="0">
                <a:latin typeface="Meta IGM" panose="02000503040000020004" pitchFamily="2" charset="0"/>
              </a:rPr>
              <a:t>https://wap.igmetall.de/betriebsratspraxis-fuer-die-aus-und-weiterbildung-16719.htm</a:t>
            </a:r>
          </a:p>
          <a:p>
            <a:endParaRPr lang="de-DE" b="1" dirty="0" smtClean="0">
              <a:latin typeface="Meta IGM" panose="02000503040000020004" pitchFamily="2" charset="0"/>
            </a:endParaRPr>
          </a:p>
          <a:p>
            <a:r>
              <a:rPr lang="de-DE" b="1" dirty="0" smtClean="0">
                <a:latin typeface="Meta IGM" panose="02000503040000020004" pitchFamily="2" charset="0"/>
              </a:rPr>
              <a:t>Handlungsempfehlungen</a:t>
            </a:r>
            <a:r>
              <a:rPr lang="de-DE" b="1" baseline="0" dirty="0" smtClean="0">
                <a:latin typeface="Meta IGM" panose="02000503040000020004" pitchFamily="2" charset="0"/>
              </a:rPr>
              <a:t> aus der Ausbildungsbilanz 2018</a:t>
            </a:r>
            <a:endParaRPr lang="de-DE" b="1" dirty="0" smtClean="0">
              <a:latin typeface="Meta IGM" panose="02000503040000020004" pitchFamily="2" charset="0"/>
            </a:endParaRPr>
          </a:p>
          <a:p>
            <a:endParaRPr lang="de-DE" b="1" dirty="0" smtClean="0">
              <a:latin typeface="Meta IGM" panose="02000503040000020004" pitchFamily="2" charset="0"/>
            </a:endParaRPr>
          </a:p>
          <a:p>
            <a:r>
              <a:rPr lang="de-DE" b="1" dirty="0" smtClean="0">
                <a:latin typeface="Meta IGM" panose="02000503040000020004" pitchFamily="2" charset="0"/>
              </a:rPr>
              <a:t>Ausbildungsanstrengungen der Betriebe steigern</a:t>
            </a:r>
          </a:p>
          <a:p>
            <a:r>
              <a:rPr lang="de-DE" dirty="0" smtClean="0">
                <a:latin typeface="Meta IGM" panose="02000503040000020004" pitchFamily="2" charset="0"/>
              </a:rPr>
              <a:t>Die Ausbildungsbeteiligung der Betriebe ist unzureichend, die Ausbildungsquoten sinken von Jahr zu Jahr. </a:t>
            </a:r>
          </a:p>
          <a:p>
            <a:r>
              <a:rPr lang="de-DE" dirty="0" smtClean="0">
                <a:latin typeface="Meta IGM" panose="02000503040000020004" pitchFamily="2" charset="0"/>
              </a:rPr>
              <a:t>Gute Fachkräfte werden gebraucht, aber in Ausbildung investieren wollen zunehmend weniger Betriebe. </a:t>
            </a:r>
          </a:p>
          <a:p>
            <a:r>
              <a:rPr lang="de-DE" dirty="0" smtClean="0">
                <a:latin typeface="Meta IGM" panose="02000503040000020004" pitchFamily="2" charset="0"/>
              </a:rPr>
              <a:t>Auch wenn im Handwerk die Zahlen wieder steigen, sind sie auf einem der niedrigsten Niveaus seit 2003. </a:t>
            </a:r>
          </a:p>
          <a:p>
            <a:r>
              <a:rPr lang="de-DE" dirty="0" smtClean="0">
                <a:latin typeface="Meta IGM" panose="02000503040000020004" pitchFamily="2" charset="0"/>
              </a:rPr>
              <a:t>Eine bedenkliche Entwicklung, gegen die die ausbildenden Betriebe mobilmachen müssen. Denn sie sind es, die weiterhin für Fachkräftenach-wuchs sorgen und denen am Ende die Auszubildenden abgeworben werden.</a:t>
            </a:r>
          </a:p>
          <a:p>
            <a:endParaRPr lang="de-DE" dirty="0" smtClean="0">
              <a:latin typeface="Meta IGM" panose="02000503040000020004" pitchFamily="2" charset="0"/>
            </a:endParaRPr>
          </a:p>
          <a:p>
            <a:r>
              <a:rPr lang="de-DE" b="1" dirty="0" smtClean="0">
                <a:latin typeface="Meta IGM" panose="02000503040000020004" pitchFamily="2" charset="0"/>
              </a:rPr>
              <a:t>Bestenauslese beenden</a:t>
            </a:r>
          </a:p>
          <a:p>
            <a:r>
              <a:rPr lang="de-DE" dirty="0" smtClean="0">
                <a:latin typeface="Meta IGM" panose="02000503040000020004" pitchFamily="2" charset="0"/>
              </a:rPr>
              <a:t>Bei der hohen Anzahl der unbesetzten Stellen gibt es zwar unterschiedliche Erklärungsmuster. </a:t>
            </a:r>
          </a:p>
          <a:p>
            <a:r>
              <a:rPr lang="de-DE" dirty="0" smtClean="0">
                <a:latin typeface="Meta IGM" panose="02000503040000020004" pitchFamily="2" charset="0"/>
              </a:rPr>
              <a:t>Trotz aller Passungs- und Versorgungsprobleme die bestehen: Betriebe müssen sich von der Bestenauslese lösen, die sie seit Jahren betrieben haben. Jugendliche mit einem Hauptschulabschluss oder ohne Schulabschluss oder/und Migrationshintergrund haben es am Ausbildungsmarkt trotz all der Besetzungsprobleme weiterhin schwer. Hier sind die Betriebe gefragt, ihr Einstellungsverhalten zu überdenken.</a:t>
            </a:r>
          </a:p>
          <a:p>
            <a:endParaRPr lang="de-DE" dirty="0" smtClean="0">
              <a:latin typeface="Meta IGM" panose="02000503040000020004" pitchFamily="2" charset="0"/>
            </a:endParaRPr>
          </a:p>
          <a:p>
            <a:r>
              <a:rPr lang="de-DE" b="1" dirty="0" smtClean="0">
                <a:latin typeface="Meta IGM" panose="02000503040000020004" pitchFamily="2" charset="0"/>
              </a:rPr>
              <a:t>Ausbildungsqualität verbessern</a:t>
            </a:r>
          </a:p>
          <a:p>
            <a:r>
              <a:rPr lang="de-DE" dirty="0" smtClean="0">
                <a:latin typeface="Meta IGM" panose="02000503040000020004" pitchFamily="2" charset="0"/>
              </a:rPr>
              <a:t>Insgesamt hat sich das schulische Niveau der noch unversorgten Bewerber*innen gesteigert, mit der Folge, dass viele als unattraktiv geltende Berufe nicht mehr in den Fokus der Jugendlichen gelangen und sie mit höherem Bildungsabschluss andere Optionen vorziehen.</a:t>
            </a:r>
          </a:p>
          <a:p>
            <a:r>
              <a:rPr lang="de-DE" dirty="0" smtClean="0">
                <a:latin typeface="Meta IGM" panose="02000503040000020004" pitchFamily="2" charset="0"/>
              </a:rPr>
              <a:t>Grade junge Frauen wenden sich dabei zunehmend vom dualen System ab. </a:t>
            </a:r>
          </a:p>
          <a:p>
            <a:r>
              <a:rPr lang="de-DE" dirty="0" smtClean="0">
                <a:latin typeface="Meta IGM" panose="02000503040000020004" pitchFamily="2" charset="0"/>
              </a:rPr>
              <a:t>Hier sind die Betriebe gefragt, die Ausbildungsqualität zu steigern und für gute Arbeit und Perspektiven auch nach der Ausbildung zu sorgen, um für junge Menschen attraktiv zu sein. </a:t>
            </a:r>
          </a:p>
          <a:p>
            <a:r>
              <a:rPr lang="de-DE" dirty="0" smtClean="0">
                <a:latin typeface="Meta IGM" panose="02000503040000020004" pitchFamily="2" charset="0"/>
              </a:rPr>
              <a:t>Sonst droht in vielen Berufen oder sogar Branchen die Kluft zwischen Angebot und Nachfrage noch deutlich tiefer zu werden.</a:t>
            </a:r>
          </a:p>
          <a:p>
            <a:endParaRPr lang="de-DE" dirty="0" smtClean="0">
              <a:latin typeface="Meta IGM" panose="02000503040000020004" pitchFamily="2" charset="0"/>
            </a:endParaRPr>
          </a:p>
          <a:p>
            <a:r>
              <a:rPr lang="de-DE" b="1" dirty="0" smtClean="0">
                <a:latin typeface="Meta IGM" panose="02000503040000020004" pitchFamily="2" charset="0"/>
              </a:rPr>
              <a:t>Attraktiv mit Tarif</a:t>
            </a:r>
          </a:p>
          <a:p>
            <a:r>
              <a:rPr lang="de-DE" dirty="0" smtClean="0">
                <a:latin typeface="Meta IGM" panose="02000503040000020004" pitchFamily="2" charset="0"/>
              </a:rPr>
              <a:t>Die zunehmend auftretenden Passungsprobleme sind auch eine Folge der Frage von Image und Ansehen der einzelnen Berufe. </a:t>
            </a:r>
          </a:p>
          <a:p>
            <a:r>
              <a:rPr lang="de-DE" dirty="0" smtClean="0">
                <a:latin typeface="Meta IGM" panose="02000503040000020004" pitchFamily="2" charset="0"/>
              </a:rPr>
              <a:t>Schlechte Bezahlung, unattraktive Arbeitsbedingungen und Arbeitszeiten sprechen sich auch unter jungen Menschen herum. </a:t>
            </a:r>
          </a:p>
          <a:p>
            <a:r>
              <a:rPr lang="de-DE" dirty="0" smtClean="0">
                <a:latin typeface="Meta IGM" panose="02000503040000020004" pitchFamily="2" charset="0"/>
              </a:rPr>
              <a:t>Wer kann, meidet diese Branchen und Berufe. </a:t>
            </a:r>
          </a:p>
          <a:p>
            <a:r>
              <a:rPr lang="de-DE" dirty="0" smtClean="0">
                <a:latin typeface="Meta IGM" panose="02000503040000020004" pitchFamily="2" charset="0"/>
              </a:rPr>
              <a:t>Hier müssen die Betriebe dringend nachbessern – eine Rückkehr bzw. ein Eintritt in die Tarifbindung wäre dabei ein sinnvoller und richtiger erster Schritt.</a:t>
            </a:r>
          </a:p>
          <a:p>
            <a:endParaRPr lang="de-DE" dirty="0" smtClean="0">
              <a:latin typeface="Meta IGM" panose="02000503040000020004" pitchFamily="2" charset="0"/>
            </a:endParaRPr>
          </a:p>
          <a:p>
            <a:endParaRPr lang="de-DE" dirty="0">
              <a:latin typeface="Meta IGM" panose="02000503040000020004" pitchFamily="2" charset="0"/>
            </a:endParaRPr>
          </a:p>
        </p:txBody>
      </p:sp>
      <p:sp>
        <p:nvSpPr>
          <p:cNvPr id="4" name="Foliennummernplatzhalter 3"/>
          <p:cNvSpPr>
            <a:spLocks noGrp="1"/>
          </p:cNvSpPr>
          <p:nvPr>
            <p:ph type="sldNum" sz="quarter" idx="10"/>
          </p:nvPr>
        </p:nvSpPr>
        <p:spPr/>
        <p:txBody>
          <a:bodyPr/>
          <a:lstStyle/>
          <a:p>
            <a:fld id="{57B7AE97-03E7-4E8B-B0D2-1472E0178AF7}" type="slidenum">
              <a:rPr lang="de-DE" smtClean="0"/>
              <a:t>5</a:t>
            </a:fld>
            <a:endParaRPr lang="de-DE"/>
          </a:p>
        </p:txBody>
      </p:sp>
    </p:spTree>
    <p:extLst>
      <p:ext uri="{BB962C8B-B14F-4D97-AF65-F5344CB8AC3E}">
        <p14:creationId xmlns:p14="http://schemas.microsoft.com/office/powerpoint/2010/main" val="422555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Meta IGM" panose="02000503040000020004" pitchFamily="2" charset="0"/>
              </a:rPr>
              <a:t>Die Grafik</a:t>
            </a:r>
            <a:r>
              <a:rPr lang="de-DE" sz="1200" b="1" baseline="0" dirty="0" smtClean="0">
                <a:latin typeface="Meta IGM" panose="02000503040000020004" pitchFamily="2" charset="0"/>
              </a:rPr>
              <a:t> </a:t>
            </a:r>
            <a:r>
              <a:rPr lang="de-DE" sz="1200" b="1" dirty="0" smtClean="0">
                <a:latin typeface="Meta IGM" panose="02000503040000020004" pitchFamily="2" charset="0"/>
              </a:rPr>
              <a:t>zeigt: </a:t>
            </a:r>
          </a:p>
          <a:p>
            <a:r>
              <a:rPr lang="de-DE" sz="1200" dirty="0" smtClean="0">
                <a:latin typeface="Meta IGM" panose="02000503040000020004" pitchFamily="2" charset="0"/>
                <a:cs typeface="Calibri Light" panose="020F0302020204030204" pitchFamily="34" charset="0"/>
              </a:rPr>
              <a:t>47 Prozent </a:t>
            </a:r>
            <a:r>
              <a:rPr lang="de-DE" sz="1200" baseline="0" dirty="0" smtClean="0">
                <a:latin typeface="Meta IGM" panose="02000503040000020004" pitchFamily="2" charset="0"/>
                <a:cs typeface="Calibri Light" panose="020F0302020204030204" pitchFamily="34" charset="0"/>
              </a:rPr>
              <a:t>der Befragten erkennen nicht, das fachliche und überfachliche Themen der Digitalisierung in der Berufsausbildung angekommen sind. 14 Prozent können hierzu keine Aussage treffen.</a:t>
            </a:r>
            <a:r>
              <a:rPr lang="de-DE" sz="1200" dirty="0" smtClean="0">
                <a:latin typeface="Meta IGM" panose="02000503040000020004" pitchFamily="2" charset="0"/>
                <a:cs typeface="Calibri Light" panose="020F0302020204030204" pitchFamily="34" charset="0"/>
              </a:rPr>
              <a:t> Hier zeigt sich eine deutliche</a:t>
            </a:r>
            <a:r>
              <a:rPr lang="de-DE" sz="1200" baseline="0" dirty="0" smtClean="0">
                <a:latin typeface="Meta IGM" panose="02000503040000020004" pitchFamily="2" charset="0"/>
                <a:cs typeface="Calibri Light" panose="020F0302020204030204" pitchFamily="34" charset="0"/>
              </a:rPr>
              <a:t> Handlungsanforderung hinsichtlich Digitalisierung und Berufsausbildung. </a:t>
            </a:r>
            <a:endParaRPr lang="de-DE" dirty="0"/>
          </a:p>
        </p:txBody>
      </p:sp>
      <p:sp>
        <p:nvSpPr>
          <p:cNvPr id="4" name="Foliennummernplatzhalter 3"/>
          <p:cNvSpPr>
            <a:spLocks noGrp="1"/>
          </p:cNvSpPr>
          <p:nvPr>
            <p:ph type="sldNum" sz="quarter" idx="10"/>
          </p:nvPr>
        </p:nvSpPr>
        <p:spPr/>
        <p:txBody>
          <a:bodyPr/>
          <a:lstStyle/>
          <a:p>
            <a:fld id="{57B7AE97-03E7-4E8B-B0D2-1472E0178AF7}" type="slidenum">
              <a:rPr lang="de-DE" smtClean="0"/>
              <a:t>6</a:t>
            </a:fld>
            <a:endParaRPr lang="de-DE"/>
          </a:p>
        </p:txBody>
      </p:sp>
    </p:spTree>
    <p:extLst>
      <p:ext uri="{BB962C8B-B14F-4D97-AF65-F5344CB8AC3E}">
        <p14:creationId xmlns:p14="http://schemas.microsoft.com/office/powerpoint/2010/main" val="219630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eta IGM" panose="02000503040000020004" pitchFamily="2" charset="0"/>
                <a:ea typeface="+mn-ea"/>
                <a:cs typeface="+mn-cs"/>
              </a:rPr>
              <a:t>Die Folie zeigt: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Meta IGM" panose="02000503040000020004" pitchFamily="2" charset="0"/>
                <a:cs typeface="Calibri Light" panose="020F0302020204030204" pitchFamily="34" charset="0"/>
              </a:rPr>
              <a:t>Die digitale Transformation bringt veränderte Kompetenzanforderungen mit sich. Es</a:t>
            </a:r>
            <a:r>
              <a:rPr lang="de-DE" sz="1200" baseline="0" dirty="0" smtClean="0">
                <a:latin typeface="Meta IGM" panose="02000503040000020004" pitchFamily="2" charset="0"/>
                <a:cs typeface="Calibri Light" panose="020F0302020204030204" pitchFamily="34" charset="0"/>
              </a:rPr>
              <a:t> kommt darauf an, den </a:t>
            </a:r>
            <a:r>
              <a:rPr lang="de-DE" sz="1200" dirty="0" smtClean="0">
                <a:latin typeface="Meta IGM" panose="02000503040000020004" pitchFamily="2" charset="0"/>
                <a:cs typeface="Calibri Light" panose="020F0302020204030204" pitchFamily="34" charset="0"/>
              </a:rPr>
              <a:t>fachlichen und überfachlichen Themen der Digitalisierung mehr Gewicht zu geben. </a:t>
            </a:r>
          </a:p>
          <a:p>
            <a:endParaRPr lang="de-DE" sz="1200" kern="1200" dirty="0" smtClean="0">
              <a:solidFill>
                <a:schemeClr val="tx1"/>
              </a:solidFill>
              <a:effectLst/>
              <a:latin typeface="Meta IGM" panose="02000503040000020004" pitchFamily="2" charset="0"/>
              <a:ea typeface="+mn-ea"/>
              <a:cs typeface="+mn-cs"/>
            </a:endParaRPr>
          </a:p>
          <a:p>
            <a:r>
              <a:rPr lang="de-DE" sz="1200" kern="1200" dirty="0" smtClean="0">
                <a:solidFill>
                  <a:schemeClr val="tx1"/>
                </a:solidFill>
                <a:effectLst/>
                <a:latin typeface="Meta IGM" panose="02000503040000020004" pitchFamily="2" charset="0"/>
                <a:ea typeface="+mn-ea"/>
                <a:cs typeface="+mn-cs"/>
              </a:rPr>
              <a:t>Exemplarisch für die Berücksichtigung der veränderten Kompetenzanforderungen sind die Ergebnisse der Teilnovellierung der industriellen Metall-</a:t>
            </a:r>
            <a:r>
              <a:rPr lang="de-DE" sz="1200" kern="1200" baseline="0" dirty="0" smtClean="0">
                <a:solidFill>
                  <a:schemeClr val="tx1"/>
                </a:solidFill>
                <a:effectLst/>
                <a:latin typeface="Meta IGM" panose="02000503040000020004" pitchFamily="2" charset="0"/>
                <a:ea typeface="+mn-ea"/>
                <a:cs typeface="+mn-cs"/>
              </a:rPr>
              <a:t> und Elektroberufe (M+E-Berufe):</a:t>
            </a:r>
          </a:p>
          <a:p>
            <a:r>
              <a:rPr lang="de-DE" sz="1200" kern="1200" baseline="0" dirty="0" smtClean="0">
                <a:solidFill>
                  <a:schemeClr val="tx1"/>
                </a:solidFill>
                <a:effectLst/>
                <a:latin typeface="Meta IGM" panose="02000503040000020004" pitchFamily="2" charset="0"/>
                <a:ea typeface="+mn-ea"/>
                <a:cs typeface="+mn-cs"/>
              </a:rPr>
              <a:t>- Neue integrative Berufsbildposition: Digitalisierung der Arbeit, Datenschutz und Informationssicherheit</a:t>
            </a:r>
          </a:p>
          <a:p>
            <a:r>
              <a:rPr lang="de-DE" sz="1200" kern="1200" baseline="0" dirty="0" smtClean="0">
                <a:solidFill>
                  <a:schemeClr val="tx1"/>
                </a:solidFill>
                <a:effectLst/>
                <a:latin typeface="Meta IGM" panose="02000503040000020004" pitchFamily="2" charset="0"/>
                <a:ea typeface="+mn-ea"/>
                <a:cs typeface="+mn-cs"/>
              </a:rPr>
              <a:t>- Anpassungen einzelner Ausbildungsinhalte in den Ausbildungsordnungen</a:t>
            </a:r>
          </a:p>
          <a:p>
            <a:r>
              <a:rPr lang="de-DE" sz="1200" kern="1200" baseline="0" dirty="0" smtClean="0">
                <a:solidFill>
                  <a:schemeClr val="tx1"/>
                </a:solidFill>
                <a:effectLst/>
                <a:latin typeface="Meta IGM" panose="02000503040000020004" pitchFamily="2" charset="0"/>
                <a:ea typeface="+mn-ea"/>
                <a:cs typeface="+mn-cs"/>
              </a:rPr>
              <a:t>- Sieben Zusatzqualifikationen für Industrie 4.0: Prozessintegration, Systemintegration, IT-gestützte Anlagenänderung, Additive Fertigung, Programmierung, IT-Sicherheit, Digitale Vernetzung</a:t>
            </a:r>
          </a:p>
          <a:p>
            <a:endParaRPr lang="de-DE" sz="1200" kern="1200" baseline="0" dirty="0" smtClean="0">
              <a:solidFill>
                <a:schemeClr val="tx1"/>
              </a:solidFill>
              <a:effectLst/>
              <a:latin typeface="Meta IGM" panose="02000503040000020004" pitchFamily="2" charset="0"/>
              <a:ea typeface="+mn-ea"/>
              <a:cs typeface="+mn-cs"/>
            </a:endParaRPr>
          </a:p>
          <a:p>
            <a:r>
              <a:rPr lang="de-DE" sz="1200" kern="1200" baseline="0" dirty="0" smtClean="0">
                <a:solidFill>
                  <a:schemeClr val="tx1"/>
                </a:solidFill>
                <a:effectLst/>
                <a:latin typeface="Meta IGM" panose="02000503040000020004" pitchFamily="2" charset="0"/>
                <a:ea typeface="+mn-ea"/>
                <a:cs typeface="+mn-cs"/>
              </a:rPr>
              <a:t>Detaillierte Informationen (Ausbildungsordnungen, Hintergrundinfos, etc.):</a:t>
            </a:r>
          </a:p>
          <a:p>
            <a:r>
              <a:rPr lang="de-DE" sz="1200" b="1" kern="1200" dirty="0" smtClean="0">
                <a:solidFill>
                  <a:schemeClr val="tx1"/>
                </a:solidFill>
                <a:effectLst/>
                <a:latin typeface="Meta IGM" panose="02000503040000020004" pitchFamily="2" charset="0"/>
                <a:ea typeface="+mn-ea"/>
                <a:cs typeface="+mn-cs"/>
              </a:rPr>
              <a:t>https://wap.igmetall.de/17656.htm</a:t>
            </a:r>
          </a:p>
          <a:p>
            <a:r>
              <a:rPr lang="de-DE" sz="1200" kern="1200" dirty="0" smtClean="0">
                <a:solidFill>
                  <a:schemeClr val="tx1"/>
                </a:solidFill>
                <a:effectLst/>
                <a:latin typeface="Meta IGM" panose="02000503040000020004" pitchFamily="2" charset="0"/>
                <a:ea typeface="+mn-ea"/>
                <a:cs typeface="+mn-cs"/>
              </a:rPr>
              <a:t>Materialblatt für die Berufsbildungspraxis:</a:t>
            </a:r>
          </a:p>
          <a:p>
            <a:r>
              <a:rPr lang="de-DE" sz="1200" b="1" kern="1200" dirty="0" smtClean="0">
                <a:solidFill>
                  <a:schemeClr val="tx1"/>
                </a:solidFill>
                <a:effectLst/>
                <a:latin typeface="Meta IGM" panose="02000503040000020004" pitchFamily="2" charset="0"/>
                <a:ea typeface="+mn-ea"/>
                <a:cs typeface="+mn-cs"/>
              </a:rPr>
              <a:t>https://wap.igmetall.de/2018_06_13_Infoblatt_Industrielle_Metallberufe_ZQ_440c7e6ec0cb75acbf3cb89e384f35de15540610.pdf</a:t>
            </a:r>
          </a:p>
          <a:p>
            <a:endParaRPr lang="de-DE" sz="1200" kern="1200" dirty="0" smtClean="0">
              <a:solidFill>
                <a:schemeClr val="tx1"/>
              </a:solidFill>
              <a:effectLst/>
              <a:latin typeface="Meta IGM" panose="02000503040000020004" pitchFamily="2" charset="0"/>
              <a:ea typeface="+mn-ea"/>
              <a:cs typeface="+mn-cs"/>
            </a:endParaRPr>
          </a:p>
          <a:p>
            <a:endParaRPr lang="de-DE" sz="1200" kern="1200" dirty="0" smtClean="0">
              <a:solidFill>
                <a:schemeClr val="tx1"/>
              </a:solidFill>
              <a:effectLst/>
              <a:latin typeface="Meta IGM" panose="02000503040000020004" pitchFamily="2" charset="0"/>
              <a:ea typeface="+mn-ea"/>
              <a:cs typeface="+mn-cs"/>
            </a:endParaRPr>
          </a:p>
          <a:p>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7B7AE97-03E7-4E8B-B0D2-1472E0178AF7}" type="slidenum">
              <a:rPr lang="de-DE" smtClean="0"/>
              <a:t>7</a:t>
            </a:fld>
            <a:endParaRPr lang="de-DE"/>
          </a:p>
        </p:txBody>
      </p:sp>
    </p:spTree>
    <p:extLst>
      <p:ext uri="{BB962C8B-B14F-4D97-AF65-F5344CB8AC3E}">
        <p14:creationId xmlns:p14="http://schemas.microsoft.com/office/powerpoint/2010/main" val="10147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Meta IGM" panose="02000503040000020004" pitchFamily="2" charset="0"/>
              </a:rPr>
              <a:t>Die Folie zeigt: </a:t>
            </a:r>
          </a:p>
          <a:p>
            <a:pPr>
              <a:lnSpc>
                <a:spcPct val="120000"/>
              </a:lnSpc>
            </a:pPr>
            <a:r>
              <a:rPr lang="de-DE" sz="1200" dirty="0" smtClean="0">
                <a:latin typeface="Meta IGM" panose="02000503040000020004" pitchFamily="2" charset="0"/>
              </a:rPr>
              <a:t>Die IG Metall-Handreichung „Berufsbildung 4.0: Lernen im digitalen Wandel“ stellt fünf betriebliche Praxisbeispiele so dar, dass sie gleichermaßen dem Bildungspersonal und den Interessenvertretungen zeigen, wie Industrie 4.0 in der Bildungspraxis anzupacken ist. </a:t>
            </a:r>
          </a:p>
          <a:p>
            <a:pPr>
              <a:lnSpc>
                <a:spcPct val="120000"/>
              </a:lnSpc>
            </a:pPr>
            <a:endParaRPr lang="de-DE" sz="1200" dirty="0" smtClean="0">
              <a:latin typeface="Meta IGM" panose="02000503040000020004" pitchFamily="2" charset="0"/>
            </a:endParaRPr>
          </a:p>
          <a:p>
            <a:pPr>
              <a:lnSpc>
                <a:spcPct val="120000"/>
              </a:lnSpc>
            </a:pPr>
            <a:r>
              <a:rPr lang="de-DE" sz="1200" b="1" u="sng" dirty="0" smtClean="0">
                <a:latin typeface="Meta IGM" panose="02000503040000020004" pitchFamily="2" charset="0"/>
              </a:rPr>
              <a:t>Hintergrund:</a:t>
            </a:r>
          </a:p>
          <a:p>
            <a:pPr>
              <a:lnSpc>
                <a:spcPct val="120000"/>
              </a:lnSpc>
            </a:pPr>
            <a:r>
              <a:rPr lang="de-DE" sz="1200" b="1" dirty="0" smtClean="0">
                <a:latin typeface="Meta IGM" panose="02000503040000020004" pitchFamily="2" charset="0"/>
              </a:rPr>
              <a:t>§ 98 Abs. 1</a:t>
            </a:r>
            <a:r>
              <a:rPr lang="de-DE" sz="1200" b="1" baseline="0" dirty="0" smtClean="0">
                <a:latin typeface="Meta IGM" panose="02000503040000020004" pitchFamily="2" charset="0"/>
              </a:rPr>
              <a:t> BetrVG</a:t>
            </a:r>
          </a:p>
          <a:p>
            <a:pPr>
              <a:lnSpc>
                <a:spcPct val="120000"/>
              </a:lnSpc>
            </a:pPr>
            <a:r>
              <a:rPr lang="de-DE" sz="1200" b="1" baseline="0" dirty="0" smtClean="0">
                <a:latin typeface="Meta IGM" panose="02000503040000020004" pitchFamily="2" charset="0"/>
              </a:rPr>
              <a:t>Durchführung betrieblicher Bildungsmaßnahmen</a:t>
            </a:r>
          </a:p>
          <a:p>
            <a:pPr marL="228600" indent="-228600">
              <a:lnSpc>
                <a:spcPct val="120000"/>
              </a:lnSpc>
              <a:buAutoNum type="arabicParenBoth"/>
            </a:pPr>
            <a:r>
              <a:rPr lang="de-DE" sz="1200" baseline="0" dirty="0" smtClean="0">
                <a:latin typeface="Meta IGM" panose="02000503040000020004" pitchFamily="2" charset="0"/>
              </a:rPr>
              <a:t>Der Betriebsrat hat bei der Durchführung von Maßnahmen der betrieblichen Berufsbildung mitzubestimmen.</a:t>
            </a:r>
          </a:p>
          <a:p>
            <a:pPr marL="228600" indent="-228600">
              <a:lnSpc>
                <a:spcPct val="120000"/>
              </a:lnSpc>
              <a:buAutoNum type="arabicParenBoth"/>
            </a:pPr>
            <a:r>
              <a:rPr lang="de-DE" sz="1200" baseline="0" dirty="0" smtClean="0">
                <a:latin typeface="Meta IGM" panose="02000503040000020004" pitchFamily="2" charset="0"/>
              </a:rPr>
              <a:t>...</a:t>
            </a:r>
            <a:endParaRPr lang="de-DE" sz="1200" dirty="0" smtClean="0">
              <a:latin typeface="Meta IGM" panose="02000503040000020004" pitchFamily="2" charset="0"/>
            </a:endParaRPr>
          </a:p>
          <a:p>
            <a:pPr>
              <a:lnSpc>
                <a:spcPct val="120000"/>
              </a:lnSpc>
            </a:pPr>
            <a:endParaRPr lang="de-DE" sz="1200" dirty="0" smtClean="0">
              <a:latin typeface="Meta IGM" panose="02000503040000020004" pitchFamily="2" charset="0"/>
            </a:endParaRPr>
          </a:p>
          <a:p>
            <a:pPr>
              <a:lnSpc>
                <a:spcPct val="120000"/>
              </a:lnSpc>
            </a:pPr>
            <a:r>
              <a:rPr lang="de-DE" sz="1200" dirty="0" smtClean="0">
                <a:latin typeface="Meta IGM" panose="02000503040000020004" pitchFamily="2" charset="0"/>
              </a:rPr>
              <a:t>Umsetzung der Teilnovellierung der Metall- und Elektroberufe: Sachverständige von Arbeitnehmer</a:t>
            </a:r>
            <a:r>
              <a:rPr lang="de-DE" sz="1200" baseline="0" dirty="0" smtClean="0">
                <a:latin typeface="Meta IGM" panose="02000503040000020004" pitchFamily="2" charset="0"/>
              </a:rPr>
              <a:t>n und Arbeitgebern aus der Praxis haben Umsetzungshilfen </a:t>
            </a:r>
            <a:r>
              <a:rPr lang="de-DE" sz="1200" dirty="0" smtClean="0">
                <a:latin typeface="Meta IGM" panose="02000503040000020004" pitchFamily="2" charset="0"/>
              </a:rPr>
              <a:t>für die zeitlich-organisatorische Planung, Realisierung und Dokumentation der Ausbildung mit  konkreten Beispielen für die Ausbildungsgestaltung -  weitere Angebote und Vorlagen erarbeitet. Diese</a:t>
            </a:r>
            <a:r>
              <a:rPr lang="de-DE" sz="1200" baseline="0" dirty="0" smtClean="0">
                <a:latin typeface="Meta IGM" panose="02000503040000020004" pitchFamily="2" charset="0"/>
              </a:rPr>
              <a:t> gibt es kostenlos auf der web-seite des Bundesinstituts für Berufsbildung (BIBB)</a:t>
            </a:r>
            <a:r>
              <a:rPr lang="de-DE" sz="1200" dirty="0" smtClean="0">
                <a:latin typeface="Meta IGM" panose="02000503040000020004" pitchFamily="2" charset="0"/>
              </a:rPr>
              <a:t>: </a:t>
            </a:r>
            <a:r>
              <a:rPr lang="de-DE" sz="1200" dirty="0" smtClean="0">
                <a:latin typeface="Meta IGM" panose="02000503040000020004" pitchFamily="2" charset="0"/>
                <a:hlinkClick r:id="rId3"/>
              </a:rPr>
              <a:t>https://www.bibb.de/veroeffentlichungen/de/publication/show/9358</a:t>
            </a:r>
            <a:r>
              <a:rPr lang="de-DE" sz="1200" dirty="0" smtClean="0">
                <a:latin typeface="Meta IGM" panose="02000503040000020004" pitchFamily="2" charset="0"/>
              </a:rPr>
              <a:t> </a:t>
            </a:r>
          </a:p>
          <a:p>
            <a:pPr>
              <a:lnSpc>
                <a:spcPct val="120000"/>
              </a:lnSpc>
            </a:pPr>
            <a:endParaRPr lang="de-DE" sz="1200" u="sng" dirty="0" smtClean="0">
              <a:solidFill>
                <a:srgbClr val="FF0000"/>
              </a:solidFill>
              <a:latin typeface="Meta IGM" panose="02000503040000020004" pitchFamily="2" charset="0"/>
            </a:endParaRPr>
          </a:p>
          <a:p>
            <a:pPr>
              <a:lnSpc>
                <a:spcPct val="120000"/>
              </a:lnSpc>
            </a:pPr>
            <a:r>
              <a:rPr lang="de-DE" sz="1200" dirty="0" smtClean="0">
                <a:latin typeface="Meta IGM" panose="02000503040000020004" pitchFamily="2" charset="0"/>
              </a:rPr>
              <a:t>Das Ausbilderportal foraus.de des BIBB informiert die betrieblichen Ausbilder*Innen mit einer </a:t>
            </a:r>
            <a:r>
              <a:rPr lang="de-DE" sz="1200" dirty="0" err="1" smtClean="0">
                <a:latin typeface="Meta IGM" panose="02000503040000020004" pitchFamily="2" charset="0"/>
              </a:rPr>
              <a:t>Erklärfilm</a:t>
            </a:r>
            <a:r>
              <a:rPr lang="de-DE" sz="1200" dirty="0" smtClean="0">
                <a:latin typeface="Meta IGM" panose="02000503040000020004" pitchFamily="2" charset="0"/>
              </a:rPr>
              <a:t>-Reihe über innovative Projekte aus dem Ausbildungsalltag, </a:t>
            </a:r>
            <a:r>
              <a:rPr lang="de-DE" sz="1200" dirty="0" smtClean="0">
                <a:latin typeface="Meta IGM" panose="02000503040000020004" pitchFamily="2" charset="0"/>
                <a:hlinkClick r:id="rId4"/>
              </a:rPr>
              <a:t>https://www.foraus.de/html/foraus_7004.php</a:t>
            </a:r>
            <a:endParaRPr lang="de-DE" sz="1200" dirty="0" smtClean="0">
              <a:latin typeface="Meta IGM" panose="02000503040000020004" pitchFamily="2" charset="0"/>
            </a:endParaRPr>
          </a:p>
          <a:p>
            <a:pPr>
              <a:lnSpc>
                <a:spcPct val="120000"/>
              </a:lnSpc>
            </a:pPr>
            <a:endParaRPr lang="de-DE" sz="1200" dirty="0" smtClean="0">
              <a:latin typeface="Meta IGM" panose="02000503040000020004" pitchFamily="2" charset="0"/>
            </a:endParaRPr>
          </a:p>
          <a:p>
            <a:pPr>
              <a:lnSpc>
                <a:spcPct val="120000"/>
              </a:lnSpc>
            </a:pPr>
            <a:r>
              <a:rPr lang="de-DE" sz="1200" dirty="0" smtClean="0">
                <a:latin typeface="Meta IGM" panose="02000503040000020004" pitchFamily="2" charset="0"/>
              </a:rPr>
              <a:t>Seit 2016 bietet die Roadshow „Digitale Medien im Ausbildungsalltag“ Antworten auf Fragen wie: Wie können IT-gestützte Lehr-/Lernstrukturen in die berufliche Aus- und Weiterbildung integriert werden? </a:t>
            </a:r>
            <a:r>
              <a:rPr lang="de-DE" sz="1200" dirty="0" smtClean="0">
                <a:latin typeface="Meta IGM" panose="02000503040000020004" pitchFamily="2" charset="0"/>
                <a:hlinkClick r:id="rId5"/>
              </a:rPr>
              <a:t>www.qualifizierungdigital.de</a:t>
            </a:r>
            <a:r>
              <a:rPr lang="de-DE" sz="1200" dirty="0" smtClean="0">
                <a:latin typeface="Meta IGM" panose="02000503040000020004" pitchFamily="2" charset="0"/>
              </a:rPr>
              <a:t> </a:t>
            </a:r>
          </a:p>
          <a:p>
            <a:pPr>
              <a:lnSpc>
                <a:spcPct val="120000"/>
              </a:lnSpc>
            </a:pPr>
            <a:endParaRPr lang="de-DE" sz="1200" dirty="0" smtClean="0">
              <a:latin typeface="Meta IGM" panose="02000503040000020004" pitchFamily="2" charset="0"/>
            </a:endParaRPr>
          </a:p>
          <a:p>
            <a:endParaRPr lang="de-DE" dirty="0">
              <a:latin typeface="Meta IGM" panose="02000503040000020004" pitchFamily="2"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B7AE97-03E7-4E8B-B0D2-1472E0178AF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3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Meta IGM" panose="02000503040000020004" pitchFamily="2" charset="0"/>
              </a:rPr>
              <a:t>Die Grafik</a:t>
            </a:r>
            <a:r>
              <a:rPr lang="de-DE" sz="1200" b="1" baseline="0" dirty="0" smtClean="0">
                <a:latin typeface="Meta IGM" panose="02000503040000020004" pitchFamily="2" charset="0"/>
              </a:rPr>
              <a:t> </a:t>
            </a:r>
            <a:r>
              <a:rPr lang="de-DE" sz="1200" b="1" dirty="0" smtClean="0">
                <a:latin typeface="Meta IGM" panose="02000503040000020004" pitchFamily="2" charset="0"/>
              </a:rPr>
              <a:t>zeigt: </a:t>
            </a:r>
          </a:p>
          <a:p>
            <a:r>
              <a:rPr lang="de-DE" sz="1200" dirty="0" smtClean="0">
                <a:latin typeface="Meta IGM" panose="02000503040000020004" pitchFamily="2" charset="0"/>
                <a:cs typeface="Calibri Light" panose="020F0302020204030204" pitchFamily="34" charset="0"/>
              </a:rPr>
              <a:t>In 63 Prozent der Betriebe verfügt die Ausbildung nicht über eine entsprechende Ausstattung für die Digitalisierung. Nur rund ein Viertel der Betriebe (27 Prozent) gibt an,</a:t>
            </a:r>
            <a:r>
              <a:rPr lang="de-DE" sz="1200" baseline="0" dirty="0" smtClean="0">
                <a:latin typeface="Meta IGM" panose="02000503040000020004" pitchFamily="2" charset="0"/>
                <a:cs typeface="Calibri Light" panose="020F0302020204030204" pitchFamily="34" charset="0"/>
              </a:rPr>
              <a:t> dass digitale Arbeitsmittel verfügbar sind. Hier zeigt sich ein deutlicher Handlungsbedarf hinsichtlich der digitalen Ausstattung der betrieblichen Ausbildung.</a:t>
            </a:r>
          </a:p>
          <a:p>
            <a:endParaRPr lang="de-DE" sz="1200" dirty="0" smtClean="0">
              <a:latin typeface="Meta IGM" panose="02000503040000020004" pitchFamily="2" charset="0"/>
              <a:cs typeface="Calibri Light" panose="020F0302020204030204"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57B7AE97-03E7-4E8B-B0D2-1472E0178AF7}" type="slidenum">
              <a:rPr lang="de-DE" smtClean="0"/>
              <a:t>9</a:t>
            </a:fld>
            <a:endParaRPr lang="de-DE"/>
          </a:p>
        </p:txBody>
      </p:sp>
    </p:spTree>
    <p:extLst>
      <p:ext uri="{BB962C8B-B14F-4D97-AF65-F5344CB8AC3E}">
        <p14:creationId xmlns:p14="http://schemas.microsoft.com/office/powerpoint/2010/main" val="1623545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www.wap.igmetall.de/" TargetMode="External"/><Relationship Id="rId4" Type="http://schemas.openxmlformats.org/officeDocument/2006/relationships/hyperlink" Target="mailto:berufsbildung@igmetall.de"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mailto:berufsbildung@igmetall.de" TargetMode="External"/><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hyperlink" Target="http://www.wap.igmetall.de/"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ctr"/>
            <a:endParaRPr lang="de-DE" b="0" i="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dup0" fmla="*/ 0 w 1559566"/>
              <a:gd name="connsiteY0dup0" fmla="*/ 0 h 3868614"/>
              <a:gd name="connsiteX1dup0" fmla="*/ 1559566 w 1559566"/>
              <a:gd name="connsiteY1dup0" fmla="*/ 0 h 3868614"/>
              <a:gd name="connsiteX2dup0" fmla="*/ 424813 w 1559566"/>
              <a:gd name="connsiteY2dup0" fmla="*/ 3663256 h 3868614"/>
              <a:gd name="connsiteX3dup0" fmla="*/ 0 w 1559566"/>
              <a:gd name="connsiteY3dup0" fmla="*/ 3868614 h 3868614"/>
              <a:gd name="connsiteX4dup0" fmla="*/ 0 w 1559566"/>
              <a:gd name="connsiteY4dup0" fmla="*/ 0 h 3868614"/>
              <a:gd name="connsiteX0dup0dup1" fmla="*/ 0 w 1559566"/>
              <a:gd name="connsiteY0dup0dup1" fmla="*/ 0 h 3868614"/>
              <a:gd name="connsiteX1dup0dup1" fmla="*/ 1559566 w 1559566"/>
              <a:gd name="connsiteY1dup0dup1" fmla="*/ 0 h 3868614"/>
              <a:gd name="connsiteX2dup0dup1" fmla="*/ 577634 w 1559566"/>
              <a:gd name="connsiteY2dup0dup1" fmla="*/ 3755016 h 3868614"/>
              <a:gd name="connsiteX3dup0dup1" fmla="*/ 0 w 1559566"/>
              <a:gd name="connsiteY3dup0dup1" fmla="*/ 3868614 h 3868614"/>
              <a:gd name="connsiteX4dup0dup1" fmla="*/ 0 w 1559566"/>
              <a:gd name="connsiteY4dup0dup1" fmla="*/ 0 h 3868614"/>
              <a:gd name="connsiteX0dup0dup1dup2" fmla="*/ 0 w 1842555"/>
              <a:gd name="connsiteY0dup0dup1dup2" fmla="*/ 0 h 3868614"/>
              <a:gd name="connsiteX1dup0dup1dup2" fmla="*/ 1842555 w 1842555"/>
              <a:gd name="connsiteY1dup0dup1dup2" fmla="*/ 172029 h 3868614"/>
              <a:gd name="connsiteX2dup0dup1dup2" fmla="*/ 577634 w 1842555"/>
              <a:gd name="connsiteY2dup0dup1dup2" fmla="*/ 3755016 h 3868614"/>
              <a:gd name="connsiteX3dup0dup1dup2" fmla="*/ 0 w 1842555"/>
              <a:gd name="connsiteY3dup0dup1dup2" fmla="*/ 3868614 h 3868614"/>
              <a:gd name="connsiteX4dup0dup1dup2" fmla="*/ 0 w 1842555"/>
              <a:gd name="connsiteY4dup0dup1dup2" fmla="*/ 0 h 3868614"/>
              <a:gd name="connsiteX0dup0dup1dup2dup3" fmla="*/ 0 w 1842555"/>
              <a:gd name="connsiteY0dup0dup1dup2dup3" fmla="*/ 0 h 3868614"/>
              <a:gd name="connsiteX1dup0dup1dup2dup3" fmla="*/ 1842555 w 1842555"/>
              <a:gd name="connsiteY1dup0dup1dup2dup3" fmla="*/ 172029 h 3868614"/>
              <a:gd name="connsiteX2dup0dup1dup2dup3" fmla="*/ 634265 w 1842555"/>
              <a:gd name="connsiteY2dup0dup1dup2dup3" fmla="*/ 3783743 h 3868614"/>
              <a:gd name="connsiteX3dup0dup1dup2dup3" fmla="*/ 0 w 1842555"/>
              <a:gd name="connsiteY3dup0dup1dup2dup3" fmla="*/ 3868614 h 3868614"/>
              <a:gd name="connsiteX4dup0dup1dup2dup3" fmla="*/ 0 w 1842555"/>
              <a:gd name="connsiteY4dup0dup1dup2dup3" fmla="*/ 0 h 3868614"/>
              <a:gd name="connsiteX0dup0dup1dup2dup3dup4" fmla="*/ 0 w 1842555"/>
              <a:gd name="connsiteY0dup0dup1dup2dup3dup4" fmla="*/ 0 h 3868614"/>
              <a:gd name="connsiteX1dup0dup1dup2dup3dup4" fmla="*/ 1842555 w 1842555"/>
              <a:gd name="connsiteY1dup0dup1dup2dup3dup4" fmla="*/ 172029 h 3868614"/>
              <a:gd name="connsiteX2dup0dup1dup2dup3dup4" fmla="*/ 487189 w 1842555"/>
              <a:gd name="connsiteY2dup0dup1dup2dup3dup4" fmla="*/ 3680657 h 3868614"/>
              <a:gd name="connsiteX3dup0dup1dup2dup3dup4" fmla="*/ 0 w 1842555"/>
              <a:gd name="connsiteY3dup0dup1dup2dup3dup4" fmla="*/ 3868614 h 3868614"/>
              <a:gd name="connsiteX4dup0dup1dup2dup3dup4" fmla="*/ 0 w 1842555"/>
              <a:gd name="connsiteY4dup0dup1dup2dup3dup4" fmla="*/ 0 h 3868614"/>
              <a:gd name="connsiteX0dup0dup1dup2dup3dup4dup5" fmla="*/ 0 w 1600947"/>
              <a:gd name="connsiteY0dup0dup1dup2dup3dup4dup5" fmla="*/ 0 h 3868614"/>
              <a:gd name="connsiteX1dup0dup1dup2dup3dup4dup5" fmla="*/ 1600947 w 1600947"/>
              <a:gd name="connsiteY1dup0dup1dup2dup3dup4dup5" fmla="*/ 807584 h 3868614"/>
              <a:gd name="connsiteX2dup0dup1dup2dup3dup4dup5" fmla="*/ 487189 w 1600947"/>
              <a:gd name="connsiteY2dup0dup1dup2dup3dup4dup5" fmla="*/ 3680657 h 3868614"/>
              <a:gd name="connsiteX3dup0dup1dup2dup3dup4dup5" fmla="*/ 0 w 1600947"/>
              <a:gd name="connsiteY3dup0dup1dup2dup3dup4dup5" fmla="*/ 3868614 h 3868614"/>
              <a:gd name="connsiteX4dup0dup1dup2dup3dup4dup5" fmla="*/ 0 w 1600947"/>
              <a:gd name="connsiteY4dup0dup1dup2dup3dup4dup5" fmla="*/ 0 h 3868614"/>
              <a:gd name="connsiteX0dup0dup1dup2dup3dup4dup5dup6" fmla="*/ 0 w 1603382"/>
              <a:gd name="connsiteY0dup0dup1dup2dup3dup4dup5dup6" fmla="*/ 0 h 3868614"/>
              <a:gd name="connsiteX1dup0dup1dup2dup3dup4dup5dup6" fmla="*/ 1603382 w 1603382"/>
              <a:gd name="connsiteY1dup0dup1dup2dup3dup4dup5dup6" fmla="*/ 815034 h 3868614"/>
              <a:gd name="connsiteX2dup0dup1dup2dup3dup4dup5dup6" fmla="*/ 487189 w 1603382"/>
              <a:gd name="connsiteY2dup0dup1dup2dup3dup4dup5dup6" fmla="*/ 3680657 h 3868614"/>
              <a:gd name="connsiteX3dup0dup1dup2dup3dup4dup5dup6" fmla="*/ 0 w 1603382"/>
              <a:gd name="connsiteY3dup0dup1dup2dup3dup4dup5dup6" fmla="*/ 3868614 h 3868614"/>
              <a:gd name="connsiteX4dup0dup1dup2dup3dup4dup5dup6" fmla="*/ 0 w 1603382"/>
              <a:gd name="connsiteY4dup0dup1dup2dup3dup4dup5dup6" fmla="*/ 0 h 3868614"/>
              <a:gd name="connsiteX0dup0dup1dup2dup3dup4dup5dup6dup7" fmla="*/ 0 w 1603382"/>
              <a:gd name="connsiteY0dup0dup1dup2dup3dup4dup5dup6dup7" fmla="*/ 0 h 4431387"/>
              <a:gd name="connsiteX1dup0dup1dup2dup3dup4dup5dup6dup7" fmla="*/ 1603382 w 1603382"/>
              <a:gd name="connsiteY1dup0dup1dup2dup3dup4dup5dup6dup7" fmla="*/ 815034 h 4431387"/>
              <a:gd name="connsiteX2dup0dup1dup2dup3dup4dup5dup6dup7" fmla="*/ 19379 w 1603382"/>
              <a:gd name="connsiteY2dup0dup1dup2dup3dup4dup5dup6dup7" fmla="*/ 4431387 h 4431387"/>
              <a:gd name="connsiteX3dup0dup1dup2dup3dup4dup5dup6dup7" fmla="*/ 0 w 1603382"/>
              <a:gd name="connsiteY3dup0dup1dup2dup3dup4dup5dup6dup7" fmla="*/ 3868614 h 4431387"/>
              <a:gd name="connsiteX4dup0dup1dup2dup3dup4dup5dup6dup7" fmla="*/ 0 w 1603382"/>
              <a:gd name="connsiteY4dup0dup1dup2dup3dup4dup5dup6dup7" fmla="*/ 0 h 4431387"/>
              <a:gd name="connsiteX0dup0dup1dup2dup3dup4dup5dup6dup7dup8" fmla="*/ 0 w 1741767"/>
              <a:gd name="connsiteY0dup0dup1dup2dup3dup4dup5dup6dup7dup8" fmla="*/ 0 h 4431387"/>
              <a:gd name="connsiteX1dup0dup1dup2dup3dup4dup5dup6dup7dup8" fmla="*/ 1741767 w 1741767"/>
              <a:gd name="connsiteY1dup0dup1dup2dup3dup4dup5dup6dup7dup8" fmla="*/ 885230 h 4431387"/>
              <a:gd name="connsiteX2dup0dup1dup2dup3dup4dup5dup6dup7dup8" fmla="*/ 19379 w 1741767"/>
              <a:gd name="connsiteY2dup0dup1dup2dup3dup4dup5dup6dup7dup8" fmla="*/ 4431387 h 4431387"/>
              <a:gd name="connsiteX3dup0dup1dup2dup3dup4dup5dup6dup7dup8" fmla="*/ 0 w 1741767"/>
              <a:gd name="connsiteY3dup0dup1dup2dup3dup4dup5dup6dup7dup8" fmla="*/ 3868614 h 4431387"/>
              <a:gd name="connsiteX4dup0dup1dup2dup3dup4dup5dup6dup7dup8" fmla="*/ 0 w 1741767"/>
              <a:gd name="connsiteY4dup0dup1dup2dup3dup4dup5dup6dup7dup8" fmla="*/ 0 h 4431387"/>
            </a:gdLst>
            <a:ahLst/>
            <a:cxnLst>
              <a:cxn ang="0">
                <a:pos x="connsiteX0dup0dup1dup2dup3dup4dup5dup6dup7dup8" y="connsiteY0dup0dup1dup2dup3dup4dup5dup6dup7dup8"/>
              </a:cxn>
              <a:cxn ang="0">
                <a:pos x="connsiteX1dup0dup1dup2dup3dup4dup5dup6dup7dup8" y="connsiteY1dup0dup1dup2dup3dup4dup5dup6dup7dup8"/>
              </a:cxn>
              <a:cxn ang="0">
                <a:pos x="connsiteX2dup0dup1dup2dup3dup4dup5dup6dup7dup8" y="connsiteY2dup0dup1dup2dup3dup4dup5dup6dup7dup8"/>
              </a:cxn>
              <a:cxn ang="0">
                <a:pos x="connsiteX3dup0dup1dup2dup3dup4dup5dup6dup7dup8" y="connsiteY3dup0dup1dup2dup3dup4dup5dup6dup7dup8"/>
              </a:cxn>
              <a:cxn ang="0">
                <a:pos x="connsiteX4dup0dup1dup2dup3dup4dup5dup6dup7dup8" y="connsiteY4dup0dup1dup2dup3dup4dup5dup6dup7dup8"/>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ctr"/>
            <a:endParaRPr lang="de-DE" b="0" i="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a:solidFill>
                  <a:schemeClr val="bg1"/>
                </a:solidFill>
                <a:latin typeface="Meta Head IGM Cond Black" panose="02000506030000020004" pitchFamily="2" charset="77"/>
              </a:defRPr>
            </a:lvl1pPr>
          </a:lstStyle>
          <a:p>
            <a:r>
              <a:rPr lang="de-DE"/>
              <a:t>PRÄSENTATIONSTITEL BEARBEITEN</a:t>
            </a:r>
            <a:endParaRPr lang="en-US"/>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a:solidFill>
                  <a:schemeClr val="bg1"/>
                </a:solidFill>
                <a:latin typeface="Meta Head IGM Cond Light" panose="02000506030000020004" pitchFamily="2" charset="77"/>
              </a:defRPr>
            </a:lvl1pPr>
          </a:lstStyle>
          <a:p>
            <a:r>
              <a:rPr lang="de-DE"/>
              <a:t>Datum</a:t>
            </a:r>
          </a:p>
        </p:txBody>
      </p:sp>
    </p:spTree>
    <p:extLst>
      <p:ext uri="{BB962C8B-B14F-4D97-AF65-F5344CB8AC3E}">
        <p14:creationId xmlns:p14="http://schemas.microsoft.com/office/powerpoint/2010/main" val="63338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ctr"/>
            <a:endParaRPr lang="de-DE" b="0" i="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3544563"/>
            <a:ext cx="3187699" cy="1354217"/>
          </a:xfrm>
          <a:prstGeom prst="rect">
            <a:avLst/>
          </a:prstGeom>
          <a:noFill/>
        </p:spPr>
        <p:txBody>
          <a:bodyPr wrap="square" lIns="0" tIns="0" rIns="0" bIns="0" rtlCol="0" anchor="b">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r"/>
            <a:r>
              <a:rPr lang="de-DE" sz="1100" b="0" i="0" kern="1200" dirty="0" smtClean="0">
                <a:solidFill>
                  <a:srgbClr val="3C3C3B"/>
                </a:solidFill>
                <a:effectLst/>
                <a:latin typeface="Calibri" panose="020F0502020204030204" pitchFamily="34" charset="0"/>
                <a:ea typeface="+mn-ea"/>
                <a:cs typeface="Calibri" panose="020F0502020204030204" pitchFamily="34" charset="0"/>
              </a:rPr>
              <a:t>IG METALL </a:t>
            </a:r>
            <a:br>
              <a:rPr lang="de-DE" sz="1100" b="0" i="0" kern="1200" dirty="0" smtClean="0">
                <a:solidFill>
                  <a:srgbClr val="3C3C3B"/>
                </a:solidFill>
                <a:effectLst/>
                <a:latin typeface="Calibri" panose="020F0502020204030204" pitchFamily="34" charset="0"/>
                <a:ea typeface="+mn-ea"/>
                <a:cs typeface="Calibri" panose="020F0502020204030204" pitchFamily="34" charset="0"/>
              </a:rPr>
            </a:br>
            <a:r>
              <a:rPr lang="de-DE" sz="1100" b="1" i="0" kern="1200" dirty="0" smtClean="0">
                <a:solidFill>
                  <a:srgbClr val="3C3C3B"/>
                </a:solidFill>
                <a:effectLst/>
                <a:latin typeface="Calibri" panose="020F0502020204030204" pitchFamily="34" charset="0"/>
                <a:ea typeface="+mn-ea"/>
                <a:cs typeface="Calibri" panose="020F0502020204030204" pitchFamily="34" charset="0"/>
              </a:rPr>
              <a:t>Vorstand</a:t>
            </a:r>
          </a:p>
          <a:p>
            <a:pPr algn="r"/>
            <a:endParaRPr lang="de-DE" sz="1100" b="0" i="0" kern="1200" dirty="0" smtClean="0">
              <a:solidFill>
                <a:srgbClr val="3C3C3B"/>
              </a:solidFill>
              <a:effectLst/>
              <a:latin typeface="Calibri" panose="020F0502020204030204" pitchFamily="34" charset="0"/>
              <a:ea typeface="+mn-ea"/>
              <a:cs typeface="Calibri" panose="020F0502020204030204" pitchFamily="34" charset="0"/>
            </a:endParaRPr>
          </a:p>
          <a:p>
            <a:pPr algn="r"/>
            <a:r>
              <a:rPr lang="de-DE" sz="1100" b="0" i="0" kern="1200" dirty="0" smtClean="0">
                <a:solidFill>
                  <a:srgbClr val="3C3C3B"/>
                </a:solidFill>
                <a:effectLst/>
                <a:latin typeface="Calibri" panose="020F0502020204030204" pitchFamily="34" charset="0"/>
                <a:ea typeface="+mn-ea"/>
                <a:cs typeface="Calibri" panose="020F0502020204030204" pitchFamily="34" charset="0"/>
              </a:rPr>
              <a:t>Ressort Bildungs- und Qualifizierungspolitik</a:t>
            </a:r>
          </a:p>
          <a:p>
            <a:pPr algn="r"/>
            <a:r>
              <a:rPr lang="de-DE" sz="1100" b="0" i="0" kern="1200" dirty="0" smtClean="0">
                <a:solidFill>
                  <a:srgbClr val="3C3C3B"/>
                </a:solidFill>
                <a:effectLst/>
                <a:latin typeface="Calibri" panose="020F0502020204030204" pitchFamily="34" charset="0"/>
                <a:ea typeface="+mn-ea"/>
                <a:cs typeface="Calibri" panose="020F0502020204030204" pitchFamily="34" charset="0"/>
              </a:rPr>
              <a:t/>
            </a:r>
            <a:br>
              <a:rPr lang="de-DE" sz="1100" b="0" i="0" kern="1200" dirty="0" smtClean="0">
                <a:solidFill>
                  <a:srgbClr val="3C3C3B"/>
                </a:solidFill>
                <a:effectLst/>
                <a:latin typeface="Calibri" panose="020F0502020204030204" pitchFamily="34" charset="0"/>
                <a:ea typeface="+mn-ea"/>
                <a:cs typeface="Calibri" panose="020F0502020204030204" pitchFamily="34" charset="0"/>
              </a:rPr>
            </a:br>
            <a:r>
              <a:rPr lang="de-DE" sz="1100" b="0" i="0" kern="1200" dirty="0" smtClean="0">
                <a:solidFill>
                  <a:srgbClr val="3C3C3B"/>
                </a:solidFill>
                <a:effectLst/>
                <a:latin typeface="Calibri" panose="020F0502020204030204" pitchFamily="34" charset="0"/>
                <a:ea typeface="+mn-ea"/>
                <a:cs typeface="Calibri" panose="020F0502020204030204" pitchFamily="34" charset="0"/>
                <a:hlinkClick r:id="rId4"/>
              </a:rPr>
              <a:t>berufsbildung@igmetall.de</a:t>
            </a:r>
            <a:endParaRPr lang="de-DE" sz="1100" b="0" i="0" kern="1200" dirty="0" smtClean="0">
              <a:solidFill>
                <a:srgbClr val="3C3C3B"/>
              </a:solidFill>
              <a:effectLst/>
              <a:latin typeface="Calibri" panose="020F0502020204030204" pitchFamily="34" charset="0"/>
              <a:ea typeface="+mn-ea"/>
              <a:cs typeface="Calibri" panose="020F0502020204030204" pitchFamily="34" charset="0"/>
            </a:endParaRPr>
          </a:p>
          <a:p>
            <a:pPr algn="r"/>
            <a:r>
              <a:rPr lang="de-DE" sz="1100" b="0" i="0" kern="1200" baseline="0" dirty="0" smtClean="0">
                <a:solidFill>
                  <a:srgbClr val="3C3C3B"/>
                </a:solidFill>
                <a:effectLst/>
                <a:latin typeface="Calibri" panose="020F0502020204030204" pitchFamily="34" charset="0"/>
                <a:ea typeface="+mn-ea"/>
                <a:cs typeface="Calibri" panose="020F0502020204030204" pitchFamily="34" charset="0"/>
                <a:hlinkClick r:id="rId5"/>
              </a:rPr>
              <a:t>www.wap.igmetall.de</a:t>
            </a:r>
            <a:r>
              <a:rPr lang="de-DE" sz="1100" b="0" i="0" kern="1200" baseline="0" dirty="0" smtClean="0">
                <a:solidFill>
                  <a:srgbClr val="3C3C3B"/>
                </a:solidFill>
                <a:effectLst/>
                <a:latin typeface="Calibri" panose="020F0502020204030204" pitchFamily="34" charset="0"/>
                <a:ea typeface="+mn-ea"/>
                <a:cs typeface="Calibri" panose="020F0502020204030204" pitchFamily="34" charset="0"/>
              </a:rPr>
              <a:t>  </a:t>
            </a:r>
            <a:endParaRPr lang="de-DE" sz="1100" b="0" i="0" kern="1200" dirty="0" smtClean="0">
              <a:solidFill>
                <a:srgbClr val="3C3C3B"/>
              </a:solidFill>
              <a:effectLst/>
              <a:latin typeface="Calibri" panose="020F0502020204030204" pitchFamily="34" charset="0"/>
              <a:ea typeface="+mn-ea"/>
              <a:cs typeface="Calibri" panose="020F0502020204030204" pitchFamily="34" charset="0"/>
            </a:endParaRPr>
          </a:p>
          <a:p>
            <a:pPr algn="r"/>
            <a:endParaRPr lang="de-DE" sz="1100" b="0" i="0" kern="1200" dirty="0">
              <a:solidFill>
                <a:srgbClr val="3C3C3B"/>
              </a:solidFill>
              <a:effectLst/>
              <a:latin typeface="Meta IGM" panose="02000503040000020004" pitchFamily="2" charset="0"/>
              <a:ea typeface="+mn-ea"/>
              <a:cs typeface="+mn-cs"/>
            </a:endParaRPr>
          </a:p>
        </p:txBody>
      </p:sp>
      <p:pic>
        <p:nvPicPr>
          <p:cNvPr id="8" name="Grafik 7"/>
          <p:cNvPicPr>
            <a:picLocks noChangeAspect="1"/>
          </p:cNvPicPr>
          <p:nvPr userDrawn="1"/>
        </p:nvPicPr>
        <p:blipFill>
          <a:blip r:embed="rId6"/>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1809638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ctr"/>
            <a:endParaRPr lang="de-DE" b="0" i="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dup0" fmla="*/ 0 w 1559566"/>
              <a:gd name="connsiteY0dup0" fmla="*/ 0 h 3868614"/>
              <a:gd name="connsiteX1dup0" fmla="*/ 1559566 w 1559566"/>
              <a:gd name="connsiteY1dup0" fmla="*/ 0 h 3868614"/>
              <a:gd name="connsiteX2dup0" fmla="*/ 424813 w 1559566"/>
              <a:gd name="connsiteY2dup0" fmla="*/ 3663256 h 3868614"/>
              <a:gd name="connsiteX3dup0" fmla="*/ 0 w 1559566"/>
              <a:gd name="connsiteY3dup0" fmla="*/ 3868614 h 3868614"/>
              <a:gd name="connsiteX4dup0" fmla="*/ 0 w 1559566"/>
              <a:gd name="connsiteY4dup0" fmla="*/ 0 h 3868614"/>
              <a:gd name="connsiteX0dup0dup1" fmla="*/ 0 w 1559566"/>
              <a:gd name="connsiteY0dup0dup1" fmla="*/ 0 h 3868614"/>
              <a:gd name="connsiteX1dup0dup1" fmla="*/ 1559566 w 1559566"/>
              <a:gd name="connsiteY1dup0dup1" fmla="*/ 0 h 3868614"/>
              <a:gd name="connsiteX2dup0dup1" fmla="*/ 577634 w 1559566"/>
              <a:gd name="connsiteY2dup0dup1" fmla="*/ 3755016 h 3868614"/>
              <a:gd name="connsiteX3dup0dup1" fmla="*/ 0 w 1559566"/>
              <a:gd name="connsiteY3dup0dup1" fmla="*/ 3868614 h 3868614"/>
              <a:gd name="connsiteX4dup0dup1" fmla="*/ 0 w 1559566"/>
              <a:gd name="connsiteY4dup0dup1" fmla="*/ 0 h 3868614"/>
              <a:gd name="connsiteX0dup0dup1dup2" fmla="*/ 0 w 1842555"/>
              <a:gd name="connsiteY0dup0dup1dup2" fmla="*/ 0 h 3868614"/>
              <a:gd name="connsiteX1dup0dup1dup2" fmla="*/ 1842555 w 1842555"/>
              <a:gd name="connsiteY1dup0dup1dup2" fmla="*/ 172029 h 3868614"/>
              <a:gd name="connsiteX2dup0dup1dup2" fmla="*/ 577634 w 1842555"/>
              <a:gd name="connsiteY2dup0dup1dup2" fmla="*/ 3755016 h 3868614"/>
              <a:gd name="connsiteX3dup0dup1dup2" fmla="*/ 0 w 1842555"/>
              <a:gd name="connsiteY3dup0dup1dup2" fmla="*/ 3868614 h 3868614"/>
              <a:gd name="connsiteX4dup0dup1dup2" fmla="*/ 0 w 1842555"/>
              <a:gd name="connsiteY4dup0dup1dup2" fmla="*/ 0 h 3868614"/>
              <a:gd name="connsiteX0dup0dup1dup2dup3" fmla="*/ 0 w 1842555"/>
              <a:gd name="connsiteY0dup0dup1dup2dup3" fmla="*/ 0 h 3868614"/>
              <a:gd name="connsiteX1dup0dup1dup2dup3" fmla="*/ 1842555 w 1842555"/>
              <a:gd name="connsiteY1dup0dup1dup2dup3" fmla="*/ 172029 h 3868614"/>
              <a:gd name="connsiteX2dup0dup1dup2dup3" fmla="*/ 634265 w 1842555"/>
              <a:gd name="connsiteY2dup0dup1dup2dup3" fmla="*/ 3783743 h 3868614"/>
              <a:gd name="connsiteX3dup0dup1dup2dup3" fmla="*/ 0 w 1842555"/>
              <a:gd name="connsiteY3dup0dup1dup2dup3" fmla="*/ 3868614 h 3868614"/>
              <a:gd name="connsiteX4dup0dup1dup2dup3" fmla="*/ 0 w 1842555"/>
              <a:gd name="connsiteY4dup0dup1dup2dup3" fmla="*/ 0 h 3868614"/>
              <a:gd name="connsiteX0dup0dup1dup2dup3dup4" fmla="*/ 0 w 1842555"/>
              <a:gd name="connsiteY0dup0dup1dup2dup3dup4" fmla="*/ 0 h 3868614"/>
              <a:gd name="connsiteX1dup0dup1dup2dup3dup4" fmla="*/ 1842555 w 1842555"/>
              <a:gd name="connsiteY1dup0dup1dup2dup3dup4" fmla="*/ 172029 h 3868614"/>
              <a:gd name="connsiteX2dup0dup1dup2dup3dup4" fmla="*/ 487189 w 1842555"/>
              <a:gd name="connsiteY2dup0dup1dup2dup3dup4" fmla="*/ 3680657 h 3868614"/>
              <a:gd name="connsiteX3dup0dup1dup2dup3dup4" fmla="*/ 0 w 1842555"/>
              <a:gd name="connsiteY3dup0dup1dup2dup3dup4" fmla="*/ 3868614 h 3868614"/>
              <a:gd name="connsiteX4dup0dup1dup2dup3dup4" fmla="*/ 0 w 1842555"/>
              <a:gd name="connsiteY4dup0dup1dup2dup3dup4" fmla="*/ 0 h 3868614"/>
              <a:gd name="connsiteX0dup0dup1dup2dup3dup4dup5" fmla="*/ 0 w 1600947"/>
              <a:gd name="connsiteY0dup0dup1dup2dup3dup4dup5" fmla="*/ 0 h 3868614"/>
              <a:gd name="connsiteX1dup0dup1dup2dup3dup4dup5" fmla="*/ 1600947 w 1600947"/>
              <a:gd name="connsiteY1dup0dup1dup2dup3dup4dup5" fmla="*/ 807584 h 3868614"/>
              <a:gd name="connsiteX2dup0dup1dup2dup3dup4dup5" fmla="*/ 487189 w 1600947"/>
              <a:gd name="connsiteY2dup0dup1dup2dup3dup4dup5" fmla="*/ 3680657 h 3868614"/>
              <a:gd name="connsiteX3dup0dup1dup2dup3dup4dup5" fmla="*/ 0 w 1600947"/>
              <a:gd name="connsiteY3dup0dup1dup2dup3dup4dup5" fmla="*/ 3868614 h 3868614"/>
              <a:gd name="connsiteX4dup0dup1dup2dup3dup4dup5" fmla="*/ 0 w 1600947"/>
              <a:gd name="connsiteY4dup0dup1dup2dup3dup4dup5" fmla="*/ 0 h 3868614"/>
              <a:gd name="connsiteX0dup0dup1dup2dup3dup4dup5dup6" fmla="*/ 0 w 1603382"/>
              <a:gd name="connsiteY0dup0dup1dup2dup3dup4dup5dup6" fmla="*/ 0 h 3868614"/>
              <a:gd name="connsiteX1dup0dup1dup2dup3dup4dup5dup6" fmla="*/ 1603382 w 1603382"/>
              <a:gd name="connsiteY1dup0dup1dup2dup3dup4dup5dup6" fmla="*/ 815034 h 3868614"/>
              <a:gd name="connsiteX2dup0dup1dup2dup3dup4dup5dup6" fmla="*/ 487189 w 1603382"/>
              <a:gd name="connsiteY2dup0dup1dup2dup3dup4dup5dup6" fmla="*/ 3680657 h 3868614"/>
              <a:gd name="connsiteX3dup0dup1dup2dup3dup4dup5dup6" fmla="*/ 0 w 1603382"/>
              <a:gd name="connsiteY3dup0dup1dup2dup3dup4dup5dup6" fmla="*/ 3868614 h 3868614"/>
              <a:gd name="connsiteX4dup0dup1dup2dup3dup4dup5dup6" fmla="*/ 0 w 1603382"/>
              <a:gd name="connsiteY4dup0dup1dup2dup3dup4dup5dup6" fmla="*/ 0 h 3868614"/>
              <a:gd name="connsiteX0dup0dup1dup2dup3dup4dup5dup6dup7" fmla="*/ 0 w 1603382"/>
              <a:gd name="connsiteY0dup0dup1dup2dup3dup4dup5dup6dup7" fmla="*/ 0 h 4431387"/>
              <a:gd name="connsiteX1dup0dup1dup2dup3dup4dup5dup6dup7" fmla="*/ 1603382 w 1603382"/>
              <a:gd name="connsiteY1dup0dup1dup2dup3dup4dup5dup6dup7" fmla="*/ 815034 h 4431387"/>
              <a:gd name="connsiteX2dup0dup1dup2dup3dup4dup5dup6dup7" fmla="*/ 19379 w 1603382"/>
              <a:gd name="connsiteY2dup0dup1dup2dup3dup4dup5dup6dup7" fmla="*/ 4431387 h 4431387"/>
              <a:gd name="connsiteX3dup0dup1dup2dup3dup4dup5dup6dup7" fmla="*/ 0 w 1603382"/>
              <a:gd name="connsiteY3dup0dup1dup2dup3dup4dup5dup6dup7" fmla="*/ 3868614 h 4431387"/>
              <a:gd name="connsiteX4dup0dup1dup2dup3dup4dup5dup6dup7" fmla="*/ 0 w 1603382"/>
              <a:gd name="connsiteY4dup0dup1dup2dup3dup4dup5dup6dup7" fmla="*/ 0 h 4431387"/>
              <a:gd name="connsiteX0dup0dup1dup2dup3dup4dup5dup6dup7dup8" fmla="*/ 0 w 1741767"/>
              <a:gd name="connsiteY0dup0dup1dup2dup3dup4dup5dup6dup7dup8" fmla="*/ 0 h 4431387"/>
              <a:gd name="connsiteX1dup0dup1dup2dup3dup4dup5dup6dup7dup8" fmla="*/ 1741767 w 1741767"/>
              <a:gd name="connsiteY1dup0dup1dup2dup3dup4dup5dup6dup7dup8" fmla="*/ 885230 h 4431387"/>
              <a:gd name="connsiteX2dup0dup1dup2dup3dup4dup5dup6dup7dup8" fmla="*/ 19379 w 1741767"/>
              <a:gd name="connsiteY2dup0dup1dup2dup3dup4dup5dup6dup7dup8" fmla="*/ 4431387 h 4431387"/>
              <a:gd name="connsiteX3dup0dup1dup2dup3dup4dup5dup6dup7dup8" fmla="*/ 0 w 1741767"/>
              <a:gd name="connsiteY3dup0dup1dup2dup3dup4dup5dup6dup7dup8" fmla="*/ 3868614 h 4431387"/>
              <a:gd name="connsiteX4dup0dup1dup2dup3dup4dup5dup6dup7dup8" fmla="*/ 0 w 1741767"/>
              <a:gd name="connsiteY4dup0dup1dup2dup3dup4dup5dup6dup7dup8" fmla="*/ 0 h 4431387"/>
            </a:gdLst>
            <a:ahLst/>
            <a:cxnLst>
              <a:cxn ang="0">
                <a:pos x="connsiteX0dup0dup1dup2dup3dup4dup5dup6dup7dup8" y="connsiteY0dup0dup1dup2dup3dup4dup5dup6dup7dup8"/>
              </a:cxn>
              <a:cxn ang="0">
                <a:pos x="connsiteX1dup0dup1dup2dup3dup4dup5dup6dup7dup8" y="connsiteY1dup0dup1dup2dup3dup4dup5dup6dup7dup8"/>
              </a:cxn>
              <a:cxn ang="0">
                <a:pos x="connsiteX2dup0dup1dup2dup3dup4dup5dup6dup7dup8" y="connsiteY2dup0dup1dup2dup3dup4dup5dup6dup7dup8"/>
              </a:cxn>
              <a:cxn ang="0">
                <a:pos x="connsiteX3dup0dup1dup2dup3dup4dup5dup6dup7dup8" y="connsiteY3dup0dup1dup2dup3dup4dup5dup6dup7dup8"/>
              </a:cxn>
              <a:cxn ang="0">
                <a:pos x="connsiteX4dup0dup1dup2dup3dup4dup5dup6dup7dup8" y="connsiteY4dup0dup1dup2dup3dup4dup5dup6dup7dup8"/>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ctr"/>
            <a:endParaRPr lang="de-DE" b="0" i="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a:solidFill>
                  <a:schemeClr val="bg1"/>
                </a:solidFill>
                <a:latin typeface="Meta Head IGM Cond Black" panose="02000506030000020004" pitchFamily="2" charset="77"/>
              </a:defRPr>
            </a:lvl1pPr>
          </a:lstStyle>
          <a:p>
            <a:r>
              <a:rPr lang="de-DE"/>
              <a:t>PRÄSENTATIONSTITEL BEARBEITEN</a:t>
            </a:r>
            <a:endParaRPr lang="en-US"/>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a:solidFill>
                  <a:schemeClr val="bg1"/>
                </a:solidFill>
                <a:latin typeface="Meta Head IGM Cond Light" panose="02000506030000020004" pitchFamily="2" charset="77"/>
              </a:defRPr>
            </a:lvl1pPr>
          </a:lstStyle>
          <a:p>
            <a:r>
              <a:rPr lang="de-DE"/>
              <a:t>Datum</a:t>
            </a:r>
          </a:p>
        </p:txBody>
      </p:sp>
    </p:spTree>
    <p:extLst>
      <p:ext uri="{BB962C8B-B14F-4D97-AF65-F5344CB8AC3E}">
        <p14:creationId xmlns:p14="http://schemas.microsoft.com/office/powerpoint/2010/main" val="63338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a:solidFill>
                  <a:schemeClr val="bg1"/>
                </a:solidFill>
              </a:defRPr>
            </a:lvl1pPr>
          </a:lstStyle>
          <a:p>
            <a:r>
              <a:rPr lang="de-DE"/>
              <a:t>PRÄSENTATIONSTITEL BEARBEITEN</a:t>
            </a:r>
            <a:endParaRPr lang="en-US"/>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a:solidFill>
                  <a:schemeClr val="bg1"/>
                </a:solidFill>
                <a:latin typeface="Meta Head IGM Cond Light" panose="02000506030000020004" pitchFamily="2" charset="77"/>
              </a:defRPr>
            </a:lvl1pPr>
          </a:lstStyle>
          <a:p>
            <a:r>
              <a:rPr lang="de-DE"/>
              <a:t>Datum</a:t>
            </a:r>
          </a:p>
        </p:txBody>
      </p:sp>
      <p:pic>
        <p:nvPicPr>
          <p:cNvPr id="5" name="Grafik 4"/>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1197431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a:solidFill>
                  <a:schemeClr val="bg1"/>
                </a:solidFill>
                <a:latin typeface="Meta Head IGM Cond Black" panose="02000506030000020004" pitchFamily="2" charset="77"/>
              </a:defRPr>
            </a:lvl1pPr>
          </a:lstStyle>
          <a:p>
            <a:r>
              <a:rPr lang="de-DE"/>
              <a:t>ZWISCHENTITEL BEARBEITEN</a:t>
            </a:r>
            <a:endParaRPr lang="en-US"/>
          </a:p>
        </p:txBody>
      </p:sp>
      <p:pic>
        <p:nvPicPr>
          <p:cNvPr id="6" name="Grafik 5"/>
          <p:cNvPicPr>
            <a:picLocks noChangeAspect="1"/>
          </p:cNvPicPr>
          <p:nvPr userDrawn="1"/>
        </p:nvPicPr>
        <p:blipFill>
          <a:blip r:embed="rId4"/>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3665174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a:lvl1pPr>
          </a:lstStyle>
          <a:p>
            <a:r>
              <a:rPr lang="de-DE"/>
              <a:t>TITEL BEARBEITEN</a:t>
            </a:r>
            <a:endParaRPr lang="en-US"/>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a:t>Mastertextformat bearbeitenZweite Ebene</a:t>
            </a:r>
          </a:p>
          <a:p>
            <a:pPr lvl="0"/>
            <a:r>
              <a:rPr lang="de-DE"/>
              <a:t>Dritte Ebene</a:t>
            </a:r>
          </a:p>
          <a:p>
            <a:pPr lvl="0"/>
            <a:r>
              <a:rPr lang="de-DE"/>
              <a:t>Vierte Ebene</a:t>
            </a:r>
          </a:p>
          <a:p>
            <a:pPr lvl="0"/>
            <a:r>
              <a:rPr lang="de-DE"/>
              <a:t>Fünfte Ebene</a:t>
            </a:r>
          </a:p>
          <a:p>
            <a:pPr lvl="0"/>
            <a:endParaRPr lang="de-DE"/>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a:latin typeface="Meta Head IGM Cond Light" panose="02000506030000020004" pitchFamily="2" charset="77"/>
              </a:defRPr>
            </a:lvl1pPr>
          </a:lstStyle>
          <a:p>
            <a:r>
              <a:rPr lang="de-DE"/>
              <a:t>Unterzeile einfügen</a:t>
            </a:r>
          </a:p>
        </p:txBody>
      </p:sp>
      <p:sp>
        <p:nvSpPr>
          <p:cNvPr id="8" name="Textplatzhalter 3">
            <a:extLst>
              <a:ext uri="{FF2B5EF4-FFF2-40B4-BE49-F238E27FC236}">
                <a16:creationId xmlns:a16="http://schemas.microsoft.com/office/drawing/2014/main" id="{D7486DF0-5739-C444-8591-8165BD759D7F}"/>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pic>
        <p:nvPicPr>
          <p:cNvPr id="6" name="Grafik 5"/>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1436932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a:t>Mastertextformat bearbeitenZweite Ebene</a:t>
            </a:r>
          </a:p>
          <a:p>
            <a:pPr lvl="0"/>
            <a:r>
              <a:rPr lang="de-DE"/>
              <a:t>Dritte Ebene</a:t>
            </a:r>
          </a:p>
          <a:p>
            <a:pPr lvl="0"/>
            <a:r>
              <a:rPr lang="de-DE"/>
              <a:t>Vierte Ebene</a:t>
            </a:r>
          </a:p>
          <a:p>
            <a:pPr lvl="0"/>
            <a:r>
              <a:rPr lang="de-DE"/>
              <a:t>Fünfte Ebene</a:t>
            </a:r>
          </a:p>
          <a:p>
            <a:pPr lvl="0"/>
            <a:endParaRPr lang="de-DE"/>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a:latin typeface="Meta Head IGM Cond Light" panose="02000506030000020004" pitchFamily="2" charset="77"/>
              </a:defRPr>
            </a:lvl1pPr>
          </a:lstStyle>
          <a:p>
            <a:r>
              <a:rPr lang="de-DE"/>
              <a:t>Unterzeile einfügen</a:t>
            </a:r>
          </a:p>
        </p:txBody>
      </p:sp>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a:lvl1pPr>
          </a:lstStyle>
          <a:p>
            <a:r>
              <a:rPr lang="de-DE"/>
              <a:t>TITEL BEARBEITEN</a:t>
            </a:r>
            <a:endParaRPr lang="en-US"/>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dup0" fmla="*/ 0 w 3719689"/>
              <a:gd name="connsiteY0dup0" fmla="*/ 1492250 h 3366205"/>
              <a:gd name="connsiteX1dup0" fmla="*/ 1422400 w 3719689"/>
              <a:gd name="connsiteY1dup0" fmla="*/ 0 h 3366205"/>
              <a:gd name="connsiteX2dup0" fmla="*/ 3719689 w 3719689"/>
              <a:gd name="connsiteY2dup0" fmla="*/ 3366205 h 3366205"/>
              <a:gd name="connsiteX3dup0" fmla="*/ 0 w 3719689"/>
              <a:gd name="connsiteY3dup0" fmla="*/ 1492250 h 3366205"/>
              <a:gd name="connsiteX0dup0dup1" fmla="*/ 0 w 3905955"/>
              <a:gd name="connsiteY0dup0dup1" fmla="*/ 1938161 h 3812116"/>
              <a:gd name="connsiteX1dup0dup1" fmla="*/ 3905955 w 3905955"/>
              <a:gd name="connsiteY1dup0dup1" fmla="*/ 0 h 3812116"/>
              <a:gd name="connsiteX2dup0dup1" fmla="*/ 3719689 w 3905955"/>
              <a:gd name="connsiteY2dup0dup1" fmla="*/ 3812116 h 3812116"/>
              <a:gd name="connsiteX3dup0dup1" fmla="*/ 0 w 3905955"/>
              <a:gd name="connsiteY3dup0dup1" fmla="*/ 1938161 h 3812116"/>
              <a:gd name="connsiteX0dup0dup1dup2" fmla="*/ 0 w 3905955"/>
              <a:gd name="connsiteY0dup0dup1dup2" fmla="*/ 1938161 h 3496027"/>
              <a:gd name="connsiteX1dup0dup1dup2" fmla="*/ 3905955 w 3905955"/>
              <a:gd name="connsiteY1dup0dup1dup2" fmla="*/ 0 h 3496027"/>
              <a:gd name="connsiteX2dup0dup1dup2" fmla="*/ 3900311 w 3905955"/>
              <a:gd name="connsiteY2dup0dup1dup2" fmla="*/ 3496027 h 3496027"/>
              <a:gd name="connsiteX3dup0dup1dup2" fmla="*/ 0 w 3905955"/>
              <a:gd name="connsiteY3dup0dup1dup2" fmla="*/ 1938161 h 3496027"/>
              <a:gd name="connsiteX0dup0dup1dup2dup3" fmla="*/ 0 w 3900342"/>
              <a:gd name="connsiteY0dup0dup1dup2dup3" fmla="*/ 1830917 h 3388783"/>
              <a:gd name="connsiteX1dup0dup1dup2dup3" fmla="*/ 3821289 w 3900342"/>
              <a:gd name="connsiteY1dup0dup1dup2dup3" fmla="*/ 0 h 3388783"/>
              <a:gd name="connsiteX2dup0dup1dup2dup3" fmla="*/ 3900311 w 3900342"/>
              <a:gd name="connsiteY2dup0dup1dup2dup3" fmla="*/ 3388783 h 3388783"/>
              <a:gd name="connsiteX3dup0dup1dup2dup3" fmla="*/ 0 w 3900342"/>
              <a:gd name="connsiteY3dup0dup1dup2dup3" fmla="*/ 1830917 h 3388783"/>
              <a:gd name="connsiteX0dup0dup1dup2dup3dup4" fmla="*/ 0 w 3900561"/>
              <a:gd name="connsiteY0dup0dup1dup2dup3dup4" fmla="*/ 1932517 h 3490383"/>
              <a:gd name="connsiteX1dup0dup1dup2dup3dup4" fmla="*/ 3894666 w 3900561"/>
              <a:gd name="connsiteY1dup0dup1dup2dup3dup4" fmla="*/ 0 h 3490383"/>
              <a:gd name="connsiteX2dup0dup1dup2dup3dup4" fmla="*/ 3900311 w 3900561"/>
              <a:gd name="connsiteY2dup0dup1dup2dup3dup4" fmla="*/ 3490383 h 3490383"/>
              <a:gd name="connsiteX3dup0dup1dup2dup3dup4" fmla="*/ 0 w 3900561"/>
              <a:gd name="connsiteY3dup0dup1dup2dup3dup4" fmla="*/ 1932517 h 3490383"/>
              <a:gd name="connsiteX0dup0dup1dup2dup3dup4dup5" fmla="*/ 0 w 3895208"/>
              <a:gd name="connsiteY0dup0dup1dup2dup3dup4dup5" fmla="*/ 1932517 h 3908072"/>
              <a:gd name="connsiteX1dup0dup1dup2dup3dup4dup5" fmla="*/ 3894666 w 3895208"/>
              <a:gd name="connsiteY1dup0dup1dup2dup3dup4dup5" fmla="*/ 0 h 3908072"/>
              <a:gd name="connsiteX2dup0dup1dup2dup3dup4dup5" fmla="*/ 3894666 w 3895208"/>
              <a:gd name="connsiteY2dup0dup1dup2dup3dup4dup5" fmla="*/ 3908072 h 3908072"/>
              <a:gd name="connsiteX3dup0dup1dup2dup3dup4dup5" fmla="*/ 0 w 3895208"/>
              <a:gd name="connsiteY3dup0dup1dup2dup3dup4dup5" fmla="*/ 1932517 h 3908072"/>
            </a:gdLst>
            <a:ahLst/>
            <a:cxnLst>
              <a:cxn ang="0">
                <a:pos x="connsiteX0dup0dup1dup2dup3dup4dup5" y="connsiteY0dup0dup1dup2dup3dup4dup5"/>
              </a:cxn>
              <a:cxn ang="0">
                <a:pos x="connsiteX1dup0dup1dup2dup3dup4dup5" y="connsiteY1dup0dup1dup2dup3dup4dup5"/>
              </a:cxn>
              <a:cxn ang="0">
                <a:pos x="connsiteX2dup0dup1dup2dup3dup4dup5" y="connsiteY2dup0dup1dup2dup3dup4dup5"/>
              </a:cxn>
              <a:cxn ang="0">
                <a:pos x="connsiteX3dup0dup1dup2dup3dup4dup5" y="connsiteY3dup0dup1dup2dup3dup4dup5"/>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a:t>Bild durch Klicken auf Symbol hinzufügen</a:t>
            </a:r>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dup0" fmla="*/ 0 w 1614487"/>
              <a:gd name="connsiteY0dup0" fmla="*/ 0 h 2119313"/>
              <a:gd name="connsiteX1dup0" fmla="*/ 1614487 w 1614487"/>
              <a:gd name="connsiteY1dup0" fmla="*/ 2119313 h 2119313"/>
              <a:gd name="connsiteX2dup0" fmla="*/ 0 w 1614487"/>
              <a:gd name="connsiteY2dup0" fmla="*/ 2119313 h 2119313"/>
              <a:gd name="connsiteX3dup0" fmla="*/ 0 w 1614487"/>
              <a:gd name="connsiteY3dup0" fmla="*/ 0 h 2119313"/>
              <a:gd name="connsiteX0dup0dup1" fmla="*/ 90054 w 1614487"/>
              <a:gd name="connsiteY0dup0dup1" fmla="*/ 0 h 2244004"/>
              <a:gd name="connsiteX1dup0dup1" fmla="*/ 1614487 w 1614487"/>
              <a:gd name="connsiteY1dup0dup1" fmla="*/ 2244004 h 2244004"/>
              <a:gd name="connsiteX2dup0dup1" fmla="*/ 0 w 1614487"/>
              <a:gd name="connsiteY2dup0dup1" fmla="*/ 2244004 h 2244004"/>
              <a:gd name="connsiteX3dup0dup1" fmla="*/ 90054 w 1614487"/>
              <a:gd name="connsiteY3dup0dup1" fmla="*/ 0 h 2244004"/>
              <a:gd name="connsiteX0dup0dup1dup2" fmla="*/ 0 w 1524433"/>
              <a:gd name="connsiteY0dup0dup1dup2" fmla="*/ 0 h 2244004"/>
              <a:gd name="connsiteX1dup0dup1dup2" fmla="*/ 1524433 w 1524433"/>
              <a:gd name="connsiteY1dup0dup1dup2" fmla="*/ 2244004 h 2244004"/>
              <a:gd name="connsiteX2dup0dup1dup2" fmla="*/ 6927 w 1524433"/>
              <a:gd name="connsiteY2dup0dup1dup2" fmla="*/ 2160877 h 2244004"/>
              <a:gd name="connsiteX3dup0dup1dup2" fmla="*/ 0 w 1524433"/>
              <a:gd name="connsiteY3dup0dup1dup2" fmla="*/ 0 h 2244004"/>
              <a:gd name="connsiteX0dup0dup1dup2dup3" fmla="*/ 0 w 2120179"/>
              <a:gd name="connsiteY0dup0dup1dup2dup3" fmla="*/ 0 h 2160877"/>
              <a:gd name="connsiteX1dup0dup1dup2dup3" fmla="*/ 2120179 w 2120179"/>
              <a:gd name="connsiteY1dup0dup1dup2dup3" fmla="*/ 1080223 h 2160877"/>
              <a:gd name="connsiteX2dup0dup1dup2dup3" fmla="*/ 6927 w 2120179"/>
              <a:gd name="connsiteY2dup0dup1dup2dup3" fmla="*/ 2160877 h 2160877"/>
              <a:gd name="connsiteX3dup0dup1dup2dup3" fmla="*/ 0 w 2120179"/>
              <a:gd name="connsiteY3dup0dup1dup2dup3" fmla="*/ 0 h 2160877"/>
              <a:gd name="connsiteX0dup0dup1dup2dup3dup4" fmla="*/ 0 w 2120179"/>
              <a:gd name="connsiteY0dup0dup1dup2dup3dup4" fmla="*/ 0 h 2147023"/>
              <a:gd name="connsiteX1dup0dup1dup2dup3dup4" fmla="*/ 2120179 w 2120179"/>
              <a:gd name="connsiteY1dup0dup1dup2dup3dup4" fmla="*/ 1080223 h 2147023"/>
              <a:gd name="connsiteX2dup0dup1dup2dup3dup4" fmla="*/ 6927 w 2120179"/>
              <a:gd name="connsiteY2dup0dup1dup2dup3dup4" fmla="*/ 2147023 h 2147023"/>
              <a:gd name="connsiteX3dup0dup1dup2dup3dup4" fmla="*/ 0 w 2120179"/>
              <a:gd name="connsiteY3dup0dup1dup2dup3dup4" fmla="*/ 0 h 2147023"/>
              <a:gd name="connsiteX0dup0dup1dup2dup3dup4dup5" fmla="*/ 6928 w 2127107"/>
              <a:gd name="connsiteY0dup0dup1dup2dup3dup4dup5" fmla="*/ 0 h 2147023"/>
              <a:gd name="connsiteX1dup0dup1dup2dup3dup4dup5" fmla="*/ 2127107 w 2127107"/>
              <a:gd name="connsiteY1dup0dup1dup2dup3dup4dup5" fmla="*/ 1080223 h 2147023"/>
              <a:gd name="connsiteX2dup0dup1dup2dup3dup4dup5" fmla="*/ 0 w 2127107"/>
              <a:gd name="connsiteY2dup0dup1dup2dup3dup4dup5" fmla="*/ 2147023 h 2147023"/>
              <a:gd name="connsiteX3dup0dup1dup2dup3dup4dup5" fmla="*/ 6928 w 2127107"/>
              <a:gd name="connsiteY3dup0dup1dup2dup3dup4dup5" fmla="*/ 0 h 2147023"/>
              <a:gd name="connsiteX0dup0dup1dup2dup3dup4dup5dup6" fmla="*/ 338 w 2120517"/>
              <a:gd name="connsiteY0dup0dup1dup2dup3dup4dup5dup6" fmla="*/ 0 h 2147023"/>
              <a:gd name="connsiteX1dup0dup1dup2dup3dup4dup5dup6" fmla="*/ 2120517 w 2120517"/>
              <a:gd name="connsiteY1dup0dup1dup2dup3dup4dup5dup6" fmla="*/ 1080223 h 2147023"/>
              <a:gd name="connsiteX2dup0dup1dup2dup3dup4dup5dup6" fmla="*/ 6110 w 2120517"/>
              <a:gd name="connsiteY2dup0dup1dup2dup3dup4dup5dup6" fmla="*/ 2147023 h 2147023"/>
              <a:gd name="connsiteX3dup0dup1dup2dup3dup4dup5dup6" fmla="*/ 338 w 2120517"/>
              <a:gd name="connsiteY3dup0dup1dup2dup3dup4dup5dup6" fmla="*/ 0 h 2147023"/>
              <a:gd name="connsiteX0dup0dup1dup2dup3dup4dup5dup6dup7" fmla="*/ 35503 w 2114407"/>
              <a:gd name="connsiteY0dup0dup1dup2dup3dup4dup5dup6dup7" fmla="*/ 0 h 2004148"/>
              <a:gd name="connsiteX1dup0dup1dup2dup3dup4dup5dup6dup7" fmla="*/ 2114407 w 2114407"/>
              <a:gd name="connsiteY1dup0dup1dup2dup3dup4dup5dup6dup7" fmla="*/ 937348 h 2004148"/>
              <a:gd name="connsiteX2dup0dup1dup2dup3dup4dup5dup6dup7" fmla="*/ 0 w 2114407"/>
              <a:gd name="connsiteY2dup0dup1dup2dup3dup4dup5dup6dup7" fmla="*/ 2004148 h 2004148"/>
              <a:gd name="connsiteX3dup0dup1dup2dup3dup4dup5dup6dup7" fmla="*/ 35503 w 2114407"/>
              <a:gd name="connsiteY3dup0dup1dup2dup3dup4dup5dup6dup7" fmla="*/ 0 h 2004148"/>
              <a:gd name="connsiteX0dup0dup1dup2dup3dup4dup5dup6dup7dup8" fmla="*/ 6928 w 2114407"/>
              <a:gd name="connsiteY0dup0dup1dup2dup3dup4dup5dup6dup7dup8" fmla="*/ 0 h 2121623"/>
              <a:gd name="connsiteX1dup0dup1dup2dup3dup4dup5dup6dup7dup8" fmla="*/ 2114407 w 2114407"/>
              <a:gd name="connsiteY1dup0dup1dup2dup3dup4dup5dup6dup7dup8" fmla="*/ 1054823 h 2121623"/>
              <a:gd name="connsiteX2dup0dup1dup2dup3dup4dup5dup6dup7dup8" fmla="*/ 0 w 2114407"/>
              <a:gd name="connsiteY2dup0dup1dup2dup3dup4dup5dup6dup7dup8" fmla="*/ 2121623 h 2121623"/>
              <a:gd name="connsiteX3dup0dup1dup2dup3dup4dup5dup6dup7dup8" fmla="*/ 6928 w 2114407"/>
              <a:gd name="connsiteY3dup0dup1dup2dup3dup4dup5dup6dup7dup8" fmla="*/ 0 h 2121623"/>
            </a:gdLst>
            <a:ahLst/>
            <a:cxnLst>
              <a:cxn ang="0">
                <a:pos x="connsiteX0dup0dup1dup2dup3dup4dup5dup6dup7dup8" y="connsiteY0dup0dup1dup2dup3dup4dup5dup6dup7dup8"/>
              </a:cxn>
              <a:cxn ang="0">
                <a:pos x="connsiteX1dup0dup1dup2dup3dup4dup5dup6dup7dup8" y="connsiteY1dup0dup1dup2dup3dup4dup5dup6dup7dup8"/>
              </a:cxn>
              <a:cxn ang="0">
                <a:pos x="connsiteX2dup0dup1dup2dup3dup4dup5dup6dup7dup8" y="connsiteY2dup0dup1dup2dup3dup4dup5dup6dup7dup8"/>
              </a:cxn>
              <a:cxn ang="0">
                <a:pos x="connsiteX3dup0dup1dup2dup3dup4dup5dup6dup7dup8" y="connsiteY3dup0dup1dup2dup3dup4dup5dup6dup7dup8"/>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a:t>Bild durch Klicken auf Symbol hinzufügen</a:t>
            </a:r>
          </a:p>
        </p:txBody>
      </p:sp>
      <p:pic>
        <p:nvPicPr>
          <p:cNvPr id="11" name="Grafik 10"/>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1977837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a:t>Mastertextformat bearbeitenZweite Ebene</a:t>
            </a:r>
          </a:p>
          <a:p>
            <a:pPr lvl="0"/>
            <a:r>
              <a:rPr lang="de-DE"/>
              <a:t>Dritte Ebene</a:t>
            </a:r>
          </a:p>
          <a:p>
            <a:pPr lvl="0"/>
            <a:r>
              <a:rPr lang="de-DE"/>
              <a:t>Vierte Ebene</a:t>
            </a:r>
          </a:p>
          <a:p>
            <a:pPr lvl="0"/>
            <a:r>
              <a:rPr lang="de-DE"/>
              <a:t>Fünfte Ebene</a:t>
            </a:r>
          </a:p>
          <a:p>
            <a:pPr lvl="0"/>
            <a:endParaRPr lang="de-DE"/>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a:latin typeface="Meta Head IGM Cond Light" panose="02000506030000020004" pitchFamily="2" charset="77"/>
              </a:defRPr>
            </a:lvl1pPr>
          </a:lstStyle>
          <a:p>
            <a:r>
              <a:rPr lang="de-DE"/>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p>
        </p:txBody>
      </p:sp>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a:lvl1pPr>
          </a:lstStyle>
          <a:p>
            <a:r>
              <a:rPr lang="de-DE"/>
              <a:t>TITEL BEARBEITEN</a:t>
            </a:r>
            <a:endParaRPr lang="en-US"/>
          </a:p>
        </p:txBody>
      </p:sp>
      <p:pic>
        <p:nvPicPr>
          <p:cNvPr id="7" name="Grafik 6"/>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3852051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p>
        </p:txBody>
      </p:sp>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pic>
        <p:nvPicPr>
          <p:cNvPr id="4" name="Grafik 3"/>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603064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a:lvl1pPr>
          </a:lstStyle>
          <a:p>
            <a:r>
              <a:rPr lang="de-DE"/>
              <a:t>TITEL BEARBEITEN</a:t>
            </a:r>
            <a:endParaRPr lang="en-US"/>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a:t>Klicken Sie auf das Symbol, um die SmartArt-Grafik hinzuzufügen</a:t>
            </a:r>
          </a:p>
        </p:txBody>
      </p:sp>
      <p:pic>
        <p:nvPicPr>
          <p:cNvPr id="5" name="Grafik 4"/>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928277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pic>
        <p:nvPicPr>
          <p:cNvPr id="3" name="Grafik 2"/>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812010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a:solidFill>
                  <a:schemeClr val="bg1"/>
                </a:solidFill>
              </a:defRPr>
            </a:lvl1pPr>
          </a:lstStyle>
          <a:p>
            <a:r>
              <a:rPr lang="de-DE"/>
              <a:t>PRÄSENTATIONSTITEL BEARBEITEN</a:t>
            </a:r>
            <a:endParaRPr lang="en-US"/>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a:solidFill>
                  <a:schemeClr val="bg1"/>
                </a:solidFill>
                <a:latin typeface="Meta Head IGM Cond Light" panose="02000506030000020004" pitchFamily="2" charset="77"/>
              </a:defRPr>
            </a:lvl1pPr>
          </a:lstStyle>
          <a:p>
            <a:r>
              <a:rPr lang="de-DE"/>
              <a:t>Datum</a:t>
            </a:r>
          </a:p>
        </p:txBody>
      </p:sp>
    </p:spTree>
    <p:extLst>
      <p:ext uri="{BB962C8B-B14F-4D97-AF65-F5344CB8AC3E}">
        <p14:creationId xmlns:p14="http://schemas.microsoft.com/office/powerpoint/2010/main" val="1197431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ctr"/>
            <a:endParaRPr lang="de-DE" b="0" i="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3375286"/>
            <a:ext cx="3187699" cy="1523494"/>
          </a:xfrm>
          <a:prstGeom prst="rect">
            <a:avLst/>
          </a:prstGeom>
          <a:noFill/>
        </p:spPr>
        <p:txBody>
          <a:bodyPr wrap="square" lIns="0" tIns="0" rIns="0" bIns="0" rtlCol="0" anchor="b">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r"/>
            <a:r>
              <a:rPr lang="de-DE" sz="1100" b="0" i="0" kern="1200">
                <a:solidFill>
                  <a:srgbClr val="3C3C3B"/>
                </a:solidFill>
                <a:latin typeface="Meta IGM" panose="02000503040000020004" pitchFamily="2" charset="0"/>
                <a:ea typeface="+mn-ea"/>
                <a:cs typeface="+mn-cs"/>
              </a:rPr>
              <a:t>IG METALL </a:t>
            </a:r>
            <a:br>
              <a:rPr lang="de-DE" sz="1100" b="0" i="0" kern="1200">
                <a:solidFill>
                  <a:srgbClr val="3C3C3B"/>
                </a:solidFill>
                <a:latin typeface="Meta IGM" panose="02000503040000020004" pitchFamily="2" charset="0"/>
                <a:ea typeface="+mn-ea"/>
                <a:cs typeface="+mn-cs"/>
              </a:rPr>
            </a:br>
            <a:r>
              <a:rPr lang="de-DE" sz="1100" b="1" i="0" kern="1200">
                <a:solidFill>
                  <a:srgbClr val="3C3C3B"/>
                </a:solidFill>
                <a:latin typeface="Meta IGM" panose="02000503040000020004" pitchFamily="2" charset="0"/>
                <a:ea typeface="+mn-ea"/>
                <a:cs typeface="+mn-cs"/>
              </a:rPr>
              <a:t>Gliederung einfügen</a:t>
            </a:r>
          </a:p>
          <a:p>
            <a:pPr algn="r"/>
            <a:endParaRPr lang="de-DE" sz="1100" b="0" i="0" kern="1200">
              <a:solidFill>
                <a:srgbClr val="3C3C3B"/>
              </a:solidFill>
              <a:latin typeface="Meta IGM" panose="02000503040000020004" pitchFamily="2" charset="0"/>
              <a:ea typeface="+mn-ea"/>
              <a:cs typeface="+mn-cs"/>
            </a:endParaRPr>
          </a:p>
          <a:p>
            <a:pPr algn="r"/>
            <a:r>
              <a:rPr lang="de-DE" sz="1100" b="0" i="0" kern="1200">
                <a:solidFill>
                  <a:srgbClr val="3C3C3B"/>
                </a:solidFill>
                <a:latin typeface="Meta IGM" panose="02000503040000020004" pitchFamily="2" charset="0"/>
                <a:ea typeface="+mn-ea"/>
                <a:cs typeface="+mn-cs"/>
              </a:rPr>
              <a:t>Max Mustermann</a:t>
            </a:r>
            <a:br>
              <a:rPr lang="de-DE" sz="1100" b="0" i="0" kern="1200">
                <a:solidFill>
                  <a:srgbClr val="3C3C3B"/>
                </a:solidFill>
                <a:latin typeface="Meta IGM" panose="02000503040000020004" pitchFamily="2" charset="0"/>
                <a:ea typeface="+mn-ea"/>
                <a:cs typeface="+mn-cs"/>
              </a:rPr>
            </a:br>
            <a:r>
              <a:rPr lang="de-DE" sz="1100" b="0" i="0" kern="1200">
                <a:solidFill>
                  <a:srgbClr val="3C3C3B"/>
                </a:solidFill>
                <a:latin typeface="Meta IGM" panose="02000503040000020004" pitchFamily="2" charset="0"/>
                <a:ea typeface="+mn-ea"/>
                <a:cs typeface="+mn-cs"/>
              </a:rPr>
              <a:t>Musterstraße 12</a:t>
            </a:r>
            <a:br>
              <a:rPr lang="de-DE" sz="1100" b="0" i="0" kern="1200">
                <a:solidFill>
                  <a:srgbClr val="3C3C3B"/>
                </a:solidFill>
                <a:latin typeface="Meta IGM" panose="02000503040000020004" pitchFamily="2" charset="0"/>
                <a:ea typeface="+mn-ea"/>
                <a:cs typeface="+mn-cs"/>
              </a:rPr>
            </a:br>
            <a:r>
              <a:rPr lang="de-DE" sz="1100" b="0" i="0" kern="1200">
                <a:solidFill>
                  <a:srgbClr val="3C3C3B"/>
                </a:solidFill>
                <a:latin typeface="Meta IGM" panose="02000503040000020004" pitchFamily="2" charset="0"/>
                <a:ea typeface="+mn-ea"/>
                <a:cs typeface="+mn-cs"/>
              </a:rPr>
              <a:t>45678 Musterstadt</a:t>
            </a:r>
          </a:p>
          <a:p>
            <a:pPr algn="r"/>
            <a:endParaRPr lang="de-DE" sz="1100" b="0" i="0" kern="1200">
              <a:solidFill>
                <a:srgbClr val="3C3C3B"/>
              </a:solidFill>
              <a:latin typeface="Meta IGM" panose="02000503040000020004" pitchFamily="2" charset="0"/>
              <a:ea typeface="+mn-ea"/>
              <a:cs typeface="+mn-cs"/>
            </a:endParaRPr>
          </a:p>
          <a:p>
            <a:pPr algn="r"/>
            <a:r>
              <a:rPr lang="de-DE" sz="1100" b="0" i="0" kern="1200">
                <a:solidFill>
                  <a:srgbClr val="3C3C3B"/>
                </a:solidFill>
                <a:latin typeface="Meta IGM" panose="02000503040000020004" pitchFamily="2" charset="0"/>
                <a:ea typeface="+mn-ea"/>
                <a:cs typeface="+mn-cs"/>
              </a:rPr>
              <a:t>Tel 0123 456789-0</a:t>
            </a:r>
            <a:br>
              <a:rPr lang="de-DE" sz="1100" b="0" i="0" kern="1200">
                <a:solidFill>
                  <a:srgbClr val="3C3C3B"/>
                </a:solidFill>
                <a:latin typeface="Meta IGM" panose="02000503040000020004" pitchFamily="2" charset="0"/>
                <a:ea typeface="+mn-ea"/>
                <a:cs typeface="+mn-cs"/>
              </a:rPr>
            </a:br>
            <a:r>
              <a:rPr lang="de-DE" sz="1100" b="0" i="0" kern="1200">
                <a:solidFill>
                  <a:srgbClr val="3C3C3B"/>
                </a:solidFill>
                <a:latin typeface="Meta IGM" panose="02000503040000020004" pitchFamily="2" charset="0"/>
                <a:ea typeface="+mn-ea"/>
                <a:cs typeface="+mn-cs"/>
              </a:rPr>
              <a:t>max.mustermann@igmetall.de</a:t>
            </a: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a:solidFill>
                  <a:schemeClr val="bg1"/>
                </a:solidFill>
                <a:latin typeface="Meta Head IGM Cond Black" panose="02000506030000020004" pitchFamily="2" charset="77"/>
              </a:defRPr>
            </a:lvl1pPr>
          </a:lstStyle>
          <a:p>
            <a:r>
              <a:rPr lang="de-DE"/>
              <a:t>VIELEN DANK FÜR IHRE</a:t>
            </a:r>
            <a:br>
              <a:rPr lang="de-DE"/>
            </a:br>
            <a:r>
              <a:rPr lang="de-DE"/>
              <a:t>AUFMERKSAMKEIT.</a:t>
            </a:r>
            <a:endParaRPr lang="en-US"/>
          </a:p>
        </p:txBody>
      </p:sp>
      <p:pic>
        <p:nvPicPr>
          <p:cNvPr id="8" name="Grafik 7"/>
          <p:cNvPicPr>
            <a:picLocks noChangeAspect="1"/>
          </p:cNvPicPr>
          <p:nvPr userDrawn="1"/>
        </p:nvPicPr>
        <p:blipFill>
          <a:blip r:embed="rId4"/>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1809638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und Tex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465516"/>
            <a:ext cx="7200000" cy="405000"/>
          </a:xfrm>
        </p:spPr>
        <p:txBody>
          <a:bodyPr/>
          <a:lstStyle/>
          <a:p>
            <a:r>
              <a:rPr lang="de-DE" smtClean="0"/>
              <a:t>Titelmasterformat durch Klicken bearbeiten</a:t>
            </a:r>
            <a:endParaRPr lang="de-DE" dirty="0"/>
          </a:p>
        </p:txBody>
      </p:sp>
      <p:sp>
        <p:nvSpPr>
          <p:cNvPr id="7" name="Textplatzhalter 6"/>
          <p:cNvSpPr>
            <a:spLocks noGrp="1"/>
          </p:cNvSpPr>
          <p:nvPr>
            <p:ph type="body" sz="quarter" idx="12"/>
          </p:nvPr>
        </p:nvSpPr>
        <p:spPr>
          <a:xfrm>
            <a:off x="466372" y="1113588"/>
            <a:ext cx="8282092" cy="345638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03519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Calibri" panose="020F0502020204030204" pitchFamily="34" charset="0"/>
                <a:cs typeface="Calibri" panose="020F0502020204030204" pitchFamily="34" charset="0"/>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Calibri" panose="020F0502020204030204" pitchFamily="34" charset="0"/>
                <a:cs typeface="Calibri" panose="020F0502020204030204" pitchFamily="34" charset="0"/>
              </a:defRPr>
            </a:lvl1pPr>
          </a:lstStyle>
          <a:p>
            <a:r>
              <a:rPr lang="de-DE" dirty="0"/>
              <a:t>Datum</a:t>
            </a:r>
          </a:p>
        </p:txBody>
      </p:sp>
    </p:spTree>
    <p:extLst>
      <p:ext uri="{BB962C8B-B14F-4D97-AF65-F5344CB8AC3E}">
        <p14:creationId xmlns:p14="http://schemas.microsoft.com/office/powerpoint/2010/main" val="3831280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Calibri" panose="020F0502020204030204" pitchFamily="34" charset="0"/>
                <a:cs typeface="Calibri" panose="020F0502020204030204" pitchFamily="34" charset="0"/>
              </a:defRPr>
            </a:lvl1pPr>
          </a:lstStyle>
          <a:p>
            <a:r>
              <a:rPr lang="de-DE" dirty="0"/>
              <a:t>Datum</a:t>
            </a:r>
          </a:p>
        </p:txBody>
      </p:sp>
      <p:pic>
        <p:nvPicPr>
          <p:cNvPr id="3" name="Grafik 2"/>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3282713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200" b="1" i="0" spc="200" baseline="0">
                <a:solidFill>
                  <a:schemeClr val="bg1"/>
                </a:solidFill>
                <a:latin typeface="Calibri" panose="020F0502020204030204" pitchFamily="34" charset="0"/>
                <a:cs typeface="Calibri" panose="020F0502020204030204" pitchFamily="34" charset="0"/>
              </a:defRPr>
            </a:lvl1pPr>
          </a:lstStyle>
          <a:p>
            <a:r>
              <a:rPr lang="de-DE" dirty="0"/>
              <a:t>ZWISCHENTITEL BEARBEITEN</a:t>
            </a:r>
            <a:endParaRPr lang="en-US" dirty="0"/>
          </a:p>
        </p:txBody>
      </p:sp>
      <p:pic>
        <p:nvPicPr>
          <p:cNvPr id="4" name="Grafik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16716" y="343503"/>
            <a:ext cx="1382482" cy="380333"/>
          </a:xfrm>
          <a:prstGeom prst="rect">
            <a:avLst/>
          </a:prstGeom>
        </p:spPr>
      </p:pic>
    </p:spTree>
    <p:extLst>
      <p:ext uri="{BB962C8B-B14F-4D97-AF65-F5344CB8AC3E}">
        <p14:creationId xmlns:p14="http://schemas.microsoft.com/office/powerpoint/2010/main" val="806729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303213"/>
            <a:ext cx="7264541" cy="454025"/>
          </a:xfrm>
        </p:spPr>
        <p:txBody>
          <a:bodyPr/>
          <a:lstStyle>
            <a:lvl1pPr>
              <a:defRPr spc="200" baseline="0"/>
            </a:lvl1pPr>
          </a:lstStyle>
          <a:p>
            <a:r>
              <a:rPr lang="de-DE" dirty="0" smtClean="0"/>
              <a:t>Titel bearbeiten</a:t>
            </a:r>
            <a:endParaRPr lang="en-US" dirty="0"/>
          </a:p>
        </p:txBody>
      </p:sp>
      <p:sp>
        <p:nvSpPr>
          <p:cNvPr id="3" name="Content Placeholder 2"/>
          <p:cNvSpPr>
            <a:spLocks noGrp="1"/>
          </p:cNvSpPr>
          <p:nvPr>
            <p:ph idx="1"/>
          </p:nvPr>
        </p:nvSpPr>
        <p:spPr>
          <a:xfrm>
            <a:off x="250826" y="1876087"/>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Calibri" panose="020F0502020204030204" pitchFamily="34" charset="0"/>
                <a:cs typeface="Calibri" panose="020F0502020204030204" pitchFamily="34"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4" y="945757"/>
            <a:ext cx="8642349" cy="495300"/>
          </a:xfrm>
        </p:spPr>
        <p:txBody>
          <a:bodyPr lIns="0" tIns="0" rIns="0" bIns="0" anchor="ctr" anchorCtr="0">
            <a:noAutofit/>
          </a:bodyPr>
          <a:lstStyle>
            <a:lvl1pPr marL="0" indent="0">
              <a:buNone/>
              <a:defRPr sz="24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pic>
        <p:nvPicPr>
          <p:cNvPr id="6" name="Grafik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12250" y="384447"/>
            <a:ext cx="1382482" cy="380333"/>
          </a:xfrm>
          <a:prstGeom prst="rect">
            <a:avLst/>
          </a:prstGeom>
        </p:spPr>
      </p:pic>
    </p:spTree>
    <p:extLst>
      <p:ext uri="{BB962C8B-B14F-4D97-AF65-F5344CB8AC3E}">
        <p14:creationId xmlns:p14="http://schemas.microsoft.com/office/powerpoint/2010/main" val="256002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5" y="1731001"/>
            <a:ext cx="4228968" cy="2228368"/>
          </a:xfrm>
        </p:spPr>
        <p:txBody>
          <a:bodyPr lIns="0" tIns="0" rIns="0" bIns="0">
            <a:noAutofit/>
          </a:bodyPr>
          <a:lstStyle>
            <a:lvl1pPr marL="243450">
              <a:defRPr b="0" i="0">
                <a:latin typeface="Calibri" panose="020F0502020204030204" pitchFamily="34" charset="0"/>
                <a:cs typeface="Calibri" panose="020F0502020204030204" pitchFamily="34" charset="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998895"/>
            <a:ext cx="4228967" cy="495300"/>
          </a:xfrm>
        </p:spPr>
        <p:txBody>
          <a:bodyPr lIns="0" tIns="0" rIns="0" bIns="0" anchor="ctr" anchorCtr="0">
            <a:noAutofit/>
          </a:bodyPr>
          <a:lstStyle>
            <a:lvl1pPr marL="0" indent="0">
              <a:buNone/>
              <a:defRPr sz="24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303213"/>
            <a:ext cx="4228967" cy="472175"/>
          </a:xfrm>
        </p:spPr>
        <p:txBody>
          <a:bodyPr/>
          <a:lstStyle>
            <a:lvl1pPr>
              <a:defRPr spc="200" baseline="0"/>
            </a:lvl1pPr>
          </a:lstStyle>
          <a:p>
            <a:r>
              <a:rPr lang="de-DE" dirty="0" smtClean="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smtClean="0"/>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smtClean="0"/>
              <a:t>Bild durch Klicken auf Symbol hinzufügen</a:t>
            </a:r>
            <a:endParaRPr lang="de-DE" dirty="0"/>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Tree>
    <p:extLst>
      <p:ext uri="{BB962C8B-B14F-4D97-AF65-F5344CB8AC3E}">
        <p14:creationId xmlns:p14="http://schemas.microsoft.com/office/powerpoint/2010/main" val="2244050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3" y="1685289"/>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011931"/>
            <a:ext cx="4228967" cy="495300"/>
          </a:xfrm>
        </p:spPr>
        <p:txBody>
          <a:bodyPr lIns="0" tIns="0" rIns="0" bIns="0" anchor="ctr" anchorCtr="0">
            <a:noAutofit/>
          </a:bodyPr>
          <a:lstStyle>
            <a:lvl1pPr marL="0" indent="0">
              <a:buNone/>
              <a:defRPr sz="24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4" y="303213"/>
            <a:ext cx="4228967" cy="472175"/>
          </a:xfrm>
        </p:spPr>
        <p:txBody>
          <a:bodyPr/>
          <a:lstStyle>
            <a:lvl1pPr>
              <a:defRPr spc="200" baseline="0"/>
            </a:lvl1pPr>
          </a:lstStyle>
          <a:p>
            <a:r>
              <a:rPr lang="de-DE" dirty="0" smtClean="0"/>
              <a:t>Titel bearbeiten</a:t>
            </a:r>
            <a:endParaRPr lang="en-US" dirty="0"/>
          </a:p>
        </p:txBody>
      </p:sp>
    </p:spTree>
    <p:extLst>
      <p:ext uri="{BB962C8B-B14F-4D97-AF65-F5344CB8AC3E}">
        <p14:creationId xmlns:p14="http://schemas.microsoft.com/office/powerpoint/2010/main" val="1670064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4591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303213"/>
            <a:ext cx="4228967" cy="472175"/>
          </a:xfrm>
        </p:spPr>
        <p:txBody>
          <a:bodyPr/>
          <a:lstStyle>
            <a:lvl1pPr>
              <a:defRPr spc="200" baseline="0"/>
            </a:lvl1pPr>
          </a:lstStyle>
          <a:p>
            <a:r>
              <a:rPr lang="de-DE" dirty="0" smtClean="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smtClean="0"/>
              <a:t>Klicken Sie auf das Symbol, um die SmartArt-Grafik hinzuzufügen</a:t>
            </a:r>
            <a:endParaRPr lang="de-DE" dirty="0"/>
          </a:p>
        </p:txBody>
      </p:sp>
    </p:spTree>
    <p:extLst>
      <p:ext uri="{BB962C8B-B14F-4D97-AF65-F5344CB8AC3E}">
        <p14:creationId xmlns:p14="http://schemas.microsoft.com/office/powerpoint/2010/main" val="1992640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a:solidFill>
                  <a:schemeClr val="bg1"/>
                </a:solidFill>
                <a:latin typeface="Meta Head IGM Cond Black" panose="02000506030000020004" pitchFamily="2" charset="77"/>
              </a:defRPr>
            </a:lvl1pPr>
          </a:lstStyle>
          <a:p>
            <a:r>
              <a:rPr lang="de-DE"/>
              <a:t>ZWISCHENTITEL BEARBEITEN</a:t>
            </a:r>
            <a:endParaRPr lang="en-US"/>
          </a:p>
        </p:txBody>
      </p:sp>
    </p:spTree>
    <p:extLst>
      <p:ext uri="{BB962C8B-B14F-4D97-AF65-F5344CB8AC3E}">
        <p14:creationId xmlns:p14="http://schemas.microsoft.com/office/powerpoint/2010/main" val="3665174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91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a:fillRect/>
          </a:stretch>
        </p:blipFill>
        <p:spPr>
          <a:xfrm>
            <a:off x="0" y="0"/>
            <a:ext cx="7143750" cy="51435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3544563"/>
            <a:ext cx="3187699" cy="1354217"/>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Calibri" panose="020F0502020204030204" pitchFamily="34" charset="0"/>
                <a:ea typeface="+mn-ea"/>
                <a:cs typeface="Calibri" panose="020F0502020204030204" pitchFamily="34" charset="0"/>
              </a:rPr>
              <a:t>IG METALL </a:t>
            </a:r>
            <a:br>
              <a:rPr lang="de-DE" sz="1100" b="0" i="0" kern="1200" dirty="0">
                <a:solidFill>
                  <a:srgbClr val="3C3C3B"/>
                </a:solidFill>
                <a:effectLst/>
                <a:latin typeface="Calibri" panose="020F0502020204030204" pitchFamily="34" charset="0"/>
                <a:ea typeface="+mn-ea"/>
                <a:cs typeface="Calibri" panose="020F0502020204030204" pitchFamily="34" charset="0"/>
              </a:rPr>
            </a:br>
            <a:r>
              <a:rPr lang="de-DE" sz="1100" b="1" i="0" kern="1200" dirty="0" smtClean="0">
                <a:solidFill>
                  <a:srgbClr val="3C3C3B"/>
                </a:solidFill>
                <a:effectLst/>
                <a:latin typeface="Calibri" panose="020F0502020204030204" pitchFamily="34" charset="0"/>
                <a:ea typeface="+mn-ea"/>
                <a:cs typeface="Calibri" panose="020F0502020204030204" pitchFamily="34" charset="0"/>
              </a:rPr>
              <a:t>Vorstand</a:t>
            </a:r>
            <a:endParaRPr lang="de-DE" sz="1100" b="1" i="0" kern="1200" dirty="0">
              <a:solidFill>
                <a:srgbClr val="3C3C3B"/>
              </a:solidFill>
              <a:effectLst/>
              <a:latin typeface="Calibri" panose="020F0502020204030204" pitchFamily="34" charset="0"/>
              <a:ea typeface="+mn-ea"/>
              <a:cs typeface="Calibri" panose="020F0502020204030204" pitchFamily="34" charset="0"/>
            </a:endParaRPr>
          </a:p>
          <a:p>
            <a:pPr algn="r"/>
            <a:endParaRPr lang="de-DE" sz="1100" b="0" i="0" kern="1200" dirty="0">
              <a:solidFill>
                <a:srgbClr val="3C3C3B"/>
              </a:solidFill>
              <a:effectLst/>
              <a:latin typeface="Calibri" panose="020F0502020204030204" pitchFamily="34" charset="0"/>
              <a:ea typeface="+mn-ea"/>
              <a:cs typeface="Calibri" panose="020F0502020204030204" pitchFamily="34" charset="0"/>
            </a:endParaRPr>
          </a:p>
          <a:p>
            <a:pPr algn="r"/>
            <a:r>
              <a:rPr lang="de-DE" sz="1100" b="0" i="0" kern="1200" dirty="0" smtClean="0">
                <a:solidFill>
                  <a:srgbClr val="3C3C3B"/>
                </a:solidFill>
                <a:effectLst/>
                <a:latin typeface="Calibri" panose="020F0502020204030204" pitchFamily="34" charset="0"/>
                <a:ea typeface="+mn-ea"/>
                <a:cs typeface="Calibri" panose="020F0502020204030204" pitchFamily="34" charset="0"/>
              </a:rPr>
              <a:t>Ressort Bildungs- und Qualifizierungspolitik</a:t>
            </a:r>
          </a:p>
          <a:p>
            <a:pPr algn="r"/>
            <a:r>
              <a:rPr lang="de-DE" sz="1100" b="0" i="0" kern="1200" dirty="0">
                <a:solidFill>
                  <a:srgbClr val="3C3C3B"/>
                </a:solidFill>
                <a:effectLst/>
                <a:latin typeface="Calibri" panose="020F0502020204030204" pitchFamily="34" charset="0"/>
                <a:ea typeface="+mn-ea"/>
                <a:cs typeface="Calibri" panose="020F0502020204030204" pitchFamily="34" charset="0"/>
              </a:rPr>
              <a:t/>
            </a:r>
            <a:br>
              <a:rPr lang="de-DE" sz="1100" b="0" i="0" kern="1200" dirty="0">
                <a:solidFill>
                  <a:srgbClr val="3C3C3B"/>
                </a:solidFill>
                <a:effectLst/>
                <a:latin typeface="Calibri" panose="020F0502020204030204" pitchFamily="34" charset="0"/>
                <a:ea typeface="+mn-ea"/>
                <a:cs typeface="Calibri" panose="020F0502020204030204" pitchFamily="34" charset="0"/>
              </a:rPr>
            </a:br>
            <a:r>
              <a:rPr lang="de-DE" sz="1100" b="0" i="0" kern="1200" dirty="0" smtClean="0">
                <a:solidFill>
                  <a:srgbClr val="3C3C3B"/>
                </a:solidFill>
                <a:effectLst/>
                <a:latin typeface="Calibri" panose="020F0502020204030204" pitchFamily="34" charset="0"/>
                <a:ea typeface="+mn-ea"/>
                <a:cs typeface="Calibri" panose="020F0502020204030204" pitchFamily="34" charset="0"/>
                <a:hlinkClick r:id="rId3"/>
              </a:rPr>
              <a:t>berufsbildung@igmetall.de</a:t>
            </a:r>
            <a:endParaRPr lang="de-DE" sz="1100" b="0" i="0" kern="1200" dirty="0" smtClean="0">
              <a:solidFill>
                <a:srgbClr val="3C3C3B"/>
              </a:solidFill>
              <a:effectLst/>
              <a:latin typeface="Calibri" panose="020F0502020204030204" pitchFamily="34" charset="0"/>
              <a:ea typeface="+mn-ea"/>
              <a:cs typeface="Calibri" panose="020F0502020204030204" pitchFamily="34" charset="0"/>
            </a:endParaRPr>
          </a:p>
          <a:p>
            <a:pPr algn="r"/>
            <a:r>
              <a:rPr lang="de-DE" sz="1100" b="0" i="0" kern="1200" baseline="0" dirty="0" smtClean="0">
                <a:solidFill>
                  <a:srgbClr val="3C3C3B"/>
                </a:solidFill>
                <a:effectLst/>
                <a:latin typeface="Calibri" panose="020F0502020204030204" pitchFamily="34" charset="0"/>
                <a:ea typeface="+mn-ea"/>
                <a:cs typeface="Calibri" panose="020F0502020204030204" pitchFamily="34" charset="0"/>
                <a:hlinkClick r:id="rId4"/>
              </a:rPr>
              <a:t>www.wap.igmetall.de</a:t>
            </a:r>
            <a:r>
              <a:rPr lang="de-DE" sz="1100" b="0" i="0" kern="1200" baseline="0" dirty="0" smtClean="0">
                <a:solidFill>
                  <a:srgbClr val="3C3C3B"/>
                </a:solidFill>
                <a:effectLst/>
                <a:latin typeface="Calibri" panose="020F0502020204030204" pitchFamily="34" charset="0"/>
                <a:ea typeface="+mn-ea"/>
                <a:cs typeface="Calibri" panose="020F0502020204030204" pitchFamily="34" charset="0"/>
              </a:rPr>
              <a:t>  </a:t>
            </a:r>
            <a:endParaRPr lang="de-DE" sz="1100" b="0" i="0" kern="1200" dirty="0">
              <a:solidFill>
                <a:srgbClr val="3C3C3B"/>
              </a:solidFill>
              <a:effectLst/>
              <a:latin typeface="Calibri" panose="020F0502020204030204" pitchFamily="34" charset="0"/>
              <a:ea typeface="+mn-ea"/>
              <a:cs typeface="Calibri" panose="020F0502020204030204" pitchFamily="34" charset="0"/>
            </a:endParaRPr>
          </a:p>
          <a:p>
            <a:pPr algn="r"/>
            <a:endParaRPr lang="de-DE" sz="11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200" b="1" i="0" spc="200" baseline="0">
                <a:solidFill>
                  <a:schemeClr val="bg1"/>
                </a:solidFill>
                <a:latin typeface="Calibri" panose="020F0502020204030204" pitchFamily="34" charset="0"/>
                <a:cs typeface="Calibri" panose="020F0502020204030204" pitchFamily="34" charset="0"/>
              </a:defRPr>
            </a:lvl1pPr>
          </a:lstStyle>
          <a:p>
            <a:r>
              <a:rPr lang="de-DE" dirty="0"/>
              <a:t>VIELEN DANK FÜR IHRE</a:t>
            </a:r>
            <a:br>
              <a:rPr lang="de-DE" dirty="0"/>
            </a:br>
            <a:r>
              <a:rPr lang="de-DE" dirty="0" smtClean="0"/>
              <a:t>AUFMERKSAMKEIT</a:t>
            </a:r>
            <a:endParaRPr lang="en-US" dirty="0"/>
          </a:p>
        </p:txBody>
      </p:sp>
      <p:pic>
        <p:nvPicPr>
          <p:cNvPr id="8" name="Grafik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41221" y="316209"/>
            <a:ext cx="1382482" cy="380333"/>
          </a:xfrm>
          <a:prstGeom prst="rect">
            <a:avLst/>
          </a:prstGeom>
        </p:spPr>
      </p:pic>
    </p:spTree>
    <p:extLst>
      <p:ext uri="{BB962C8B-B14F-4D97-AF65-F5344CB8AC3E}">
        <p14:creationId xmlns:p14="http://schemas.microsoft.com/office/powerpoint/2010/main" val="2377608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yout4">
    <p:spTree>
      <p:nvGrpSpPr>
        <p:cNvPr id="1" name=""/>
        <p:cNvGrpSpPr/>
        <p:nvPr/>
      </p:nvGrpSpPr>
      <p:grpSpPr>
        <a:xfrm>
          <a:off x="0" y="0"/>
          <a:ext cx="0" cy="0"/>
          <a:chOff x="0" y="0"/>
          <a:chExt cx="0" cy="0"/>
        </a:xfrm>
      </p:grpSpPr>
      <p:sp>
        <p:nvSpPr>
          <p:cNvPr id="18" name="Inhaltsplatzhalter 17"/>
          <p:cNvSpPr>
            <a:spLocks noGrp="1"/>
          </p:cNvSpPr>
          <p:nvPr>
            <p:ph sz="quarter" idx="10"/>
          </p:nvPr>
        </p:nvSpPr>
        <p:spPr>
          <a:xfrm>
            <a:off x="250824" y="1197235"/>
            <a:ext cx="8642350" cy="2111396"/>
          </a:xfrm>
        </p:spPr>
        <p:txBody>
          <a:bodyPr/>
          <a:lstStyle>
            <a:lvl1pPr>
              <a:spcBef>
                <a:spcPts val="750"/>
              </a:spcBef>
              <a:defRPr/>
            </a:lvl1pPr>
            <a:lvl2pPr>
              <a:spcBef>
                <a:spcPts val="750"/>
              </a:spcBef>
              <a:defRPr/>
            </a:lvl2pPr>
            <a:lvl3pPr>
              <a:spcBef>
                <a:spcPts val="750"/>
              </a:spcBef>
              <a:defRPr/>
            </a:lvl3pPr>
            <a:lvl4pPr>
              <a:spcBef>
                <a:spcPts val="750"/>
              </a:spcBef>
              <a:defRPr/>
            </a:lvl4pPr>
            <a:lvl5pPr>
              <a:spcBef>
                <a:spcPts val="750"/>
              </a:spcBef>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Inhaltsplatzhalter 2"/>
          <p:cNvSpPr>
            <a:spLocks noGrp="1"/>
          </p:cNvSpPr>
          <p:nvPr>
            <p:ph sz="quarter" idx="11"/>
          </p:nvPr>
        </p:nvSpPr>
        <p:spPr>
          <a:xfrm>
            <a:off x="250823" y="3547250"/>
            <a:ext cx="8642352" cy="1085457"/>
          </a:xfrm>
          <a:solidFill>
            <a:schemeClr val="bg1">
              <a:lumMod val="95000"/>
            </a:schemeClr>
          </a:solidFill>
        </p:spPr>
        <p:txBody>
          <a:bodyPr anchor="ctr"/>
          <a:lstStyle>
            <a:lvl1pPr>
              <a:spcBef>
                <a:spcPts val="750"/>
              </a:spcBef>
              <a:defRPr sz="1200"/>
            </a:lvl1pPr>
            <a:lvl2pPr>
              <a:spcBef>
                <a:spcPts val="750"/>
              </a:spcBef>
              <a:defRPr/>
            </a:lvl2pPr>
            <a:lvl3pPr>
              <a:spcBef>
                <a:spcPts val="750"/>
              </a:spcBef>
              <a:defRPr/>
            </a:lvl3pPr>
          </a:lstStyle>
          <a:p>
            <a:pPr lvl="0"/>
            <a:r>
              <a:rPr lang="de-DE" dirty="0" smtClean="0"/>
              <a:t>Formatvorlagen des Textmasters bearbeiten</a:t>
            </a:r>
          </a:p>
        </p:txBody>
      </p:sp>
      <p:sp>
        <p:nvSpPr>
          <p:cNvPr id="12" name="Titel 18"/>
          <p:cNvSpPr>
            <a:spLocks noGrp="1"/>
          </p:cNvSpPr>
          <p:nvPr>
            <p:ph type="title"/>
          </p:nvPr>
        </p:nvSpPr>
        <p:spPr>
          <a:xfrm>
            <a:off x="250826" y="238619"/>
            <a:ext cx="7679228" cy="322490"/>
          </a:xfrm>
        </p:spPr>
        <p:txBody>
          <a:bodyPr>
            <a:noAutofit/>
          </a:bodyPr>
          <a:lstStyle>
            <a:lvl1pPr>
              <a:defRPr sz="2500">
                <a:solidFill>
                  <a:schemeClr val="tx2"/>
                </a:solidFill>
              </a:defRPr>
            </a:lvl1pPr>
          </a:lstStyle>
          <a:p>
            <a:r>
              <a:rPr lang="de-DE" dirty="0" smtClean="0"/>
              <a:t>Titelmasterformat durch Klicken bearbeiten</a:t>
            </a:r>
            <a:endParaRPr lang="de-DE" dirty="0"/>
          </a:p>
        </p:txBody>
      </p:sp>
      <p:sp>
        <p:nvSpPr>
          <p:cNvPr id="20" name="Textplatzhalter 3"/>
          <p:cNvSpPr>
            <a:spLocks noGrp="1"/>
          </p:cNvSpPr>
          <p:nvPr>
            <p:ph type="body" sz="quarter" idx="12"/>
          </p:nvPr>
        </p:nvSpPr>
        <p:spPr>
          <a:xfrm>
            <a:off x="250823" y="560227"/>
            <a:ext cx="7679231" cy="636127"/>
          </a:xfrm>
        </p:spPr>
        <p:txBody>
          <a:bodyPr tIns="0" rIns="0" bIns="0" anchor="t">
            <a:noAutofit/>
          </a:bodyPr>
          <a:lstStyle>
            <a:lvl1pPr marL="0" indent="0">
              <a:spcBef>
                <a:spcPts val="0"/>
              </a:spcBef>
              <a:buNone/>
              <a:defRPr sz="2100" spc="100" baseline="0">
                <a:latin typeface="Meta Head IGM Cond Light" panose="02000506030000020004" pitchFamily="2" charset="0"/>
              </a:defRPr>
            </a:lvl1pPr>
          </a:lstStyle>
          <a:p>
            <a:pPr lvl="0"/>
            <a:endParaRPr lang="de-DE" dirty="0" smtClean="0"/>
          </a:p>
        </p:txBody>
      </p:sp>
      <p:sp>
        <p:nvSpPr>
          <p:cNvPr id="2" name="Foliennummernplatzhalter 1"/>
          <p:cNvSpPr>
            <a:spLocks noGrp="1"/>
          </p:cNvSpPr>
          <p:nvPr>
            <p:ph type="sldNum" sz="quarter" idx="13"/>
          </p:nvPr>
        </p:nvSpPr>
        <p:spPr/>
        <p:txBody>
          <a:bodyPr/>
          <a:lstStyle/>
          <a:p>
            <a:fld id="{B2A82971-762E-4762-B8FB-821DD0779E7E}" type="slidenum">
              <a:rPr lang="de-DE" smtClean="0"/>
              <a:pPr/>
              <a:t>‹Nr.›</a:t>
            </a:fld>
            <a:endParaRPr lang="de-DE" dirty="0"/>
          </a:p>
        </p:txBody>
      </p:sp>
    </p:spTree>
    <p:extLst>
      <p:ext uri="{BB962C8B-B14F-4D97-AF65-F5344CB8AC3E}">
        <p14:creationId xmlns:p14="http://schemas.microsoft.com/office/powerpoint/2010/main" val="269287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ayout">
    <p:spTree>
      <p:nvGrpSpPr>
        <p:cNvPr id="1" name=""/>
        <p:cNvGrpSpPr/>
        <p:nvPr/>
      </p:nvGrpSpPr>
      <p:grpSpPr>
        <a:xfrm>
          <a:off x="0" y="0"/>
          <a:ext cx="0" cy="0"/>
          <a:chOff x="0" y="0"/>
          <a:chExt cx="0" cy="0"/>
        </a:xfrm>
      </p:grpSpPr>
      <p:sp>
        <p:nvSpPr>
          <p:cNvPr id="18" name="Inhaltsplatzhalter 17"/>
          <p:cNvSpPr>
            <a:spLocks noGrp="1"/>
          </p:cNvSpPr>
          <p:nvPr>
            <p:ph sz="quarter" idx="10"/>
          </p:nvPr>
        </p:nvSpPr>
        <p:spPr>
          <a:xfrm>
            <a:off x="250824" y="1197236"/>
            <a:ext cx="8642350" cy="3431798"/>
          </a:xfrm>
        </p:spPr>
        <p:txBody>
          <a:bodyPr/>
          <a:lstStyle>
            <a:lvl1pPr>
              <a:spcBef>
                <a:spcPts val="750"/>
              </a:spcBef>
              <a:defRPr/>
            </a:lvl1pPr>
            <a:lvl2pPr>
              <a:spcBef>
                <a:spcPts val="750"/>
              </a:spcBef>
              <a:defRPr/>
            </a:lvl2pPr>
            <a:lvl3pPr>
              <a:spcBef>
                <a:spcPts val="750"/>
              </a:spcBef>
              <a:defRPr/>
            </a:lvl3pPr>
            <a:lvl4pPr>
              <a:spcBef>
                <a:spcPts val="750"/>
              </a:spcBef>
              <a:defRPr/>
            </a:lvl4pPr>
            <a:lvl5pPr>
              <a:spcBef>
                <a:spcPts val="750"/>
              </a:spcBef>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9" name="Titel 18"/>
          <p:cNvSpPr>
            <a:spLocks noGrp="1"/>
          </p:cNvSpPr>
          <p:nvPr>
            <p:ph type="title"/>
          </p:nvPr>
        </p:nvSpPr>
        <p:spPr>
          <a:xfrm>
            <a:off x="250826" y="238619"/>
            <a:ext cx="7679228" cy="720000"/>
          </a:xfrm>
        </p:spPr>
        <p:txBody>
          <a:bodyPr>
            <a:normAutofit/>
          </a:bodyPr>
          <a:lstStyle>
            <a:lvl1pPr>
              <a:defRPr sz="2500">
                <a:solidFill>
                  <a:schemeClr val="tx2"/>
                </a:solidFill>
              </a:defRPr>
            </a:lvl1pPr>
          </a:lstStyle>
          <a:p>
            <a:r>
              <a:rPr lang="de-DE" dirty="0" smtClean="0"/>
              <a:t>Titelmasterformat durch Klicken bearbeiten</a:t>
            </a:r>
            <a:endParaRPr lang="de-DE" dirty="0"/>
          </a:p>
        </p:txBody>
      </p:sp>
      <p:sp>
        <p:nvSpPr>
          <p:cNvPr id="2" name="Foliennummernplatzhalter 1"/>
          <p:cNvSpPr>
            <a:spLocks noGrp="1"/>
          </p:cNvSpPr>
          <p:nvPr>
            <p:ph type="sldNum" sz="quarter" idx="11"/>
          </p:nvPr>
        </p:nvSpPr>
        <p:spPr/>
        <p:txBody>
          <a:bodyPr/>
          <a:lstStyle/>
          <a:p>
            <a:fld id="{B2A82971-762E-4762-B8FB-821DD0779E7E}" type="slidenum">
              <a:rPr lang="de-DE" smtClean="0"/>
              <a:pPr/>
              <a:t>‹Nr.›</a:t>
            </a:fld>
            <a:endParaRPr lang="de-DE" dirty="0"/>
          </a:p>
        </p:txBody>
      </p:sp>
      <p:sp>
        <p:nvSpPr>
          <p:cNvPr id="5" name="Textplatzhalter 3"/>
          <p:cNvSpPr>
            <a:spLocks noGrp="1"/>
          </p:cNvSpPr>
          <p:nvPr>
            <p:ph type="body" sz="quarter" idx="12"/>
          </p:nvPr>
        </p:nvSpPr>
        <p:spPr>
          <a:xfrm>
            <a:off x="250823" y="560227"/>
            <a:ext cx="7679231" cy="636127"/>
          </a:xfrm>
        </p:spPr>
        <p:txBody>
          <a:bodyPr tIns="0" rIns="0" bIns="0" anchor="t">
            <a:noAutofit/>
          </a:bodyPr>
          <a:lstStyle>
            <a:lvl1pPr marL="0" indent="0">
              <a:spcBef>
                <a:spcPts val="0"/>
              </a:spcBef>
              <a:buNone/>
              <a:defRPr sz="2100" spc="100" baseline="0">
                <a:latin typeface="Meta Head IGM Cond Light" panose="02000506030000020004" pitchFamily="2" charset="0"/>
              </a:defRPr>
            </a:lvl1pPr>
          </a:lstStyle>
          <a:p>
            <a:pPr lvl="0"/>
            <a:endParaRPr lang="de-DE" dirty="0" smtClean="0"/>
          </a:p>
        </p:txBody>
      </p:sp>
    </p:spTree>
    <p:extLst>
      <p:ext uri="{BB962C8B-B14F-4D97-AF65-F5344CB8AC3E}">
        <p14:creationId xmlns:p14="http://schemas.microsoft.com/office/powerpoint/2010/main" val="3064880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a:lvl1pPr>
          </a:lstStyle>
          <a:p>
            <a:r>
              <a:rPr lang="de-DE"/>
              <a:t>TITEL BEARBEITEN</a:t>
            </a:r>
            <a:endParaRPr lang="en-US"/>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a:t>Mastertextformat bearbeitenZweite Ebene</a:t>
            </a:r>
          </a:p>
          <a:p>
            <a:pPr lvl="0"/>
            <a:r>
              <a:rPr lang="de-DE"/>
              <a:t>Dritte Ebene</a:t>
            </a:r>
          </a:p>
          <a:p>
            <a:pPr lvl="0"/>
            <a:r>
              <a:rPr lang="de-DE"/>
              <a:t>Vierte Ebene</a:t>
            </a:r>
          </a:p>
          <a:p>
            <a:pPr lvl="0"/>
            <a:r>
              <a:rPr lang="de-DE"/>
              <a:t>Fünfte Ebene</a:t>
            </a:r>
          </a:p>
          <a:p>
            <a:pPr lvl="0"/>
            <a:endParaRPr lang="de-DE"/>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a:latin typeface="Meta Head IGM Cond Light" panose="02000506030000020004" pitchFamily="2" charset="77"/>
              </a:defRPr>
            </a:lvl1pPr>
          </a:lstStyle>
          <a:p>
            <a:r>
              <a:rPr lang="de-DE"/>
              <a:t>Unterzeile einfügen</a:t>
            </a:r>
          </a:p>
        </p:txBody>
      </p:sp>
      <p:sp>
        <p:nvSpPr>
          <p:cNvPr id="8" name="Textplatzhalter 3">
            <a:extLst>
              <a:ext uri="{FF2B5EF4-FFF2-40B4-BE49-F238E27FC236}">
                <a16:creationId xmlns:a16="http://schemas.microsoft.com/office/drawing/2014/main" id="{D7486DF0-5739-C444-8591-8165BD759D7F}"/>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pic>
        <p:nvPicPr>
          <p:cNvPr id="6" name="Grafik 5"/>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1436932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a:t>Mastertextformat bearbeitenZweite Ebene</a:t>
            </a:r>
          </a:p>
          <a:p>
            <a:pPr lvl="0"/>
            <a:r>
              <a:rPr lang="de-DE"/>
              <a:t>Dritte Ebene</a:t>
            </a:r>
          </a:p>
          <a:p>
            <a:pPr lvl="0"/>
            <a:r>
              <a:rPr lang="de-DE"/>
              <a:t>Vierte Ebene</a:t>
            </a:r>
          </a:p>
          <a:p>
            <a:pPr lvl="0"/>
            <a:r>
              <a:rPr lang="de-DE"/>
              <a:t>Fünfte Ebene</a:t>
            </a:r>
          </a:p>
          <a:p>
            <a:pPr lvl="0"/>
            <a:endParaRPr lang="de-DE"/>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a:latin typeface="Meta Head IGM Cond Light" panose="02000506030000020004" pitchFamily="2" charset="77"/>
              </a:defRPr>
            </a:lvl1pPr>
          </a:lstStyle>
          <a:p>
            <a:r>
              <a:rPr lang="de-DE"/>
              <a:t>Unterzeile einfügen</a:t>
            </a:r>
          </a:p>
        </p:txBody>
      </p:sp>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a:lvl1pPr>
          </a:lstStyle>
          <a:p>
            <a:r>
              <a:rPr lang="de-DE"/>
              <a:t>TITEL BEARBEITEN</a:t>
            </a:r>
            <a:endParaRPr lang="en-US"/>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dup0" fmla="*/ 0 w 3719689"/>
              <a:gd name="connsiteY0dup0" fmla="*/ 1492250 h 3366205"/>
              <a:gd name="connsiteX1dup0" fmla="*/ 1422400 w 3719689"/>
              <a:gd name="connsiteY1dup0" fmla="*/ 0 h 3366205"/>
              <a:gd name="connsiteX2dup0" fmla="*/ 3719689 w 3719689"/>
              <a:gd name="connsiteY2dup0" fmla="*/ 3366205 h 3366205"/>
              <a:gd name="connsiteX3dup0" fmla="*/ 0 w 3719689"/>
              <a:gd name="connsiteY3dup0" fmla="*/ 1492250 h 3366205"/>
              <a:gd name="connsiteX0dup0dup1" fmla="*/ 0 w 3905955"/>
              <a:gd name="connsiteY0dup0dup1" fmla="*/ 1938161 h 3812116"/>
              <a:gd name="connsiteX1dup0dup1" fmla="*/ 3905955 w 3905955"/>
              <a:gd name="connsiteY1dup0dup1" fmla="*/ 0 h 3812116"/>
              <a:gd name="connsiteX2dup0dup1" fmla="*/ 3719689 w 3905955"/>
              <a:gd name="connsiteY2dup0dup1" fmla="*/ 3812116 h 3812116"/>
              <a:gd name="connsiteX3dup0dup1" fmla="*/ 0 w 3905955"/>
              <a:gd name="connsiteY3dup0dup1" fmla="*/ 1938161 h 3812116"/>
              <a:gd name="connsiteX0dup0dup1dup2" fmla="*/ 0 w 3905955"/>
              <a:gd name="connsiteY0dup0dup1dup2" fmla="*/ 1938161 h 3496027"/>
              <a:gd name="connsiteX1dup0dup1dup2" fmla="*/ 3905955 w 3905955"/>
              <a:gd name="connsiteY1dup0dup1dup2" fmla="*/ 0 h 3496027"/>
              <a:gd name="connsiteX2dup0dup1dup2" fmla="*/ 3900311 w 3905955"/>
              <a:gd name="connsiteY2dup0dup1dup2" fmla="*/ 3496027 h 3496027"/>
              <a:gd name="connsiteX3dup0dup1dup2" fmla="*/ 0 w 3905955"/>
              <a:gd name="connsiteY3dup0dup1dup2" fmla="*/ 1938161 h 3496027"/>
              <a:gd name="connsiteX0dup0dup1dup2dup3" fmla="*/ 0 w 3900342"/>
              <a:gd name="connsiteY0dup0dup1dup2dup3" fmla="*/ 1830917 h 3388783"/>
              <a:gd name="connsiteX1dup0dup1dup2dup3" fmla="*/ 3821289 w 3900342"/>
              <a:gd name="connsiteY1dup0dup1dup2dup3" fmla="*/ 0 h 3388783"/>
              <a:gd name="connsiteX2dup0dup1dup2dup3" fmla="*/ 3900311 w 3900342"/>
              <a:gd name="connsiteY2dup0dup1dup2dup3" fmla="*/ 3388783 h 3388783"/>
              <a:gd name="connsiteX3dup0dup1dup2dup3" fmla="*/ 0 w 3900342"/>
              <a:gd name="connsiteY3dup0dup1dup2dup3" fmla="*/ 1830917 h 3388783"/>
              <a:gd name="connsiteX0dup0dup1dup2dup3dup4" fmla="*/ 0 w 3900561"/>
              <a:gd name="connsiteY0dup0dup1dup2dup3dup4" fmla="*/ 1932517 h 3490383"/>
              <a:gd name="connsiteX1dup0dup1dup2dup3dup4" fmla="*/ 3894666 w 3900561"/>
              <a:gd name="connsiteY1dup0dup1dup2dup3dup4" fmla="*/ 0 h 3490383"/>
              <a:gd name="connsiteX2dup0dup1dup2dup3dup4" fmla="*/ 3900311 w 3900561"/>
              <a:gd name="connsiteY2dup0dup1dup2dup3dup4" fmla="*/ 3490383 h 3490383"/>
              <a:gd name="connsiteX3dup0dup1dup2dup3dup4" fmla="*/ 0 w 3900561"/>
              <a:gd name="connsiteY3dup0dup1dup2dup3dup4" fmla="*/ 1932517 h 3490383"/>
              <a:gd name="connsiteX0dup0dup1dup2dup3dup4dup5" fmla="*/ 0 w 3895208"/>
              <a:gd name="connsiteY0dup0dup1dup2dup3dup4dup5" fmla="*/ 1932517 h 3908072"/>
              <a:gd name="connsiteX1dup0dup1dup2dup3dup4dup5" fmla="*/ 3894666 w 3895208"/>
              <a:gd name="connsiteY1dup0dup1dup2dup3dup4dup5" fmla="*/ 0 h 3908072"/>
              <a:gd name="connsiteX2dup0dup1dup2dup3dup4dup5" fmla="*/ 3894666 w 3895208"/>
              <a:gd name="connsiteY2dup0dup1dup2dup3dup4dup5" fmla="*/ 3908072 h 3908072"/>
              <a:gd name="connsiteX3dup0dup1dup2dup3dup4dup5" fmla="*/ 0 w 3895208"/>
              <a:gd name="connsiteY3dup0dup1dup2dup3dup4dup5" fmla="*/ 1932517 h 3908072"/>
            </a:gdLst>
            <a:ahLst/>
            <a:cxnLst>
              <a:cxn ang="0">
                <a:pos x="connsiteX0dup0dup1dup2dup3dup4dup5" y="connsiteY0dup0dup1dup2dup3dup4dup5"/>
              </a:cxn>
              <a:cxn ang="0">
                <a:pos x="connsiteX1dup0dup1dup2dup3dup4dup5" y="connsiteY1dup0dup1dup2dup3dup4dup5"/>
              </a:cxn>
              <a:cxn ang="0">
                <a:pos x="connsiteX2dup0dup1dup2dup3dup4dup5" y="connsiteY2dup0dup1dup2dup3dup4dup5"/>
              </a:cxn>
              <a:cxn ang="0">
                <a:pos x="connsiteX3dup0dup1dup2dup3dup4dup5" y="connsiteY3dup0dup1dup2dup3dup4dup5"/>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a:t>Bild durch Klicken auf Symbol hinzufügen</a:t>
            </a:r>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dup0" fmla="*/ 0 w 1614487"/>
              <a:gd name="connsiteY0dup0" fmla="*/ 0 h 2119313"/>
              <a:gd name="connsiteX1dup0" fmla="*/ 1614487 w 1614487"/>
              <a:gd name="connsiteY1dup0" fmla="*/ 2119313 h 2119313"/>
              <a:gd name="connsiteX2dup0" fmla="*/ 0 w 1614487"/>
              <a:gd name="connsiteY2dup0" fmla="*/ 2119313 h 2119313"/>
              <a:gd name="connsiteX3dup0" fmla="*/ 0 w 1614487"/>
              <a:gd name="connsiteY3dup0" fmla="*/ 0 h 2119313"/>
              <a:gd name="connsiteX0dup0dup1" fmla="*/ 90054 w 1614487"/>
              <a:gd name="connsiteY0dup0dup1" fmla="*/ 0 h 2244004"/>
              <a:gd name="connsiteX1dup0dup1" fmla="*/ 1614487 w 1614487"/>
              <a:gd name="connsiteY1dup0dup1" fmla="*/ 2244004 h 2244004"/>
              <a:gd name="connsiteX2dup0dup1" fmla="*/ 0 w 1614487"/>
              <a:gd name="connsiteY2dup0dup1" fmla="*/ 2244004 h 2244004"/>
              <a:gd name="connsiteX3dup0dup1" fmla="*/ 90054 w 1614487"/>
              <a:gd name="connsiteY3dup0dup1" fmla="*/ 0 h 2244004"/>
              <a:gd name="connsiteX0dup0dup1dup2" fmla="*/ 0 w 1524433"/>
              <a:gd name="connsiteY0dup0dup1dup2" fmla="*/ 0 h 2244004"/>
              <a:gd name="connsiteX1dup0dup1dup2" fmla="*/ 1524433 w 1524433"/>
              <a:gd name="connsiteY1dup0dup1dup2" fmla="*/ 2244004 h 2244004"/>
              <a:gd name="connsiteX2dup0dup1dup2" fmla="*/ 6927 w 1524433"/>
              <a:gd name="connsiteY2dup0dup1dup2" fmla="*/ 2160877 h 2244004"/>
              <a:gd name="connsiteX3dup0dup1dup2" fmla="*/ 0 w 1524433"/>
              <a:gd name="connsiteY3dup0dup1dup2" fmla="*/ 0 h 2244004"/>
              <a:gd name="connsiteX0dup0dup1dup2dup3" fmla="*/ 0 w 2120179"/>
              <a:gd name="connsiteY0dup0dup1dup2dup3" fmla="*/ 0 h 2160877"/>
              <a:gd name="connsiteX1dup0dup1dup2dup3" fmla="*/ 2120179 w 2120179"/>
              <a:gd name="connsiteY1dup0dup1dup2dup3" fmla="*/ 1080223 h 2160877"/>
              <a:gd name="connsiteX2dup0dup1dup2dup3" fmla="*/ 6927 w 2120179"/>
              <a:gd name="connsiteY2dup0dup1dup2dup3" fmla="*/ 2160877 h 2160877"/>
              <a:gd name="connsiteX3dup0dup1dup2dup3" fmla="*/ 0 w 2120179"/>
              <a:gd name="connsiteY3dup0dup1dup2dup3" fmla="*/ 0 h 2160877"/>
              <a:gd name="connsiteX0dup0dup1dup2dup3dup4" fmla="*/ 0 w 2120179"/>
              <a:gd name="connsiteY0dup0dup1dup2dup3dup4" fmla="*/ 0 h 2147023"/>
              <a:gd name="connsiteX1dup0dup1dup2dup3dup4" fmla="*/ 2120179 w 2120179"/>
              <a:gd name="connsiteY1dup0dup1dup2dup3dup4" fmla="*/ 1080223 h 2147023"/>
              <a:gd name="connsiteX2dup0dup1dup2dup3dup4" fmla="*/ 6927 w 2120179"/>
              <a:gd name="connsiteY2dup0dup1dup2dup3dup4" fmla="*/ 2147023 h 2147023"/>
              <a:gd name="connsiteX3dup0dup1dup2dup3dup4" fmla="*/ 0 w 2120179"/>
              <a:gd name="connsiteY3dup0dup1dup2dup3dup4" fmla="*/ 0 h 2147023"/>
              <a:gd name="connsiteX0dup0dup1dup2dup3dup4dup5" fmla="*/ 6928 w 2127107"/>
              <a:gd name="connsiteY0dup0dup1dup2dup3dup4dup5" fmla="*/ 0 h 2147023"/>
              <a:gd name="connsiteX1dup0dup1dup2dup3dup4dup5" fmla="*/ 2127107 w 2127107"/>
              <a:gd name="connsiteY1dup0dup1dup2dup3dup4dup5" fmla="*/ 1080223 h 2147023"/>
              <a:gd name="connsiteX2dup0dup1dup2dup3dup4dup5" fmla="*/ 0 w 2127107"/>
              <a:gd name="connsiteY2dup0dup1dup2dup3dup4dup5" fmla="*/ 2147023 h 2147023"/>
              <a:gd name="connsiteX3dup0dup1dup2dup3dup4dup5" fmla="*/ 6928 w 2127107"/>
              <a:gd name="connsiteY3dup0dup1dup2dup3dup4dup5" fmla="*/ 0 h 2147023"/>
              <a:gd name="connsiteX0dup0dup1dup2dup3dup4dup5dup6" fmla="*/ 338 w 2120517"/>
              <a:gd name="connsiteY0dup0dup1dup2dup3dup4dup5dup6" fmla="*/ 0 h 2147023"/>
              <a:gd name="connsiteX1dup0dup1dup2dup3dup4dup5dup6" fmla="*/ 2120517 w 2120517"/>
              <a:gd name="connsiteY1dup0dup1dup2dup3dup4dup5dup6" fmla="*/ 1080223 h 2147023"/>
              <a:gd name="connsiteX2dup0dup1dup2dup3dup4dup5dup6" fmla="*/ 6110 w 2120517"/>
              <a:gd name="connsiteY2dup0dup1dup2dup3dup4dup5dup6" fmla="*/ 2147023 h 2147023"/>
              <a:gd name="connsiteX3dup0dup1dup2dup3dup4dup5dup6" fmla="*/ 338 w 2120517"/>
              <a:gd name="connsiteY3dup0dup1dup2dup3dup4dup5dup6" fmla="*/ 0 h 2147023"/>
              <a:gd name="connsiteX0dup0dup1dup2dup3dup4dup5dup6dup7" fmla="*/ 35503 w 2114407"/>
              <a:gd name="connsiteY0dup0dup1dup2dup3dup4dup5dup6dup7" fmla="*/ 0 h 2004148"/>
              <a:gd name="connsiteX1dup0dup1dup2dup3dup4dup5dup6dup7" fmla="*/ 2114407 w 2114407"/>
              <a:gd name="connsiteY1dup0dup1dup2dup3dup4dup5dup6dup7" fmla="*/ 937348 h 2004148"/>
              <a:gd name="connsiteX2dup0dup1dup2dup3dup4dup5dup6dup7" fmla="*/ 0 w 2114407"/>
              <a:gd name="connsiteY2dup0dup1dup2dup3dup4dup5dup6dup7" fmla="*/ 2004148 h 2004148"/>
              <a:gd name="connsiteX3dup0dup1dup2dup3dup4dup5dup6dup7" fmla="*/ 35503 w 2114407"/>
              <a:gd name="connsiteY3dup0dup1dup2dup3dup4dup5dup6dup7" fmla="*/ 0 h 2004148"/>
              <a:gd name="connsiteX0dup0dup1dup2dup3dup4dup5dup6dup7dup8" fmla="*/ 6928 w 2114407"/>
              <a:gd name="connsiteY0dup0dup1dup2dup3dup4dup5dup6dup7dup8" fmla="*/ 0 h 2121623"/>
              <a:gd name="connsiteX1dup0dup1dup2dup3dup4dup5dup6dup7dup8" fmla="*/ 2114407 w 2114407"/>
              <a:gd name="connsiteY1dup0dup1dup2dup3dup4dup5dup6dup7dup8" fmla="*/ 1054823 h 2121623"/>
              <a:gd name="connsiteX2dup0dup1dup2dup3dup4dup5dup6dup7dup8" fmla="*/ 0 w 2114407"/>
              <a:gd name="connsiteY2dup0dup1dup2dup3dup4dup5dup6dup7dup8" fmla="*/ 2121623 h 2121623"/>
              <a:gd name="connsiteX3dup0dup1dup2dup3dup4dup5dup6dup7dup8" fmla="*/ 6928 w 2114407"/>
              <a:gd name="connsiteY3dup0dup1dup2dup3dup4dup5dup6dup7dup8" fmla="*/ 0 h 2121623"/>
            </a:gdLst>
            <a:ahLst/>
            <a:cxnLst>
              <a:cxn ang="0">
                <a:pos x="connsiteX0dup0dup1dup2dup3dup4dup5dup6dup7dup8" y="connsiteY0dup0dup1dup2dup3dup4dup5dup6dup7dup8"/>
              </a:cxn>
              <a:cxn ang="0">
                <a:pos x="connsiteX1dup0dup1dup2dup3dup4dup5dup6dup7dup8" y="connsiteY1dup0dup1dup2dup3dup4dup5dup6dup7dup8"/>
              </a:cxn>
              <a:cxn ang="0">
                <a:pos x="connsiteX2dup0dup1dup2dup3dup4dup5dup6dup7dup8" y="connsiteY2dup0dup1dup2dup3dup4dup5dup6dup7dup8"/>
              </a:cxn>
              <a:cxn ang="0">
                <a:pos x="connsiteX3dup0dup1dup2dup3dup4dup5dup6dup7dup8" y="connsiteY3dup0dup1dup2dup3dup4dup5dup6dup7dup8"/>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a:t>Bild durch Klicken auf Symbol hinzufügen</a:t>
            </a:r>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dup0" fmla="*/ 0 w 1533886"/>
              <a:gd name="connsiteY0dup0" fmla="*/ 0 h 2268362"/>
              <a:gd name="connsiteX1dup0" fmla="*/ 1533886 w 1533886"/>
              <a:gd name="connsiteY1dup0" fmla="*/ 2268362 h 2268362"/>
              <a:gd name="connsiteX2dup0" fmla="*/ 0 w 1533886"/>
              <a:gd name="connsiteY2dup0" fmla="*/ 2268362 h 2268362"/>
              <a:gd name="connsiteX3dup0" fmla="*/ 0 w 1533886"/>
              <a:gd name="connsiteY3dup0" fmla="*/ 0 h 2268362"/>
              <a:gd name="connsiteX0dup0dup1" fmla="*/ 0 w 3896086"/>
              <a:gd name="connsiteY0dup0dup1" fmla="*/ 0 h 2268362"/>
              <a:gd name="connsiteX1dup0dup1" fmla="*/ 3896086 w 3896086"/>
              <a:gd name="connsiteY1dup0dup1" fmla="*/ 1938162 h 2268362"/>
              <a:gd name="connsiteX2dup0dup1" fmla="*/ 0 w 3896086"/>
              <a:gd name="connsiteY2dup0dup1" fmla="*/ 2268362 h 2268362"/>
              <a:gd name="connsiteX3dup0dup1" fmla="*/ 0 w 3896086"/>
              <a:gd name="connsiteY3dup0dup1" fmla="*/ 0 h 2268362"/>
              <a:gd name="connsiteX0dup0dup1dup2" fmla="*/ 0 w 4607286"/>
              <a:gd name="connsiteY0dup0dup1dup2" fmla="*/ 0 h 2306462"/>
              <a:gd name="connsiteX1dup0dup1dup2" fmla="*/ 4607286 w 4607286"/>
              <a:gd name="connsiteY1dup0dup1dup2" fmla="*/ 2306462 h 2306462"/>
              <a:gd name="connsiteX2dup0dup1dup2" fmla="*/ 0 w 4607286"/>
              <a:gd name="connsiteY2dup0dup1dup2" fmla="*/ 2268362 h 2306462"/>
              <a:gd name="connsiteX3dup0dup1dup2" fmla="*/ 0 w 4607286"/>
              <a:gd name="connsiteY3dup0dup1dup2" fmla="*/ 0 h 2306462"/>
              <a:gd name="connsiteX0dup0dup1dup2dup3" fmla="*/ 12700 w 4619986"/>
              <a:gd name="connsiteY0dup0dup1dup2dup3" fmla="*/ 0 h 4262262"/>
              <a:gd name="connsiteX1dup0dup1dup2dup3" fmla="*/ 4619986 w 4619986"/>
              <a:gd name="connsiteY1dup0dup1dup2dup3" fmla="*/ 2306462 h 4262262"/>
              <a:gd name="connsiteX2dup0dup1dup2dup3" fmla="*/ 0 w 4619986"/>
              <a:gd name="connsiteY2dup0dup1dup2dup3" fmla="*/ 4262262 h 4262262"/>
              <a:gd name="connsiteX3dup0dup1dup2dup3" fmla="*/ 12700 w 4619986"/>
              <a:gd name="connsiteY3dup0dup1dup2dup3" fmla="*/ 0 h 4262262"/>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ctr"/>
            <a:endParaRPr lang="de-DE" b="0" i="0">
              <a:latin typeface="Meta IGM" panose="02000503040000020004" pitchFamily="2" charset="0"/>
            </a:endParaRPr>
          </a:p>
        </p:txBody>
      </p:sp>
      <p:pic>
        <p:nvPicPr>
          <p:cNvPr id="11" name="Grafik 10"/>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1977837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a:t>Mastertextformat bearbeitenZweite Ebene</a:t>
            </a:r>
          </a:p>
          <a:p>
            <a:pPr lvl="0"/>
            <a:r>
              <a:rPr lang="de-DE"/>
              <a:t>Dritte Ebene</a:t>
            </a:r>
          </a:p>
          <a:p>
            <a:pPr lvl="0"/>
            <a:r>
              <a:rPr lang="de-DE"/>
              <a:t>Vierte Ebene</a:t>
            </a:r>
          </a:p>
          <a:p>
            <a:pPr lvl="0"/>
            <a:r>
              <a:rPr lang="de-DE"/>
              <a:t>Fünfte Ebene</a:t>
            </a:r>
          </a:p>
          <a:p>
            <a:pPr lvl="0"/>
            <a:endParaRPr lang="de-DE"/>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a:latin typeface="Meta Head IGM Cond Light" panose="02000506030000020004" pitchFamily="2" charset="77"/>
              </a:defRPr>
            </a:lvl1pPr>
          </a:lstStyle>
          <a:p>
            <a:r>
              <a:rPr lang="de-DE"/>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p>
        </p:txBody>
      </p:sp>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a:lvl1pPr>
          </a:lstStyle>
          <a:p>
            <a:r>
              <a:rPr lang="de-DE"/>
              <a:t>TITEL BEARBEITEN</a:t>
            </a:r>
            <a:endParaRPr lang="en-US"/>
          </a:p>
        </p:txBody>
      </p:sp>
      <p:pic>
        <p:nvPicPr>
          <p:cNvPr id="7" name="Grafik 6"/>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3852051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p>
        </p:txBody>
      </p:sp>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pic>
        <p:nvPicPr>
          <p:cNvPr id="4" name="Grafik 3"/>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603064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a:lvl1pPr>
          </a:lstStyle>
          <a:p>
            <a:r>
              <a:rPr lang="de-DE"/>
              <a:t>TITEL BEARBEITEN</a:t>
            </a:r>
            <a:endParaRPr lang="en-US"/>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a:t>Klicken Sie auf das Symbol, um die SmartArt-Grafik hinzuzufügen</a:t>
            </a:r>
          </a:p>
        </p:txBody>
      </p:sp>
      <p:pic>
        <p:nvPicPr>
          <p:cNvPr id="5" name="Grafik 4"/>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928277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p:nvPr userDrawn="1"/>
        </p:nvSpPr>
        <p:spPr>
          <a:xfrm>
            <a:off x="4135077" y="4678176"/>
            <a:ext cx="884237" cy="271969"/>
          </a:xfrm>
          <a:prstGeom prst="rect">
            <a:avLst/>
          </a:prstGeom>
        </p:spPr>
        <p:txBody>
          <a:bodyPr lIns="0" tIns="0" rIns="0" bIns="0" anchor="b" anchorCtr="0"/>
          <a:lstStyle>
            <a:defPPr>
              <a:defRPr lang="de-DE"/>
            </a:defPPr>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a:latin typeface="Meta IGM" panose="02000503040000020004" pitchFamily="2" charset="0"/>
            </a:endParaRPr>
          </a:p>
        </p:txBody>
      </p:sp>
      <p:pic>
        <p:nvPicPr>
          <p:cNvPr id="3" name="Grafik 2"/>
          <p:cNvPicPr>
            <a:picLocks noChangeAspect="1"/>
          </p:cNvPicPr>
          <p:nvPr userDrawn="1"/>
        </p:nvPicPr>
        <p:blipFill>
          <a:blip r:embed="rId3"/>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812010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a:t>TITEL BEARBEITEN</a:t>
            </a:r>
            <a:endParaRPr lang="en-US"/>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2"/>
          <a:stretch/>
        </p:blipFill>
        <p:spPr>
          <a:xfrm>
            <a:off x="8173175" y="238618"/>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4" y="4786476"/>
            <a:ext cx="4753223" cy="153888"/>
          </a:xfrm>
          <a:prstGeom prst="rect">
            <a:avLst/>
          </a:prstGeom>
          <a:noFill/>
        </p:spPr>
        <p:txBody>
          <a:bodyPr wrap="square" lIns="0" tIns="0" rIns="0" bIns="0" rtlCol="0" anchor="b" anchorCtr="0">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marL="0" marR="0" lvl="0" indent="0" algn="l" defTabSz="685800" rtl="0" eaLnBrk="1" fontAlgn="auto" latinLnBrk="0" hangingPunct="1">
              <a:lnSpc>
                <a:spcPct val="100000"/>
              </a:lnSpc>
              <a:spcBef>
                <a:spcPct val="0"/>
              </a:spcBef>
              <a:spcAft>
                <a:spcPct val="0"/>
              </a:spcAft>
              <a:buClrTx/>
              <a:buSzTx/>
              <a:buFontTx/>
              <a:buNone/>
              <a:defRPr/>
            </a:pPr>
            <a:r>
              <a:rPr lang="de-DE" sz="1000" b="0" i="0" dirty="0" smtClean="0">
                <a:solidFill>
                  <a:srgbClr val="3C3C3B"/>
                </a:solidFill>
                <a:latin typeface="Meta IGM" panose="02000503040000020004" pitchFamily="2" charset="0"/>
              </a:rPr>
              <a:t>Ressort Bildungs- und Qualifizierungspolitik</a:t>
            </a:r>
            <a:endParaRPr lang="de-DE" sz="1000" b="0" i="0" dirty="0">
              <a:solidFill>
                <a:srgbClr val="3C3C3B"/>
              </a:solidFill>
              <a:latin typeface="Meta IGM" panose="02000503040000020004" pitchFamily="2" charset="0"/>
            </a:endParaRP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r"/>
            <a:r>
              <a:rPr lang="de-DE" sz="1000" b="0" i="0" kern="1200" dirty="0">
                <a:solidFill>
                  <a:srgbClr val="3C3C3B"/>
                </a:solidFill>
                <a:latin typeface="Meta IGM" panose="02000503040000020004" pitchFamily="2" charset="0"/>
                <a:ea typeface="+mn-ea"/>
                <a:cs typeface="+mn-cs"/>
              </a:rPr>
              <a:t>IG Metall</a:t>
            </a:r>
          </a:p>
          <a:p>
            <a:pPr algn="r"/>
            <a:r>
              <a:rPr lang="de-DE" sz="1000" b="1" i="0" kern="1200" dirty="0" smtClean="0">
                <a:solidFill>
                  <a:srgbClr val="3C3C3B"/>
                </a:solidFill>
                <a:latin typeface="Meta IGM" panose="02000503040000020004" pitchFamily="2" charset="0"/>
                <a:ea typeface="+mn-ea"/>
                <a:cs typeface="+mn-cs"/>
              </a:rPr>
              <a:t>Vorstand</a:t>
            </a:r>
            <a:endParaRPr lang="de-DE" sz="1000" b="1" i="0" kern="1200" dirty="0">
              <a:solidFill>
                <a:srgbClr val="3C3C3B"/>
              </a:solidFill>
              <a:latin typeface="Meta IGM" panose="02000503040000020004" pitchFamily="2" charset="0"/>
              <a:ea typeface="+mn-ea"/>
              <a:cs typeface="+mn-cs"/>
            </a:endParaRP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73" r:id="rId3"/>
    <p:sldLayoutId id="2147483674" r:id="rId4"/>
    <p:sldLayoutId id="2147483675"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4000" b="1" i="0" kern="1200" cap="all" spc="20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3"/>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3"/>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3"/>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3"/>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a:t>TITEL BEARBEITEN</a:t>
            </a:r>
            <a:endParaRPr lang="en-US"/>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3"/>
          <a:stretch/>
        </p:blipFill>
        <p:spPr>
          <a:xfrm>
            <a:off x="8173175" y="238618"/>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marL="0" marR="0" lvl="0" indent="0" algn="l" defTabSz="685800" rtl="0" eaLnBrk="1" fontAlgn="auto" latinLnBrk="0" hangingPunct="1">
              <a:lnSpc>
                <a:spcPct val="100000"/>
              </a:lnSpc>
              <a:spcBef>
                <a:spcPct val="0"/>
              </a:spcBef>
              <a:spcAft>
                <a:spcPct val="0"/>
              </a:spcAft>
              <a:buClrTx/>
              <a:buSzTx/>
              <a:buFontTx/>
              <a:buNone/>
              <a:defRPr/>
            </a:pPr>
            <a:r>
              <a:rPr lang="de-DE" sz="1000" b="0" i="0" dirty="0" smtClean="0">
                <a:solidFill>
                  <a:srgbClr val="3C3C3B"/>
                </a:solidFill>
                <a:latin typeface="Meta IGM" panose="02000503040000020004" pitchFamily="2" charset="0"/>
              </a:rPr>
              <a:t>Ressort Bildungs- und Qualifizierungspolitik</a:t>
            </a:r>
            <a:endParaRPr lang="de-DE" sz="1000" b="0" i="0" dirty="0">
              <a:solidFill>
                <a:srgbClr val="3C3C3B"/>
              </a:solidFill>
              <a:latin typeface="Meta IGM" panose="02000503040000020004" pitchFamily="2" charset="0"/>
            </a:endParaRP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stStyle>
          <a:p>
            <a:pPr algn="r"/>
            <a:r>
              <a:rPr lang="de-DE" sz="1000" b="0" i="0" kern="1200" dirty="0">
                <a:solidFill>
                  <a:srgbClr val="3C3C3B"/>
                </a:solidFill>
                <a:latin typeface="Meta IGM" panose="02000503040000020004" pitchFamily="2" charset="0"/>
                <a:ea typeface="+mn-ea"/>
                <a:cs typeface="+mn-cs"/>
              </a:rPr>
              <a:t>IG Metall</a:t>
            </a:r>
          </a:p>
          <a:p>
            <a:pPr algn="r"/>
            <a:r>
              <a:rPr lang="de-DE" sz="1000" b="1" i="0" kern="1200" dirty="0" smtClean="0">
                <a:solidFill>
                  <a:srgbClr val="3C3C3B"/>
                </a:solidFill>
                <a:latin typeface="Meta IGM" panose="02000503040000020004" pitchFamily="2" charset="0"/>
                <a:ea typeface="+mn-ea"/>
                <a:cs typeface="+mn-cs"/>
              </a:rPr>
              <a:t>Vorstand</a:t>
            </a:r>
            <a:endParaRPr lang="de-DE" sz="1000" b="1" i="0" kern="1200" dirty="0">
              <a:solidFill>
                <a:srgbClr val="3C3C3B"/>
              </a:solidFill>
              <a:latin typeface="Meta IGM" panose="02000503040000020004" pitchFamily="2" charset="0"/>
              <a:ea typeface="+mn-ea"/>
              <a:cs typeface="+mn-cs"/>
            </a:endParaRPr>
          </a:p>
        </p:txBody>
      </p:sp>
      <p:pic>
        <p:nvPicPr>
          <p:cNvPr id="7" name="Grafik 6"/>
          <p:cNvPicPr>
            <a:picLocks noChangeAspect="1"/>
          </p:cNvPicPr>
          <p:nvPr userDrawn="1"/>
        </p:nvPicPr>
        <p:blipFill>
          <a:blip r:embed="rId14"/>
          <a:stretch>
            <a:fillRect/>
          </a:stretch>
        </p:blipFill>
        <p:spPr>
          <a:xfrm>
            <a:off x="6366985" y="281002"/>
            <a:ext cx="1377815" cy="377985"/>
          </a:xfrm>
          <a:prstGeom prst="rect">
            <a:avLst/>
          </a:prstGeom>
        </p:spPr>
      </p:pic>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6"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4000" b="1" i="0" kern="1200" cap="all" spc="20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5"/>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5"/>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5"/>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5"/>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5"/>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4" y="303213"/>
            <a:ext cx="7722401" cy="454025"/>
          </a:xfrm>
          <a:prstGeom prst="rect">
            <a:avLst/>
          </a:prstGeom>
        </p:spPr>
        <p:txBody>
          <a:bodyPr vert="horz" lIns="0" tIns="0" rIns="0" bIns="0" rtlCol="0" anchor="t" anchorCtr="0">
            <a:noAutofit/>
          </a:bodyPr>
          <a:lstStyle/>
          <a:p>
            <a:r>
              <a:rPr lang="de-DE" dirty="0" smtClean="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4"/>
          <a:stretch>
            <a:fillRect/>
          </a:stretch>
        </p:blipFill>
        <p:spPr>
          <a:xfrm>
            <a:off x="8173174" y="123825"/>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14430" y="4825355"/>
            <a:ext cx="3738871"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dirty="0" smtClean="0">
                <a:solidFill>
                  <a:srgbClr val="3C3C3B"/>
                </a:solidFill>
                <a:latin typeface="Calibri" panose="020F0502020204030204" pitchFamily="34" charset="0"/>
                <a:cs typeface="Calibri" panose="020F0502020204030204" pitchFamily="34" charset="0"/>
              </a:rPr>
              <a:t>Ressort Bildungs-</a:t>
            </a:r>
            <a:r>
              <a:rPr lang="de-DE" sz="1000" b="0" i="0" baseline="0" dirty="0" smtClean="0">
                <a:solidFill>
                  <a:srgbClr val="3C3C3B"/>
                </a:solidFill>
                <a:latin typeface="Calibri" panose="020F0502020204030204" pitchFamily="34" charset="0"/>
                <a:cs typeface="Calibri" panose="020F0502020204030204" pitchFamily="34" charset="0"/>
              </a:rPr>
              <a:t> und Qualifizierungspolitik</a:t>
            </a:r>
            <a:endParaRPr lang="de-DE" sz="1000" b="0" i="0" dirty="0" smtClean="0">
              <a:solidFill>
                <a:srgbClr val="3C3C3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6024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2800" b="1" i="0" kern="1200" cap="none" spc="200" baseline="0">
          <a:solidFill>
            <a:srgbClr val="E3051B"/>
          </a:solidFill>
          <a:latin typeface="Calibri" panose="020F0502020204030204" pitchFamily="34" charset="0"/>
          <a:ea typeface="+mj-ea"/>
          <a:cs typeface="Calibri" panose="020F0502020204030204" pitchFamily="34" charset="0"/>
        </a:defRPr>
      </a:lvl1pPr>
    </p:titleStyle>
    <p:bodyStyle>
      <a:lvl1pPr marL="171450" indent="-243450" algn="l" defTabSz="685800" rtl="0" eaLnBrk="1" latinLnBrk="0" hangingPunct="1">
        <a:lnSpc>
          <a:spcPct val="90000"/>
        </a:lnSpc>
        <a:spcBef>
          <a:spcPts val="750"/>
        </a:spcBef>
        <a:buSzPct val="90000"/>
        <a:buFontTx/>
        <a:buBlip>
          <a:blip r:embed="rId15"/>
        </a:buBlip>
        <a:defRPr sz="2000" b="0" i="0" kern="1200">
          <a:solidFill>
            <a:srgbClr val="3C3C3B"/>
          </a:solidFill>
          <a:latin typeface="Calibri" panose="020F0502020204030204" pitchFamily="34" charset="0"/>
          <a:ea typeface="+mn-ea"/>
          <a:cs typeface="Calibri" panose="020F0502020204030204" pitchFamily="34" charset="0"/>
        </a:defRPr>
      </a:lvl1pPr>
      <a:lvl2pPr marL="514350" indent="-243450" algn="l" defTabSz="685800" rtl="0" eaLnBrk="1" latinLnBrk="0" hangingPunct="1">
        <a:lnSpc>
          <a:spcPct val="90000"/>
        </a:lnSpc>
        <a:spcBef>
          <a:spcPts val="375"/>
        </a:spcBef>
        <a:buSzPct val="90000"/>
        <a:buFontTx/>
        <a:buBlip>
          <a:blip r:embed="rId15"/>
        </a:buBlip>
        <a:defRPr sz="2000" b="0" i="0" kern="1200">
          <a:solidFill>
            <a:srgbClr val="3C3C3B"/>
          </a:solidFill>
          <a:latin typeface="Calibri" panose="020F0502020204030204" pitchFamily="34" charset="0"/>
          <a:ea typeface="+mn-ea"/>
          <a:cs typeface="Calibri" panose="020F0502020204030204" pitchFamily="34" charset="0"/>
        </a:defRPr>
      </a:lvl2pPr>
      <a:lvl3pPr marL="785250" indent="-243450" algn="l" defTabSz="685800" rtl="0" eaLnBrk="1" latinLnBrk="0" hangingPunct="1">
        <a:lnSpc>
          <a:spcPct val="90000"/>
        </a:lnSpc>
        <a:spcBef>
          <a:spcPts val="375"/>
        </a:spcBef>
        <a:buSzPct val="90000"/>
        <a:buFontTx/>
        <a:buBlip>
          <a:blip r:embed="rId15"/>
        </a:buBlip>
        <a:defRPr sz="2000" b="0" i="0" kern="1200">
          <a:solidFill>
            <a:srgbClr val="3C3C3B"/>
          </a:solidFill>
          <a:latin typeface="Calibri" panose="020F0502020204030204" pitchFamily="34" charset="0"/>
          <a:ea typeface="+mn-ea"/>
          <a:cs typeface="Calibri" panose="020F0502020204030204" pitchFamily="34" charset="0"/>
        </a:defRPr>
      </a:lvl3pPr>
      <a:lvl4pPr marL="1056150" indent="-243450" algn="l" defTabSz="685800" rtl="0" eaLnBrk="1" latinLnBrk="0" hangingPunct="1">
        <a:lnSpc>
          <a:spcPct val="90000"/>
        </a:lnSpc>
        <a:spcBef>
          <a:spcPts val="375"/>
        </a:spcBef>
        <a:buSzPct val="90000"/>
        <a:buFontTx/>
        <a:buBlip>
          <a:blip r:embed="rId15"/>
        </a:buBlip>
        <a:defRPr sz="2000" b="0" i="0" kern="1200">
          <a:solidFill>
            <a:srgbClr val="3C3C3B"/>
          </a:solidFill>
          <a:latin typeface="Calibri" panose="020F0502020204030204" pitchFamily="34" charset="0"/>
          <a:ea typeface="+mn-ea"/>
          <a:cs typeface="Calibri" panose="020F0502020204030204" pitchFamily="34" charset="0"/>
        </a:defRPr>
      </a:lvl4pPr>
      <a:lvl5pPr marL="1327050" indent="-243450" algn="l" defTabSz="685800" rtl="0" eaLnBrk="1" latinLnBrk="0" hangingPunct="1">
        <a:lnSpc>
          <a:spcPct val="90000"/>
        </a:lnSpc>
        <a:spcBef>
          <a:spcPts val="375"/>
        </a:spcBef>
        <a:buFontTx/>
        <a:buBlip>
          <a:blip r:embed="rId15"/>
        </a:buBlip>
        <a:defRPr sz="2000" b="0" i="0" kern="1200">
          <a:solidFill>
            <a:srgbClr val="3C3C3B"/>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91">
          <p15:clr>
            <a:srgbClr val="F26B43"/>
          </p15:clr>
        </p15:guide>
        <p15:guide id="6" orient="horz" pos="318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wap.igmetall.de/transformation"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s://www.itd-bw.de/" TargetMode="External"/><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hyperlink" Target="http://www.itd-bw.de/" TargetMode="External"/><Relationship Id="rId4" Type="http://schemas.openxmlformats.org/officeDocument/2006/relationships/hyperlink" Target="https://www.itd-bw.de/netzwerk-innovationstransfer/veranstaltungen-und-termin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ap.igmetall.de/handlungshilfe-fuer-betriebsraete-und-vertrauensleute-16721.htm"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5.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dqr.de/content/2258.php"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hyperlink" Target="https://www.dqr.de/content/2337.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ap.igmetall.de/18337.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ap.igmetall.de/betriebsratspraxis-fuer-die-aus-und-weiterbildung-16719.htm"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ap.igmetall.de/17656.ht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s://wap.igmetall.de/handreichung-fuer-die-ausbildungspraxis-16718.htm" TargetMode="External"/><Relationship Id="rId7" Type="http://schemas.openxmlformats.org/officeDocument/2006/relationships/hyperlink" Target="http://www.foraus.de/"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www.qualifizierungdigital.de/" TargetMode="External"/><Relationship Id="rId5" Type="http://schemas.openxmlformats.org/officeDocument/2006/relationships/hyperlink" Target="https://www.bibb.de/de/84066.php" TargetMode="External"/><Relationship Id="rId10" Type="http://schemas.openxmlformats.org/officeDocument/2006/relationships/image" Target="../media/image13.emf"/><Relationship Id="rId4" Type="http://schemas.openxmlformats.org/officeDocument/2006/relationships/hyperlink" Target="https://www.bibb.de/de/84062.php" TargetMode="External"/><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049A76-8C9D-F546-983F-F5C7AD638D99}"/>
              </a:ext>
            </a:extLst>
          </p:cNvPr>
          <p:cNvSpPr>
            <a:spLocks noGrp="1"/>
          </p:cNvSpPr>
          <p:nvPr>
            <p:ph type="ctrTitle"/>
          </p:nvPr>
        </p:nvSpPr>
        <p:spPr>
          <a:xfrm>
            <a:off x="322833" y="2311717"/>
            <a:ext cx="6553423" cy="1340153"/>
          </a:xfrm>
        </p:spPr>
        <p:txBody>
          <a:bodyPr/>
          <a:lstStyle/>
          <a:p>
            <a:r>
              <a:rPr lang="de-DE" cap="all" dirty="0">
                <a:latin typeface="MetaHeadlineCondOT-Bold" panose="02000506050000020004" pitchFamily="50" charset="0"/>
                <a:cs typeface="Calibri Light" panose="020F0302020204030204" pitchFamily="34" charset="0"/>
              </a:rPr>
              <a:t>Transformationsatlas:  </a:t>
            </a:r>
            <a:br>
              <a:rPr lang="de-DE" cap="all" dirty="0">
                <a:latin typeface="MetaHeadlineCondOT-Bold" panose="02000506050000020004" pitchFamily="50" charset="0"/>
                <a:cs typeface="Calibri Light" panose="020F0302020204030204" pitchFamily="34" charset="0"/>
              </a:rPr>
            </a:br>
            <a:r>
              <a:rPr lang="de-DE" cap="all" dirty="0">
                <a:latin typeface="MetaHeadlineCondOT-Bold" panose="02000506050000020004" pitchFamily="50" charset="0"/>
                <a:cs typeface="Calibri Light" panose="020F0302020204030204" pitchFamily="34" charset="0"/>
              </a:rPr>
              <a:t>Berufsausbildung</a:t>
            </a:r>
          </a:p>
        </p:txBody>
      </p:sp>
      <p:sp>
        <p:nvSpPr>
          <p:cNvPr id="5" name="Textplatzhalter 4">
            <a:extLst>
              <a:ext uri="{FF2B5EF4-FFF2-40B4-BE49-F238E27FC236}">
                <a16:creationId xmlns:a16="http://schemas.microsoft.com/office/drawing/2014/main" id="{52F2C0FD-A5AC-B942-8BF4-BB2F769105CF}"/>
              </a:ext>
            </a:extLst>
          </p:cNvPr>
          <p:cNvSpPr>
            <a:spLocks noGrp="1"/>
          </p:cNvSpPr>
          <p:nvPr>
            <p:ph type="body" sz="quarter" idx="14"/>
          </p:nvPr>
        </p:nvSpPr>
        <p:spPr>
          <a:xfrm>
            <a:off x="322833" y="3787857"/>
            <a:ext cx="2514146" cy="347696"/>
          </a:xfrm>
        </p:spPr>
        <p:txBody>
          <a:bodyPr>
            <a:normAutofit/>
          </a:bodyPr>
          <a:lstStyle/>
          <a:p>
            <a:r>
              <a:rPr lang="de-DE" dirty="0">
                <a:latin typeface="Meta Head IGM Cond Light" panose="02000506030000020004" pitchFamily="2" charset="0"/>
                <a:cs typeface="Calibri Light" panose="020F0302020204030204" pitchFamily="34" charset="0"/>
              </a:rPr>
              <a:t>September 2019</a:t>
            </a:r>
          </a:p>
        </p:txBody>
      </p:sp>
      <p:sp>
        <p:nvSpPr>
          <p:cNvPr id="6" name="Textfeld 5">
            <a:extLst>
              <a:ext uri="{FF2B5EF4-FFF2-40B4-BE49-F238E27FC236}">
                <a16:creationId xmlns:a16="http://schemas.microsoft.com/office/drawing/2014/main" id="{027B3B13-3C71-104B-92CD-29B6205299BB}"/>
              </a:ext>
            </a:extLst>
          </p:cNvPr>
          <p:cNvSpPr txBox="1"/>
          <p:nvPr/>
        </p:nvSpPr>
        <p:spPr>
          <a:xfrm>
            <a:off x="5691825" y="4203891"/>
            <a:ext cx="3187699" cy="677108"/>
          </a:xfrm>
          <a:prstGeom prst="rect">
            <a:avLst/>
          </a:prstGeom>
          <a:noFill/>
        </p:spPr>
        <p:txBody>
          <a:bodyPr wrap="square" lIns="0" tIns="0" rIns="0" bIns="0" rtlCol="0" anchor="b">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rPr>
              <a:t>IG METALL </a:t>
            </a:r>
            <a:br>
              <a:rPr kumimoji="0" lang="de-DE" sz="1100" b="0"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rPr>
            </a:br>
            <a:r>
              <a:rPr kumimoji="0" lang="de-DE" sz="1100" b="1" i="0" u="none" strike="noStrike" kern="1200" cap="none" spc="0" normalizeH="0" baseline="0" noProof="0" dirty="0" smtClean="0">
                <a:ln>
                  <a:noFill/>
                </a:ln>
                <a:solidFill>
                  <a:srgbClr val="3C3C3B"/>
                </a:solidFill>
                <a:effectLst/>
                <a:uLnTx/>
                <a:uFillTx/>
                <a:latin typeface="Calibri" panose="020F0502020204030204" pitchFamily="34" charset="0"/>
                <a:ea typeface="+mn-ea"/>
                <a:cs typeface="Calibri" panose="020F0502020204030204" pitchFamily="34" charset="0"/>
              </a:rPr>
              <a:t>Vorstand</a:t>
            </a:r>
            <a:endParaRPr kumimoji="0" lang="de-DE" sz="1100" b="1"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endParaRPr>
          </a:p>
          <a:p>
            <a:pPr algn="r" defTabSz="685800">
              <a:defRPr/>
            </a:pPr>
            <a:r>
              <a:rPr lang="de-DE" sz="1100" dirty="0" smtClean="0">
                <a:solidFill>
                  <a:srgbClr val="000000"/>
                </a:solidFill>
                <a:cs typeface="Calibri Light" panose="020F0302020204030204" pitchFamily="34" charset="0"/>
                <a:hlinkClick r:id="rId3"/>
              </a:rPr>
              <a:t>www.wap.igmetall.de</a:t>
            </a:r>
            <a:r>
              <a:rPr lang="de-DE" sz="1100" dirty="0" smtClean="0">
                <a:solidFill>
                  <a:srgbClr val="000000"/>
                </a:solidFill>
                <a:cs typeface="Calibri Light" panose="020F0302020204030204" pitchFamily="34" charset="0"/>
              </a:rPr>
              <a:t>  </a:t>
            </a:r>
            <a:r>
              <a:rPr kumimoji="0" lang="de-DE" sz="1100" b="0" i="0" u="none" strike="noStrike" kern="1200" cap="none" spc="0" normalizeH="0" baseline="0" noProof="0" dirty="0" smtClean="0">
                <a:ln>
                  <a:noFill/>
                </a:ln>
                <a:solidFill>
                  <a:srgbClr val="3C3C3B"/>
                </a:solidFill>
                <a:effectLst/>
                <a:uLnTx/>
                <a:uFillTx/>
                <a:latin typeface="Calibri" panose="020F0502020204030204" pitchFamily="34" charset="0"/>
                <a:ea typeface="+mn-ea"/>
                <a:cs typeface="Calibri" panose="020F0502020204030204" pitchFamily="34" charset="0"/>
              </a:rPr>
              <a:t>  </a:t>
            </a:r>
            <a:endParaRPr kumimoji="0" lang="de-DE" sz="1100" b="0"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3C3C3B"/>
              </a:solidFill>
              <a:effectLst/>
              <a:uLnTx/>
              <a:uFillTx/>
              <a:latin typeface="Meta IGM" panose="02000503040000020004" pitchFamily="2" charset="0"/>
              <a:ea typeface="+mn-ea"/>
              <a:cs typeface="+mn-cs"/>
            </a:endParaRPr>
          </a:p>
        </p:txBody>
      </p:sp>
    </p:spTree>
    <p:extLst>
      <p:ext uri="{BB962C8B-B14F-4D97-AF65-F5344CB8AC3E}">
        <p14:creationId xmlns:p14="http://schemas.microsoft.com/office/powerpoint/2010/main" val="1258352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83518"/>
            <a:ext cx="8642349" cy="454025"/>
          </a:xfrm>
        </p:spPr>
        <p:txBody>
          <a:bodyPr/>
          <a:lstStyle/>
          <a:p>
            <a:r>
              <a:rPr lang="de-DE" sz="3200" dirty="0">
                <a:latin typeface="+mj-lt"/>
                <a:cs typeface="Calibri Light" panose="020F0302020204030204" pitchFamily="34" charset="0"/>
              </a:rPr>
              <a:t>Worum geht es eigentlich?</a:t>
            </a:r>
          </a:p>
        </p:txBody>
      </p:sp>
      <p:sp>
        <p:nvSpPr>
          <p:cNvPr id="3" name="Inhaltsplatzhalter 2"/>
          <p:cNvSpPr>
            <a:spLocks noGrp="1"/>
          </p:cNvSpPr>
          <p:nvPr>
            <p:ph idx="1"/>
          </p:nvPr>
        </p:nvSpPr>
        <p:spPr>
          <a:xfrm>
            <a:off x="280478" y="1491630"/>
            <a:ext cx="8352927" cy="3312368"/>
          </a:xfrm>
        </p:spPr>
        <p:txBody>
          <a:bodyPr>
            <a:noAutofit/>
          </a:bodyPr>
          <a:lstStyle/>
          <a:p>
            <a:pPr>
              <a:lnSpc>
                <a:spcPct val="100000"/>
              </a:lnSpc>
            </a:pPr>
            <a:r>
              <a:rPr lang="de-DE" dirty="0" smtClean="0">
                <a:latin typeface="+mn-lt"/>
                <a:cs typeface="Calibri Light" panose="020F0302020204030204" pitchFamily="34" charset="0"/>
              </a:rPr>
              <a:t>Die </a:t>
            </a:r>
            <a:r>
              <a:rPr lang="de-DE" dirty="0">
                <a:latin typeface="+mn-lt"/>
                <a:cs typeface="Calibri Light" panose="020F0302020204030204" pitchFamily="34" charset="0"/>
              </a:rPr>
              <a:t>Ausbildung </a:t>
            </a:r>
            <a:r>
              <a:rPr lang="de-DE" dirty="0" smtClean="0">
                <a:latin typeface="+mn-lt"/>
                <a:cs typeface="Calibri Light" panose="020F0302020204030204" pitchFamily="34" charset="0"/>
              </a:rPr>
              <a:t>muss den veränderten Kompetenzanforderungen gerecht werden</a:t>
            </a:r>
          </a:p>
          <a:p>
            <a:pPr>
              <a:lnSpc>
                <a:spcPct val="100000"/>
              </a:lnSpc>
            </a:pPr>
            <a:r>
              <a:rPr lang="de-DE" dirty="0" smtClean="0">
                <a:latin typeface="+mn-lt"/>
                <a:cs typeface="Calibri Light" panose="020F0302020204030204" pitchFamily="34" charset="0"/>
              </a:rPr>
              <a:t>Für die neuen Anforderungen in den industriellen Metall- und Elektroberufen braucht es eine entsprechende Ausstattung der Ausbildung</a:t>
            </a:r>
          </a:p>
          <a:p>
            <a:pPr>
              <a:lnSpc>
                <a:spcPct val="100000"/>
              </a:lnSpc>
            </a:pPr>
            <a:r>
              <a:rPr lang="de-DE" dirty="0" smtClean="0">
                <a:latin typeface="+mn-lt"/>
                <a:cs typeface="Calibri Light" panose="020F0302020204030204" pitchFamily="34" charset="0"/>
              </a:rPr>
              <a:t>Digitale Medien müssen </a:t>
            </a:r>
            <a:r>
              <a:rPr lang="de-DE" dirty="0">
                <a:latin typeface="+mn-lt"/>
                <a:cs typeface="Calibri Light" panose="020F0302020204030204" pitchFamily="34" charset="0"/>
              </a:rPr>
              <a:t>im Ausbildungsalltag </a:t>
            </a:r>
            <a:r>
              <a:rPr lang="de-DE" dirty="0" smtClean="0">
                <a:latin typeface="+mn-lt"/>
                <a:cs typeface="Calibri Light" panose="020F0302020204030204" pitchFamily="34" charset="0"/>
              </a:rPr>
              <a:t>genutzt werden</a:t>
            </a:r>
            <a:endParaRPr lang="de-DE" dirty="0">
              <a:latin typeface="+mn-lt"/>
              <a:cs typeface="Calibri Light" panose="020F0302020204030204" pitchFamily="34" charset="0"/>
            </a:endParaRPr>
          </a:p>
          <a:p>
            <a:pPr>
              <a:lnSpc>
                <a:spcPct val="100000"/>
              </a:lnSpc>
            </a:pPr>
            <a:r>
              <a:rPr lang="de-DE" dirty="0" smtClean="0">
                <a:latin typeface="+mn-lt"/>
                <a:cs typeface="Calibri Light" panose="020F0302020204030204" pitchFamily="34" charset="0"/>
              </a:rPr>
              <a:t>Digitale Lernumgebungen helfen dabei,</a:t>
            </a:r>
            <a:br>
              <a:rPr lang="de-DE" dirty="0" smtClean="0">
                <a:latin typeface="+mn-lt"/>
                <a:cs typeface="Calibri Light" panose="020F0302020204030204" pitchFamily="34" charset="0"/>
              </a:rPr>
            </a:br>
            <a:r>
              <a:rPr lang="de-DE" dirty="0" smtClean="0">
                <a:latin typeface="+mn-lt"/>
                <a:cs typeface="Calibri Light" panose="020F0302020204030204" pitchFamily="34" charset="0"/>
              </a:rPr>
              <a:t>z. B. </a:t>
            </a:r>
            <a:r>
              <a:rPr lang="de-DE" dirty="0" smtClean="0">
                <a:latin typeface="+mn-lt"/>
                <a:cs typeface="Calibri Light" panose="020F0302020204030204" pitchFamily="34" charset="0"/>
                <a:hlinkClick r:id="rId3"/>
              </a:rPr>
              <a:t>Projekt IT:D </a:t>
            </a:r>
            <a:r>
              <a:rPr lang="de-DE" dirty="0" smtClean="0">
                <a:latin typeface="+mn-lt"/>
                <a:cs typeface="Calibri Light" panose="020F0302020204030204" pitchFamily="34" charset="0"/>
              </a:rPr>
              <a:t>der IG Metall und                                                                                                Nachwuchsstiftung Maschinenbau</a:t>
            </a:r>
          </a:p>
          <a:p>
            <a:pPr>
              <a:lnSpc>
                <a:spcPct val="100000"/>
              </a:lnSpc>
            </a:pPr>
            <a:r>
              <a:rPr lang="de-DE" dirty="0" smtClean="0">
                <a:latin typeface="+mn-lt"/>
                <a:cs typeface="Calibri Light" panose="020F0302020204030204" pitchFamily="34" charset="0"/>
              </a:rPr>
              <a:t>IT:D bietet </a:t>
            </a:r>
            <a:r>
              <a:rPr lang="de-DE" dirty="0" smtClean="0">
                <a:latin typeface="+mn-lt"/>
                <a:cs typeface="Calibri Light" panose="020F0302020204030204" pitchFamily="34" charset="0"/>
                <a:hlinkClick r:id="rId4"/>
              </a:rPr>
              <a:t>Webinare</a:t>
            </a:r>
            <a:r>
              <a:rPr lang="de-DE" dirty="0" smtClean="0">
                <a:latin typeface="+mn-lt"/>
                <a:cs typeface="Calibri Light" panose="020F0302020204030204" pitchFamily="34" charset="0"/>
              </a:rPr>
              <a:t> zu ausbildungsrelevanten                                                                              Themen an, die von allen Interessierten genutzt werden können  </a:t>
            </a:r>
            <a:br>
              <a:rPr lang="de-DE" dirty="0" smtClean="0">
                <a:latin typeface="+mn-lt"/>
                <a:cs typeface="Calibri Light" panose="020F0302020204030204" pitchFamily="34" charset="0"/>
              </a:rPr>
            </a:br>
            <a:endParaRPr lang="de-DE" dirty="0" smtClean="0">
              <a:latin typeface="+mn-lt"/>
              <a:cs typeface="Calibri Light" panose="020F0302020204030204" pitchFamily="34" charset="0"/>
            </a:endParaRPr>
          </a:p>
        </p:txBody>
      </p:sp>
      <p:sp>
        <p:nvSpPr>
          <p:cNvPr id="5" name="Textplatzhalter 3"/>
          <p:cNvSpPr>
            <a:spLocks noGrp="1"/>
          </p:cNvSpPr>
          <p:nvPr>
            <p:ph type="body" sz="quarter" idx="13"/>
          </p:nvPr>
        </p:nvSpPr>
        <p:spPr>
          <a:xfrm>
            <a:off x="250825" y="947738"/>
            <a:ext cx="8642350" cy="495300"/>
          </a:xfrm>
        </p:spPr>
        <p:txBody>
          <a:bodyPr/>
          <a:lstStyle/>
          <a:p>
            <a:r>
              <a:rPr lang="de-DE" sz="2000" dirty="0">
                <a:latin typeface="Meta Head IGM Cond Light" panose="02000506030000020004" pitchFamily="2" charset="0"/>
                <a:cs typeface="Calibri Light" panose="020F0302020204030204" pitchFamily="34" charset="0"/>
              </a:rPr>
              <a:t>Berufsbildung 4.0 braucht digitale Ausstattung</a:t>
            </a:r>
          </a:p>
        </p:txBody>
      </p:sp>
      <p:pic>
        <p:nvPicPr>
          <p:cNvPr id="6" name="Grafik 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3049" y="3075806"/>
            <a:ext cx="3022048" cy="864096"/>
          </a:xfrm>
          <a:prstGeom prst="rect">
            <a:avLst/>
          </a:prstGeom>
        </p:spPr>
      </p:pic>
    </p:spTree>
    <p:extLst>
      <p:ext uri="{BB962C8B-B14F-4D97-AF65-F5344CB8AC3E}">
        <p14:creationId xmlns:p14="http://schemas.microsoft.com/office/powerpoint/2010/main" val="4226242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11510"/>
            <a:ext cx="8642349" cy="454025"/>
          </a:xfrm>
        </p:spPr>
        <p:txBody>
          <a:bodyPr/>
          <a:lstStyle/>
          <a:p>
            <a:r>
              <a:rPr lang="de-DE" sz="3200" dirty="0">
                <a:latin typeface="+mj-lt"/>
                <a:cs typeface="Calibri Light" panose="020F0302020204030204" pitchFamily="34" charset="0"/>
              </a:rPr>
              <a:t>Tipps für die Praxis</a:t>
            </a:r>
          </a:p>
        </p:txBody>
      </p:sp>
      <p:sp>
        <p:nvSpPr>
          <p:cNvPr id="3" name="Inhaltsplatzhalter 2"/>
          <p:cNvSpPr>
            <a:spLocks noGrp="1"/>
          </p:cNvSpPr>
          <p:nvPr>
            <p:ph idx="1"/>
          </p:nvPr>
        </p:nvSpPr>
        <p:spPr>
          <a:xfrm>
            <a:off x="250824" y="1275606"/>
            <a:ext cx="6625432" cy="3456384"/>
          </a:xfrm>
        </p:spPr>
        <p:txBody>
          <a:bodyPr>
            <a:normAutofit fontScale="92500" lnSpcReduction="10000"/>
          </a:bodyPr>
          <a:lstStyle/>
          <a:p>
            <a:pPr>
              <a:lnSpc>
                <a:spcPct val="120000"/>
              </a:lnSpc>
            </a:pPr>
            <a:r>
              <a:rPr lang="de-DE" dirty="0" smtClean="0">
                <a:latin typeface="+mn-lt"/>
                <a:cs typeface="Calibri Light" panose="020F0302020204030204" pitchFamily="34" charset="0"/>
              </a:rPr>
              <a:t>Die Ausstattung der Berufsausbildung steht oft unter Kostendruck, Ausbildungspersonal und Betriebsrat sowie JAV können anhand der neuen digitalen Anforderungen Ausstattungsfragen thematisieren</a:t>
            </a:r>
          </a:p>
          <a:p>
            <a:pPr>
              <a:lnSpc>
                <a:spcPct val="120000"/>
              </a:lnSpc>
            </a:pPr>
            <a:r>
              <a:rPr lang="de-DE" dirty="0" smtClean="0">
                <a:latin typeface="+mn-lt"/>
                <a:cs typeface="Calibri Light" panose="020F0302020204030204" pitchFamily="34" charset="0"/>
              </a:rPr>
              <a:t>Der Betriebsrat </a:t>
            </a:r>
            <a:r>
              <a:rPr lang="de-DE" dirty="0">
                <a:latin typeface="+mn-lt"/>
                <a:cs typeface="Calibri Light" panose="020F0302020204030204" pitchFamily="34" charset="0"/>
              </a:rPr>
              <a:t>kann </a:t>
            </a:r>
            <a:r>
              <a:rPr lang="de-DE" dirty="0" smtClean="0">
                <a:latin typeface="+mn-lt"/>
                <a:cs typeface="Calibri Light" panose="020F0302020204030204" pitchFamily="34" charset="0"/>
              </a:rPr>
              <a:t>die Ausstattung der Ausbildung mit </a:t>
            </a:r>
            <a:r>
              <a:rPr lang="de-DE" dirty="0">
                <a:latin typeface="+mn-lt"/>
                <a:cs typeface="Calibri Light" panose="020F0302020204030204" pitchFamily="34" charset="0"/>
              </a:rPr>
              <a:t>dem Arbeitgeber nach § 97 Abs. 1 BetrVG beraten </a:t>
            </a:r>
            <a:r>
              <a:rPr lang="de-DE" dirty="0" smtClean="0">
                <a:latin typeface="+mn-lt"/>
                <a:cs typeface="Calibri Light" panose="020F0302020204030204" pitchFamily="34" charset="0"/>
              </a:rPr>
              <a:t>und Vorschläge machen</a:t>
            </a:r>
          </a:p>
          <a:p>
            <a:pPr>
              <a:lnSpc>
                <a:spcPct val="120000"/>
              </a:lnSpc>
            </a:pPr>
            <a:r>
              <a:rPr lang="de-DE" dirty="0" smtClean="0">
                <a:latin typeface="+mn-lt"/>
                <a:cs typeface="Calibri Light" panose="020F0302020204030204" pitchFamily="34" charset="0"/>
              </a:rPr>
              <a:t>Bei der Durchführung </a:t>
            </a:r>
            <a:r>
              <a:rPr lang="de-DE" dirty="0">
                <a:latin typeface="+mn-lt"/>
                <a:cs typeface="Calibri Light" panose="020F0302020204030204" pitchFamily="34" charset="0"/>
              </a:rPr>
              <a:t>betrieblicher </a:t>
            </a:r>
            <a:r>
              <a:rPr lang="de-DE" dirty="0" smtClean="0">
                <a:latin typeface="+mn-lt"/>
                <a:cs typeface="Calibri Light" panose="020F0302020204030204" pitchFamily="34" charset="0"/>
              </a:rPr>
              <a:t>Bildungsmaßnahmen nach § 98 Abs. 1 BetrVG hat der Betriebsrat Mitbestimmung und kann die Ausstattung thematisieren</a:t>
            </a:r>
          </a:p>
          <a:p>
            <a:pPr>
              <a:lnSpc>
                <a:spcPct val="120000"/>
              </a:lnSpc>
            </a:pPr>
            <a:r>
              <a:rPr lang="de-DE" dirty="0" smtClean="0">
                <a:latin typeface="+mn-lt"/>
                <a:cs typeface="Calibri Light" panose="020F0302020204030204" pitchFamily="34" charset="0"/>
              </a:rPr>
              <a:t>Die Handreichung „</a:t>
            </a:r>
            <a:r>
              <a:rPr lang="de-DE" dirty="0" smtClean="0">
                <a:latin typeface="+mn-lt"/>
                <a:cs typeface="Calibri Light" panose="020F0302020204030204" pitchFamily="34" charset="0"/>
                <a:hlinkClick r:id="rId3"/>
              </a:rPr>
              <a:t>Der Bildungsausschuss des Betriebsrats</a:t>
            </a:r>
            <a:r>
              <a:rPr lang="de-DE" dirty="0" smtClean="0">
                <a:latin typeface="+mn-lt"/>
                <a:cs typeface="Calibri Light" panose="020F0302020204030204" pitchFamily="34" charset="0"/>
              </a:rPr>
              <a:t>“ enthält Hinweise für die Mitbestimmungspraxis</a:t>
            </a:r>
          </a:p>
          <a:p>
            <a:endParaRPr lang="de-DE" dirty="0" smtClean="0">
              <a:solidFill>
                <a:srgbClr val="002060"/>
              </a:solidFill>
              <a:latin typeface="+mn-lt"/>
              <a:cs typeface="Calibri Light" panose="020F0302020204030204" pitchFamily="34" charset="0"/>
            </a:endParaRPr>
          </a:p>
          <a:p>
            <a:pPr marL="1350" indent="0">
              <a:buNone/>
            </a:pPr>
            <a:endParaRPr lang="de-DE" dirty="0">
              <a:solidFill>
                <a:srgbClr val="002060"/>
              </a:solidFill>
              <a:latin typeface="+mn-lt"/>
              <a:cs typeface="Calibri Light" panose="020F0302020204030204" pitchFamily="34" charset="0"/>
            </a:endParaRPr>
          </a:p>
        </p:txBody>
      </p:sp>
      <p:sp>
        <p:nvSpPr>
          <p:cNvPr id="5" name="Textplatzhalter 3"/>
          <p:cNvSpPr txBox="1">
            <a:spLocks/>
          </p:cNvSpPr>
          <p:nvPr/>
        </p:nvSpPr>
        <p:spPr>
          <a:xfrm>
            <a:off x="250824" y="865535"/>
            <a:ext cx="8893175" cy="338063"/>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ts val="750"/>
              </a:spcBef>
              <a:buSzPct val="90000"/>
              <a:buFontTx/>
              <a:buNone/>
              <a:defRPr sz="2400" b="0" i="0" kern="1200" spc="100">
                <a:solidFill>
                  <a:srgbClr val="3C3C3B"/>
                </a:solidFill>
                <a:latin typeface="Meta Head IGM Cond Light" panose="02000506030000020004" pitchFamily="2" charset="77"/>
                <a:ea typeface="+mn-ea"/>
                <a:cs typeface="+mn-cs"/>
              </a:defRPr>
            </a:lvl1pPr>
            <a:lvl2pPr marL="514350" indent="-243450" algn="l" defTabSz="685800" rtl="0" eaLnBrk="1" latinLnBrk="0" hangingPunct="1">
              <a:lnSpc>
                <a:spcPct val="90000"/>
              </a:lnSpc>
              <a:spcBef>
                <a:spcPts val="375"/>
              </a:spcBef>
              <a:buSzPct val="90000"/>
              <a:buFontTx/>
              <a:buBlip>
                <a:blip r:embed="rId4"/>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4"/>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4"/>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a:latin typeface="Meta Head IGM Cond Light" panose="02000506030000020004" pitchFamily="2" charset="0"/>
                <a:cs typeface="Calibri Light" panose="020F0302020204030204" pitchFamily="34" charset="0"/>
              </a:rPr>
              <a:t>Betriebsrat kann Investitionen in Lernmittel und Lernumgebungen einfordern</a:t>
            </a:r>
          </a:p>
        </p:txBody>
      </p:sp>
      <p:pic>
        <p:nvPicPr>
          <p:cNvPr id="7" name="Grafik 6"/>
          <p:cNvPicPr>
            <a:picLocks noChangeAspect="1"/>
          </p:cNvPicPr>
          <p:nvPr/>
        </p:nvPicPr>
        <p:blipFill>
          <a:blip r:embed="rId5"/>
          <a:stretch>
            <a:fillRect/>
          </a:stretch>
        </p:blipFill>
        <p:spPr>
          <a:xfrm>
            <a:off x="6977897" y="1851670"/>
            <a:ext cx="1942160" cy="2636723"/>
          </a:xfrm>
          <a:prstGeom prst="rect">
            <a:avLst/>
          </a:prstGeom>
        </p:spPr>
      </p:pic>
    </p:spTree>
    <p:extLst>
      <p:ext uri="{BB962C8B-B14F-4D97-AF65-F5344CB8AC3E}">
        <p14:creationId xmlns:p14="http://schemas.microsoft.com/office/powerpoint/2010/main" val="319589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Object"/>
          <p:cNvGraphicFramePr/>
          <p:nvPr>
            <p:extLst>
              <p:ext uri="{D42A27DB-BD31-4B8C-83A1-F6EECF244321}">
                <p14:modId xmlns:p14="http://schemas.microsoft.com/office/powerpoint/2010/main" val="263236983"/>
              </p:ext>
            </p:extLst>
          </p:nvPr>
        </p:nvGraphicFramePr>
        <p:xfrm>
          <a:off x="250824" y="1443786"/>
          <a:ext cx="8425631" cy="321619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a:xfrm>
            <a:off x="250825" y="483518"/>
            <a:ext cx="8642349" cy="454025"/>
          </a:xfrm>
        </p:spPr>
        <p:txBody>
          <a:bodyPr/>
          <a:lstStyle/>
          <a:p>
            <a:r>
              <a:rPr lang="de-DE" sz="3200" dirty="0">
                <a:latin typeface="+mj-lt"/>
                <a:cs typeface="Calibri Light" panose="020F0302020204030204" pitchFamily="34" charset="0"/>
              </a:rPr>
              <a:t>ausbildungspersonal</a:t>
            </a:r>
          </a:p>
        </p:txBody>
      </p:sp>
      <p:sp>
        <p:nvSpPr>
          <p:cNvPr id="6" name="Textplatzhalter 5"/>
          <p:cNvSpPr>
            <a:spLocks noGrp="1"/>
          </p:cNvSpPr>
          <p:nvPr>
            <p:ph type="body" sz="quarter" idx="13"/>
          </p:nvPr>
        </p:nvSpPr>
        <p:spPr>
          <a:xfrm>
            <a:off x="250825" y="948486"/>
            <a:ext cx="8642349" cy="495300"/>
          </a:xfrm>
        </p:spPr>
        <p:txBody>
          <a:bodyPr/>
          <a:lstStyle/>
          <a:p>
            <a:r>
              <a:rPr lang="de-DE" sz="2000" dirty="0">
                <a:latin typeface="Meta Head IGM Cond Light" panose="02000506030000020004" pitchFamily="2" charset="0"/>
                <a:cs typeface="Calibri Light" panose="020F0302020204030204" pitchFamily="34" charset="0"/>
              </a:rPr>
              <a:t>Weniger als ein Drittel des Ausbildungspersonals ist auf die Digitalisierung </a:t>
            </a:r>
            <a:r>
              <a:rPr lang="de-DE" sz="2000" dirty="0" smtClean="0">
                <a:latin typeface="Meta Head IGM Cond Light" panose="02000506030000020004" pitchFamily="2" charset="0"/>
                <a:cs typeface="Calibri Light" panose="020F0302020204030204" pitchFamily="34" charset="0"/>
              </a:rPr>
              <a:t>vorbereitet </a:t>
            </a:r>
            <a:endParaRPr lang="de-DE" sz="2000" dirty="0">
              <a:latin typeface="Meta Head IGM Cond Light" panose="02000506030000020004" pitchFamily="2" charset="0"/>
              <a:cs typeface="Calibri Light" panose="020F0302020204030204" pitchFamily="34" charset="0"/>
            </a:endParaRPr>
          </a:p>
        </p:txBody>
      </p:sp>
      <p:sp>
        <p:nvSpPr>
          <p:cNvPr id="7" name="Textfeld 6"/>
          <p:cNvSpPr txBox="1"/>
          <p:nvPr/>
        </p:nvSpPr>
        <p:spPr>
          <a:xfrm>
            <a:off x="257657" y="2067694"/>
            <a:ext cx="4105153" cy="261610"/>
          </a:xfrm>
          <a:prstGeom prst="rect">
            <a:avLst/>
          </a:prstGeom>
          <a:noFill/>
        </p:spPr>
        <p:txBody>
          <a:bodyPr wrap="square" rtlCol="0">
            <a:spAutoFit/>
          </a:bodyPr>
          <a:lstStyle/>
          <a:p>
            <a:r>
              <a:rPr lang="de-DE" sz="1100" dirty="0">
                <a:solidFill>
                  <a:srgbClr val="000000"/>
                </a:solidFill>
              </a:rPr>
              <a:t>Die Ausbilder sind auf das Thema Digitalisierung </a:t>
            </a:r>
            <a:r>
              <a:rPr lang="de-DE" sz="1100" dirty="0" smtClean="0">
                <a:solidFill>
                  <a:srgbClr val="000000"/>
                </a:solidFill>
              </a:rPr>
              <a:t>vorbereitet.</a:t>
            </a:r>
            <a:endParaRPr lang="de-DE" sz="1100" dirty="0">
              <a:solidFill>
                <a:srgbClr val="000000"/>
              </a:solidFill>
            </a:endParaRPr>
          </a:p>
        </p:txBody>
      </p:sp>
    </p:spTree>
    <p:extLst>
      <p:ext uri="{BB962C8B-B14F-4D97-AF65-F5344CB8AC3E}">
        <p14:creationId xmlns:p14="http://schemas.microsoft.com/office/powerpoint/2010/main" val="1206544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83518"/>
            <a:ext cx="8642349" cy="454025"/>
          </a:xfrm>
        </p:spPr>
        <p:txBody>
          <a:bodyPr/>
          <a:lstStyle/>
          <a:p>
            <a:r>
              <a:rPr lang="de-DE" sz="3200" dirty="0">
                <a:latin typeface="+mj-lt"/>
                <a:cs typeface="Calibri Light" panose="020F0302020204030204" pitchFamily="34" charset="0"/>
              </a:rPr>
              <a:t>Worum geht es eigentlich?</a:t>
            </a:r>
          </a:p>
        </p:txBody>
      </p:sp>
      <p:sp>
        <p:nvSpPr>
          <p:cNvPr id="3" name="Inhaltsplatzhalter 2"/>
          <p:cNvSpPr>
            <a:spLocks noGrp="1"/>
          </p:cNvSpPr>
          <p:nvPr>
            <p:ph idx="1"/>
          </p:nvPr>
        </p:nvSpPr>
        <p:spPr>
          <a:xfrm>
            <a:off x="222762" y="1635646"/>
            <a:ext cx="5141326" cy="2814389"/>
          </a:xfrm>
        </p:spPr>
        <p:txBody>
          <a:bodyPr>
            <a:normAutofit lnSpcReduction="10000"/>
          </a:bodyPr>
          <a:lstStyle/>
          <a:p>
            <a:r>
              <a:rPr lang="de-DE" dirty="0" smtClean="0">
                <a:latin typeface="+mn-lt"/>
                <a:cs typeface="Calibri Light" panose="020F0302020204030204" pitchFamily="34" charset="0"/>
              </a:rPr>
              <a:t>Für Ausbildungspersonal wird Coaching und Mentoring immer bedeutender</a:t>
            </a:r>
          </a:p>
          <a:p>
            <a:r>
              <a:rPr lang="de-DE" dirty="0" smtClean="0">
                <a:latin typeface="+mn-lt"/>
                <a:cs typeface="Calibri Light" panose="020F0302020204030204" pitchFamily="34" charset="0"/>
              </a:rPr>
              <a:t>Vom Ausbilder zum Lernprozessbegleiter werden</a:t>
            </a:r>
          </a:p>
          <a:p>
            <a:r>
              <a:rPr lang="de-DE" dirty="0" smtClean="0">
                <a:latin typeface="+mn-lt"/>
                <a:cs typeface="Calibri Light" panose="020F0302020204030204" pitchFamily="34" charset="0"/>
              </a:rPr>
              <a:t>Ausbildungspersonal überprüft kontinuierlich die betriebliche Ausbildungspraxis</a:t>
            </a:r>
          </a:p>
          <a:p>
            <a:r>
              <a:rPr lang="de-DE" dirty="0" smtClean="0">
                <a:latin typeface="+mn-lt"/>
                <a:cs typeface="Calibri Light" panose="020F0302020204030204" pitchFamily="34" charset="0"/>
              </a:rPr>
              <a:t>Lernanlässe, betriebliche Lernprojekte und Lern- und Arbeitsaufgaben werden angepasst</a:t>
            </a:r>
          </a:p>
          <a:p>
            <a:r>
              <a:rPr lang="de-DE" dirty="0" smtClean="0">
                <a:latin typeface="+mn-lt"/>
                <a:cs typeface="Calibri Light" panose="020F0302020204030204" pitchFamily="34" charset="0"/>
              </a:rPr>
              <a:t>Ausbildungspersonal braucht eine gute Grundqualifizierung und kontinuierliche Weiterbildung</a:t>
            </a:r>
            <a:endParaRPr lang="de-DE" dirty="0">
              <a:latin typeface="+mn-lt"/>
              <a:cs typeface="Calibri Light" panose="020F0302020204030204" pitchFamily="34" charset="0"/>
            </a:endParaRPr>
          </a:p>
          <a:p>
            <a:endParaRPr lang="de-DE" dirty="0" smtClean="0">
              <a:latin typeface="+mn-lt"/>
              <a:cs typeface="Calibri Light" panose="020F0302020204030204" pitchFamily="34" charset="0"/>
            </a:endParaRPr>
          </a:p>
          <a:p>
            <a:endParaRPr lang="de-DE" dirty="0">
              <a:latin typeface="+mn-lt"/>
              <a:cs typeface="Calibri Light" panose="020F0302020204030204" pitchFamily="34" charset="0"/>
            </a:endParaRPr>
          </a:p>
          <a:p>
            <a:endParaRPr lang="de-DE" dirty="0">
              <a:latin typeface="+mn-lt"/>
              <a:cs typeface="Calibri Light" panose="020F0302020204030204" pitchFamily="34" charset="0"/>
            </a:endParaRPr>
          </a:p>
        </p:txBody>
      </p:sp>
      <p:sp>
        <p:nvSpPr>
          <p:cNvPr id="5" name="Textplatzhalter 3"/>
          <p:cNvSpPr txBox="1">
            <a:spLocks/>
          </p:cNvSpPr>
          <p:nvPr/>
        </p:nvSpPr>
        <p:spPr>
          <a:xfrm>
            <a:off x="250825" y="937543"/>
            <a:ext cx="8525266" cy="495300"/>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ts val="750"/>
              </a:spcBef>
              <a:buSzPct val="90000"/>
              <a:buFontTx/>
              <a:buNone/>
              <a:defRPr sz="2400" b="0" i="0" kern="1200" spc="100">
                <a:solidFill>
                  <a:srgbClr val="3C3C3B"/>
                </a:solidFill>
                <a:latin typeface="Meta Head IGM Cond Light" panose="02000506030000020004" pitchFamily="2" charset="77"/>
                <a:ea typeface="+mn-ea"/>
                <a:cs typeface="+mn-cs"/>
              </a:defRPr>
            </a:lvl1pPr>
            <a:lvl2pPr marL="514350" indent="-243450" algn="l" defTabSz="685800" rtl="0" eaLnBrk="1" latinLnBrk="0" hangingPunct="1">
              <a:lnSpc>
                <a:spcPct val="90000"/>
              </a:lnSpc>
              <a:spcBef>
                <a:spcPts val="375"/>
              </a:spcBef>
              <a:buSzPct val="90000"/>
              <a:buFontTx/>
              <a:buBlip>
                <a:blip r:embed="rId3"/>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3"/>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3"/>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a:latin typeface="Meta Head IGM Cond Light" panose="02000506030000020004" pitchFamily="2" charset="0"/>
              </a:rPr>
              <a:t>Das Ausbildungspersonal hat eine Schlüsselrolle und muss auf die veränderten Anforderungen der Digitalisierung vorbereitet sein</a:t>
            </a:r>
          </a:p>
        </p:txBody>
      </p:sp>
      <p:pic>
        <p:nvPicPr>
          <p:cNvPr id="4" name="Grafik 3"/>
          <p:cNvPicPr>
            <a:picLocks noChangeAspect="1"/>
          </p:cNvPicPr>
          <p:nvPr/>
        </p:nvPicPr>
        <p:blipFill>
          <a:blip r:embed="rId4"/>
          <a:stretch>
            <a:fillRect/>
          </a:stretch>
        </p:blipFill>
        <p:spPr>
          <a:xfrm>
            <a:off x="5665906" y="2427734"/>
            <a:ext cx="3099609" cy="1785644"/>
          </a:xfrm>
          <a:prstGeom prst="rect">
            <a:avLst/>
          </a:prstGeom>
          <a:ln>
            <a:solidFill>
              <a:srgbClr val="000000"/>
            </a:solidFill>
          </a:ln>
        </p:spPr>
      </p:pic>
    </p:spTree>
    <p:extLst>
      <p:ext uri="{BB962C8B-B14F-4D97-AF65-F5344CB8AC3E}">
        <p14:creationId xmlns:p14="http://schemas.microsoft.com/office/powerpoint/2010/main" val="2095203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83518"/>
            <a:ext cx="8642349" cy="454025"/>
          </a:xfrm>
        </p:spPr>
        <p:txBody>
          <a:bodyPr/>
          <a:lstStyle/>
          <a:p>
            <a:r>
              <a:rPr lang="de-DE" sz="3200" dirty="0">
                <a:latin typeface="+mj-lt"/>
                <a:cs typeface="Calibri Light" panose="020F0302020204030204" pitchFamily="34" charset="0"/>
              </a:rPr>
              <a:t>Tipps für die Praxis</a:t>
            </a:r>
          </a:p>
        </p:txBody>
      </p:sp>
      <p:sp>
        <p:nvSpPr>
          <p:cNvPr id="3" name="Inhaltsplatzhalter 2"/>
          <p:cNvSpPr>
            <a:spLocks noGrp="1"/>
          </p:cNvSpPr>
          <p:nvPr>
            <p:ph idx="1"/>
          </p:nvPr>
        </p:nvSpPr>
        <p:spPr>
          <a:xfrm>
            <a:off x="250825" y="1419622"/>
            <a:ext cx="8785671" cy="3024336"/>
          </a:xfrm>
        </p:spPr>
        <p:txBody>
          <a:bodyPr>
            <a:noAutofit/>
          </a:bodyPr>
          <a:lstStyle/>
          <a:p>
            <a:pPr>
              <a:lnSpc>
                <a:spcPct val="100000"/>
              </a:lnSpc>
            </a:pPr>
            <a:r>
              <a:rPr lang="de-DE" dirty="0" smtClean="0">
                <a:latin typeface="+mn-lt"/>
                <a:cs typeface="Calibri Light" panose="020F0302020204030204" pitchFamily="34" charset="0"/>
              </a:rPr>
              <a:t>Die Ausbilder-Eignungsverordnung (AEVO) ist der Mindeststandard für die pädagogische Eignung, über die das Ausbildungspersonal verfügen muss.</a:t>
            </a:r>
            <a:endParaRPr lang="de-DE" dirty="0" smtClean="0">
              <a:solidFill>
                <a:srgbClr val="FF0000"/>
              </a:solidFill>
              <a:latin typeface="+mn-lt"/>
              <a:cs typeface="Calibri Light" panose="020F0302020204030204" pitchFamily="34" charset="0"/>
            </a:endParaRPr>
          </a:p>
          <a:p>
            <a:pPr>
              <a:lnSpc>
                <a:spcPct val="100000"/>
              </a:lnSpc>
            </a:pPr>
            <a:r>
              <a:rPr lang="de-DE" dirty="0" smtClean="0">
                <a:latin typeface="+mn-lt"/>
                <a:cs typeface="Calibri Light" panose="020F0302020204030204" pitchFamily="34" charset="0"/>
              </a:rPr>
              <a:t>Für Ausbildungspersonal gibt es darüber hinaus Fortbildungsmöglichkeiten zum </a:t>
            </a:r>
            <a:br>
              <a:rPr lang="de-DE" dirty="0" smtClean="0">
                <a:latin typeface="+mn-lt"/>
                <a:cs typeface="Calibri Light" panose="020F0302020204030204" pitchFamily="34" charset="0"/>
              </a:rPr>
            </a:br>
            <a:r>
              <a:rPr lang="de-DE" dirty="0" smtClean="0">
                <a:latin typeface="+mn-lt"/>
                <a:cs typeface="Calibri Light" panose="020F0302020204030204" pitchFamily="34" charset="0"/>
              </a:rPr>
              <a:t>Aus- und Weiterbildungspädagogen (</a:t>
            </a:r>
            <a:r>
              <a:rPr lang="de-DE" dirty="0" smtClean="0">
                <a:latin typeface="+mn-lt"/>
                <a:cs typeface="Calibri Light" panose="020F0302020204030204" pitchFamily="34" charset="0"/>
                <a:hlinkClick r:id="rId3"/>
              </a:rPr>
              <a:t>DQR-Niveau 6</a:t>
            </a:r>
            <a:r>
              <a:rPr lang="de-DE" dirty="0" smtClean="0">
                <a:latin typeface="+mn-lt"/>
                <a:cs typeface="Calibri Light" panose="020F0302020204030204" pitchFamily="34" charset="0"/>
              </a:rPr>
              <a:t>) und zu Berufspädagogen </a:t>
            </a:r>
            <a:br>
              <a:rPr lang="de-DE" dirty="0" smtClean="0">
                <a:latin typeface="+mn-lt"/>
                <a:cs typeface="Calibri Light" panose="020F0302020204030204" pitchFamily="34" charset="0"/>
              </a:rPr>
            </a:br>
            <a:r>
              <a:rPr lang="de-DE" dirty="0" smtClean="0">
                <a:latin typeface="+mn-lt"/>
                <a:cs typeface="Calibri Light" panose="020F0302020204030204" pitchFamily="34" charset="0"/>
              </a:rPr>
              <a:t>(</a:t>
            </a:r>
            <a:r>
              <a:rPr lang="de-DE" dirty="0" smtClean="0">
                <a:latin typeface="+mn-lt"/>
                <a:cs typeface="Calibri Light" panose="020F0302020204030204" pitchFamily="34" charset="0"/>
                <a:hlinkClick r:id="rId4"/>
              </a:rPr>
              <a:t>DQR-Niveau 7</a:t>
            </a:r>
            <a:r>
              <a:rPr lang="de-DE" dirty="0" smtClean="0">
                <a:latin typeface="+mn-lt"/>
                <a:cs typeface="Calibri Light" panose="020F0302020204030204" pitchFamily="34" charset="0"/>
              </a:rPr>
              <a:t>)</a:t>
            </a:r>
          </a:p>
          <a:p>
            <a:pPr>
              <a:lnSpc>
                <a:spcPct val="100000"/>
              </a:lnSpc>
            </a:pPr>
            <a:r>
              <a:rPr lang="de-DE" dirty="0" smtClean="0">
                <a:latin typeface="+mn-lt"/>
                <a:cs typeface="Calibri Light" panose="020F0302020204030204" pitchFamily="34" charset="0"/>
              </a:rPr>
              <a:t>Der Betriebsrat hat bei der Berufung des Ausbildungs-</a:t>
            </a:r>
            <a:br>
              <a:rPr lang="de-DE" dirty="0" smtClean="0">
                <a:latin typeface="+mn-lt"/>
                <a:cs typeface="Calibri Light" panose="020F0302020204030204" pitchFamily="34" charset="0"/>
              </a:rPr>
            </a:br>
            <a:r>
              <a:rPr lang="de-DE" dirty="0" err="1" smtClean="0">
                <a:latin typeface="+mn-lt"/>
                <a:cs typeface="Calibri Light" panose="020F0302020204030204" pitchFamily="34" charset="0"/>
              </a:rPr>
              <a:t>personals</a:t>
            </a:r>
            <a:r>
              <a:rPr lang="de-DE" dirty="0" smtClean="0">
                <a:latin typeface="+mn-lt"/>
                <a:cs typeface="Calibri Light" panose="020F0302020204030204" pitchFamily="34" charset="0"/>
              </a:rPr>
              <a:t> Mitbestimmungsrechte nach § 98 Abs. 2 BetrVG</a:t>
            </a:r>
          </a:p>
          <a:p>
            <a:pPr>
              <a:lnSpc>
                <a:spcPct val="100000"/>
              </a:lnSpc>
            </a:pPr>
            <a:r>
              <a:rPr lang="de-DE" dirty="0" smtClean="0">
                <a:latin typeface="+mn-lt"/>
                <a:cs typeface="Calibri Light" panose="020F0302020204030204" pitchFamily="34" charset="0"/>
              </a:rPr>
              <a:t>Der Betriebsrat hat nach § 96 Abs. 2 und § 97 Abs. 2 BetrVG</a:t>
            </a:r>
            <a:br>
              <a:rPr lang="de-DE" dirty="0" smtClean="0">
                <a:latin typeface="+mn-lt"/>
                <a:cs typeface="Calibri Light" panose="020F0302020204030204" pitchFamily="34" charset="0"/>
              </a:rPr>
            </a:br>
            <a:r>
              <a:rPr lang="de-DE" dirty="0" smtClean="0">
                <a:latin typeface="+mn-lt"/>
                <a:cs typeface="Calibri Light" panose="020F0302020204030204" pitchFamily="34" charset="0"/>
              </a:rPr>
              <a:t>darauf zu achten, dass auch dem Ausbildungspersonal </a:t>
            </a:r>
            <a:br>
              <a:rPr lang="de-DE" dirty="0" smtClean="0">
                <a:latin typeface="+mn-lt"/>
                <a:cs typeface="Calibri Light" panose="020F0302020204030204" pitchFamily="34" charset="0"/>
              </a:rPr>
            </a:br>
            <a:r>
              <a:rPr lang="de-DE" dirty="0" smtClean="0">
                <a:latin typeface="+mn-lt"/>
                <a:cs typeface="Calibri Light" panose="020F0302020204030204" pitchFamily="34" charset="0"/>
              </a:rPr>
              <a:t>Weiterbildungen ermöglicht werden</a:t>
            </a:r>
            <a:endParaRPr lang="de-DE" dirty="0">
              <a:latin typeface="+mn-lt"/>
              <a:cs typeface="Calibri Light" panose="020F0302020204030204" pitchFamily="34" charset="0"/>
            </a:endParaRPr>
          </a:p>
          <a:p>
            <a:pPr marL="1350" indent="0">
              <a:lnSpc>
                <a:spcPct val="100000"/>
              </a:lnSpc>
              <a:buNone/>
            </a:pPr>
            <a:endParaRPr lang="de-DE" dirty="0">
              <a:latin typeface="+mn-lt"/>
              <a:cs typeface="Calibri Light" panose="020F0302020204030204" pitchFamily="34" charset="0"/>
            </a:endParaRPr>
          </a:p>
        </p:txBody>
      </p:sp>
      <p:sp>
        <p:nvSpPr>
          <p:cNvPr id="5" name="Textplatzhalter 3"/>
          <p:cNvSpPr txBox="1">
            <a:spLocks/>
          </p:cNvSpPr>
          <p:nvPr/>
        </p:nvSpPr>
        <p:spPr>
          <a:xfrm>
            <a:off x="250825" y="978001"/>
            <a:ext cx="8642349" cy="297605"/>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ts val="750"/>
              </a:spcBef>
              <a:buSzPct val="90000"/>
              <a:buFontTx/>
              <a:buNone/>
              <a:defRPr sz="2400" b="0" i="0" kern="1200" spc="100">
                <a:solidFill>
                  <a:srgbClr val="3C3C3B"/>
                </a:solidFill>
                <a:latin typeface="Meta Head IGM Cond Light" panose="02000506030000020004" pitchFamily="2" charset="77"/>
                <a:ea typeface="+mn-ea"/>
                <a:cs typeface="+mn-cs"/>
              </a:defRPr>
            </a:lvl1pPr>
            <a:lvl2pPr marL="514350" indent="-243450" algn="l" defTabSz="685800" rtl="0" eaLnBrk="1" latinLnBrk="0" hangingPunct="1">
              <a:lnSpc>
                <a:spcPct val="90000"/>
              </a:lnSpc>
              <a:spcBef>
                <a:spcPts val="375"/>
              </a:spcBef>
              <a:buSzPct val="90000"/>
              <a:buFontTx/>
              <a:buBlip>
                <a:blip r:embed="rId5"/>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5"/>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5"/>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5"/>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a:latin typeface="Meta Head IGM Cond Light" panose="02000506030000020004" pitchFamily="2" charset="0"/>
              </a:rPr>
              <a:t>Weiterbildung </a:t>
            </a:r>
            <a:r>
              <a:rPr lang="de-DE" sz="2000" dirty="0" smtClean="0">
                <a:latin typeface="Meta Head IGM Cond Light" panose="02000506030000020004" pitchFamily="2" charset="0"/>
              </a:rPr>
              <a:t>ist für </a:t>
            </a:r>
            <a:r>
              <a:rPr lang="de-DE" sz="2000" dirty="0">
                <a:latin typeface="Meta Head IGM Cond Light" panose="02000506030000020004" pitchFamily="2" charset="0"/>
              </a:rPr>
              <a:t>das Ausbildungspersonal </a:t>
            </a:r>
            <a:r>
              <a:rPr lang="de-DE" sz="2000" dirty="0" smtClean="0">
                <a:latin typeface="Meta Head IGM Cond Light" panose="02000506030000020004" pitchFamily="2" charset="0"/>
              </a:rPr>
              <a:t>von großer Bedeutung</a:t>
            </a:r>
            <a:endParaRPr lang="de-DE" sz="2000" dirty="0">
              <a:latin typeface="Meta Head IGM Cond Light" panose="02000506030000020004" pitchFamily="2" charset="0"/>
            </a:endParaRPr>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934" y="2787774"/>
            <a:ext cx="2160240" cy="1440160"/>
          </a:xfrm>
          <a:prstGeom prst="rect">
            <a:avLst/>
          </a:prstGeom>
        </p:spPr>
      </p:pic>
    </p:spTree>
    <p:extLst>
      <p:ext uri="{BB962C8B-B14F-4D97-AF65-F5344CB8AC3E}">
        <p14:creationId xmlns:p14="http://schemas.microsoft.com/office/powerpoint/2010/main" val="1163737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6C668B8-A8ED-3C42-89B3-BD8DB80C5B80}"/>
              </a:ext>
            </a:extLst>
          </p:cNvPr>
          <p:cNvSpPr txBox="1">
            <a:spLocks/>
          </p:cNvSpPr>
          <p:nvPr/>
        </p:nvSpPr>
        <p:spPr>
          <a:xfrm>
            <a:off x="222030" y="344113"/>
            <a:ext cx="6096789" cy="45402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a:lstStyle>
          <a:p>
            <a:r>
              <a:rPr lang="de-DE" sz="3200" dirty="0">
                <a:latin typeface="+mj-lt"/>
                <a:cs typeface="Calibri Light" panose="020F0302020204030204" pitchFamily="34" charset="0"/>
              </a:rPr>
              <a:t>Chancen und Risiken</a:t>
            </a:r>
          </a:p>
        </p:txBody>
      </p:sp>
      <p:sp>
        <p:nvSpPr>
          <p:cNvPr id="6" name="Textplatzhalter 3"/>
          <p:cNvSpPr txBox="1">
            <a:spLocks/>
          </p:cNvSpPr>
          <p:nvPr/>
        </p:nvSpPr>
        <p:spPr>
          <a:xfrm>
            <a:off x="222030" y="690561"/>
            <a:ext cx="8642349" cy="495300"/>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ts val="750"/>
              </a:spcBef>
              <a:buSzPct val="90000"/>
              <a:buFontTx/>
              <a:buNone/>
              <a:defRPr sz="2400" b="0" i="0" kern="1200" spc="100" baseline="0">
                <a:solidFill>
                  <a:srgbClr val="3C3C3B"/>
                </a:solidFill>
                <a:latin typeface="Meta Head IGM Cond Light" panose="02000506030000020004" pitchFamily="2" charset="77"/>
                <a:ea typeface="+mn-ea"/>
                <a:cs typeface="+mn-cs"/>
              </a:defRPr>
            </a:lvl1pPr>
            <a:lvl2pPr marL="514350" indent="-243450" algn="l" defTabSz="685800" rtl="0" eaLnBrk="1" latinLnBrk="0" hangingPunct="1">
              <a:lnSpc>
                <a:spcPct val="90000"/>
              </a:lnSpc>
              <a:spcBef>
                <a:spcPts val="375"/>
              </a:spcBef>
              <a:buSzPct val="90000"/>
              <a:buFontTx/>
              <a:buBlip>
                <a:blip r:embed="rId3"/>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3"/>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3"/>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a:latin typeface="Meta Head IGM Cond Light" panose="02000506030000020004" pitchFamily="2" charset="0"/>
              </a:rPr>
              <a:t>Für die Betriebsräte bedeutet die Transformation mehr Risiko als Chance</a:t>
            </a:r>
          </a:p>
        </p:txBody>
      </p:sp>
      <p:graphicFrame>
        <p:nvGraphicFramePr>
          <p:cNvPr id="9" name="Diagramm 8"/>
          <p:cNvGraphicFramePr/>
          <p:nvPr>
            <p:extLst>
              <p:ext uri="{D42A27DB-BD31-4B8C-83A1-F6EECF244321}">
                <p14:modId xmlns:p14="http://schemas.microsoft.com/office/powerpoint/2010/main" val="3047517491"/>
              </p:ext>
            </p:extLst>
          </p:nvPr>
        </p:nvGraphicFramePr>
        <p:xfrm>
          <a:off x="323527" y="1144586"/>
          <a:ext cx="8208913" cy="36576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1701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p:cNvSpPr>
            <a:spLocks noGrp="1"/>
          </p:cNvSpPr>
          <p:nvPr>
            <p:ph idx="1"/>
          </p:nvPr>
        </p:nvSpPr>
        <p:spPr>
          <a:xfrm>
            <a:off x="179512" y="1595215"/>
            <a:ext cx="5548131" cy="2982309"/>
          </a:xfrm>
        </p:spPr>
        <p:txBody>
          <a:bodyPr>
            <a:noAutofit/>
          </a:bodyPr>
          <a:lstStyle/>
          <a:p>
            <a:r>
              <a:rPr lang="de-DE" dirty="0" smtClean="0">
                <a:latin typeface="+mn-lt"/>
                <a:cs typeface="Calibri Light" panose="020F0302020204030204" pitchFamily="34" charset="0"/>
              </a:rPr>
              <a:t>Erkenntnisse des Transformationsatlas nutzen: betriebspolitische Schwerpunktthemen identifizieren</a:t>
            </a:r>
          </a:p>
          <a:p>
            <a:r>
              <a:rPr lang="de-DE" dirty="0" smtClean="0">
                <a:latin typeface="+mn-lt"/>
                <a:cs typeface="Calibri Light" panose="020F0302020204030204" pitchFamily="34" charset="0"/>
              </a:rPr>
              <a:t>Betriebliche Handlungsfelder festlegen: </a:t>
            </a:r>
            <a:br>
              <a:rPr lang="de-DE" dirty="0" smtClean="0">
                <a:latin typeface="+mn-lt"/>
                <a:cs typeface="Calibri Light" panose="020F0302020204030204" pitchFamily="34" charset="0"/>
              </a:rPr>
            </a:br>
            <a:r>
              <a:rPr lang="de-DE" dirty="0" smtClean="0">
                <a:latin typeface="+mn-lt"/>
                <a:cs typeface="Calibri Light" panose="020F0302020204030204" pitchFamily="34" charset="0"/>
              </a:rPr>
              <a:t>der Betriebsrat muss prüfen, welche Themen besondere Priorität haben</a:t>
            </a:r>
          </a:p>
          <a:p>
            <a:r>
              <a:rPr lang="de-DE" dirty="0" smtClean="0">
                <a:latin typeface="+mn-lt"/>
                <a:cs typeface="Calibri Light" panose="020F0302020204030204" pitchFamily="34" charset="0"/>
              </a:rPr>
              <a:t>Humanisierungsperspektive entwickeln: Bestandsaufnahme der betrieblichen Aus- und Weiterbildung vornehmen und betriebliche Strategie zur Personalplanung erarbeiten</a:t>
            </a:r>
          </a:p>
          <a:p>
            <a:r>
              <a:rPr lang="de-DE" dirty="0" smtClean="0">
                <a:latin typeface="+mn-lt"/>
                <a:cs typeface="Calibri Light" panose="020F0302020204030204" pitchFamily="34" charset="0"/>
              </a:rPr>
              <a:t>Mitbestimmung nutzen: Für Ausstattung, Organisation und qualifiziertes Ausbildungspersonal</a:t>
            </a:r>
          </a:p>
        </p:txBody>
      </p:sp>
      <p:sp>
        <p:nvSpPr>
          <p:cNvPr id="10" name="Titel 4">
            <a:extLst>
              <a:ext uri="{FF2B5EF4-FFF2-40B4-BE49-F238E27FC236}">
                <a16:creationId xmlns:a16="http://schemas.microsoft.com/office/drawing/2014/main" id="{36C668B8-A8ED-3C42-89B3-BD8DB80C5B80}"/>
              </a:ext>
            </a:extLst>
          </p:cNvPr>
          <p:cNvSpPr txBox="1">
            <a:spLocks/>
          </p:cNvSpPr>
          <p:nvPr/>
        </p:nvSpPr>
        <p:spPr>
          <a:xfrm>
            <a:off x="222030" y="344113"/>
            <a:ext cx="6096789" cy="71546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a:lstStyle>
          <a:p>
            <a:r>
              <a:rPr lang="de-DE" sz="3200" b="0" dirty="0">
                <a:latin typeface="+mj-lt"/>
                <a:cs typeface="Calibri Light" panose="020F0302020204030204" pitchFamily="34" charset="0"/>
              </a:rPr>
              <a:t>Agenda für gute Arbeit und Bildung</a:t>
            </a:r>
          </a:p>
        </p:txBody>
      </p:sp>
      <p:sp>
        <p:nvSpPr>
          <p:cNvPr id="11" name="Textplatzhalter 3"/>
          <p:cNvSpPr txBox="1">
            <a:spLocks/>
          </p:cNvSpPr>
          <p:nvPr/>
        </p:nvSpPr>
        <p:spPr>
          <a:xfrm>
            <a:off x="222030" y="1099916"/>
            <a:ext cx="8642349" cy="495300"/>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ts val="750"/>
              </a:spcBef>
              <a:buSzPct val="90000"/>
              <a:buFontTx/>
              <a:buNone/>
              <a:defRPr sz="2400" b="0" i="0" kern="1200" spc="100" baseline="0">
                <a:solidFill>
                  <a:srgbClr val="3C3C3B"/>
                </a:solidFill>
                <a:latin typeface="Meta Head IGM Cond Light" panose="02000506030000020004" pitchFamily="2" charset="77"/>
                <a:ea typeface="+mn-ea"/>
                <a:cs typeface="+mn-cs"/>
              </a:defRPr>
            </a:lvl1pPr>
            <a:lvl2pPr marL="514350" indent="-243450" algn="l" defTabSz="685800" rtl="0" eaLnBrk="1" latinLnBrk="0" hangingPunct="1">
              <a:lnSpc>
                <a:spcPct val="90000"/>
              </a:lnSpc>
              <a:spcBef>
                <a:spcPts val="375"/>
              </a:spcBef>
              <a:buSzPct val="90000"/>
              <a:buFontTx/>
              <a:buBlip>
                <a:blip r:embed="rId3"/>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3"/>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3"/>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000" dirty="0"/>
              <a:t>Transformation der Arbeit: Zwischen Rationalisierung und Humanisierung</a:t>
            </a:r>
          </a:p>
        </p:txBody>
      </p:sp>
      <p:graphicFrame>
        <p:nvGraphicFramePr>
          <p:cNvPr id="12" name="Diagramm 11"/>
          <p:cNvGraphicFramePr/>
          <p:nvPr>
            <p:extLst>
              <p:ext uri="{D42A27DB-BD31-4B8C-83A1-F6EECF244321}">
                <p14:modId xmlns:p14="http://schemas.microsoft.com/office/powerpoint/2010/main" val="4023833419"/>
              </p:ext>
            </p:extLst>
          </p:nvPr>
        </p:nvGraphicFramePr>
        <p:xfrm>
          <a:off x="4985709" y="1203598"/>
          <a:ext cx="4770867" cy="3270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9123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latin typeface="+mj-lt"/>
                <a:cs typeface="Calibri Light" panose="020F0302020204030204" pitchFamily="34" charset="0"/>
              </a:rPr>
              <a:t>Übersicht</a:t>
            </a:r>
          </a:p>
        </p:txBody>
      </p:sp>
      <p:sp>
        <p:nvSpPr>
          <p:cNvPr id="3" name="Textplatzhalter 2"/>
          <p:cNvSpPr>
            <a:spLocks noGrp="1"/>
          </p:cNvSpPr>
          <p:nvPr>
            <p:ph type="body" sz="quarter" idx="12"/>
          </p:nvPr>
        </p:nvSpPr>
        <p:spPr>
          <a:xfrm>
            <a:off x="539552" y="1707654"/>
            <a:ext cx="8352928" cy="2808312"/>
          </a:xfrm>
        </p:spPr>
        <p:txBody>
          <a:bodyPr>
            <a:normAutofit/>
          </a:bodyPr>
          <a:lstStyle/>
          <a:p>
            <a:pPr marL="0" indent="0">
              <a:lnSpc>
                <a:spcPct val="100000"/>
              </a:lnSpc>
              <a:buClr>
                <a:schemeClr val="tx1"/>
              </a:buClr>
              <a:buNone/>
            </a:pPr>
            <a:r>
              <a:rPr lang="de-DE" dirty="0">
                <a:solidFill>
                  <a:srgbClr val="FF0000"/>
                </a:solidFill>
                <a:latin typeface="+mn-lt"/>
                <a:cs typeface="Calibri Light" panose="020F0302020204030204" pitchFamily="34" charset="0"/>
              </a:rPr>
              <a:t>Folien 3 – 5</a:t>
            </a:r>
            <a:r>
              <a:rPr lang="de-DE" dirty="0" smtClean="0">
                <a:solidFill>
                  <a:srgbClr val="FF0000"/>
                </a:solidFill>
                <a:latin typeface="+mn-lt"/>
                <a:cs typeface="Calibri Light" panose="020F0302020204030204" pitchFamily="34" charset="0"/>
              </a:rPr>
              <a:t> </a:t>
            </a:r>
            <a:r>
              <a:rPr lang="de-DE" dirty="0" smtClean="0">
                <a:solidFill>
                  <a:srgbClr val="000000"/>
                </a:solidFill>
                <a:latin typeface="+mn-lt"/>
                <a:cs typeface="Calibri Light" panose="020F0302020204030204" pitchFamily="34" charset="0"/>
              </a:rPr>
              <a:t>	</a:t>
            </a:r>
            <a:r>
              <a:rPr lang="de-DE" dirty="0">
                <a:solidFill>
                  <a:srgbClr val="000000"/>
                </a:solidFill>
                <a:latin typeface="+mn-lt"/>
                <a:cs typeface="Calibri Light" panose="020F0302020204030204" pitchFamily="34" charset="0"/>
              </a:rPr>
              <a:t>	</a:t>
            </a:r>
            <a:r>
              <a:rPr lang="de-DE" dirty="0" smtClean="0">
                <a:solidFill>
                  <a:srgbClr val="000000"/>
                </a:solidFill>
                <a:latin typeface="+mn-lt"/>
                <a:cs typeface="Calibri Light" panose="020F0302020204030204" pitchFamily="34" charset="0"/>
              </a:rPr>
              <a:t>Anzahl der Auszubildenden</a:t>
            </a:r>
          </a:p>
          <a:p>
            <a:pPr marL="0" indent="0">
              <a:lnSpc>
                <a:spcPct val="100000"/>
              </a:lnSpc>
              <a:buClr>
                <a:schemeClr val="tx1"/>
              </a:buClr>
              <a:buNone/>
            </a:pPr>
            <a:r>
              <a:rPr lang="de-DE" dirty="0" smtClean="0">
                <a:solidFill>
                  <a:srgbClr val="FF0000"/>
                </a:solidFill>
                <a:latin typeface="+mn-lt"/>
                <a:cs typeface="Calibri Light" panose="020F0302020204030204" pitchFamily="34" charset="0"/>
              </a:rPr>
              <a:t>Folien 6 </a:t>
            </a:r>
            <a:r>
              <a:rPr lang="de-DE" dirty="0">
                <a:solidFill>
                  <a:srgbClr val="FF0000"/>
                </a:solidFill>
                <a:latin typeface="+mn-lt"/>
                <a:cs typeface="Calibri Light" panose="020F0302020204030204" pitchFamily="34" charset="0"/>
              </a:rPr>
              <a:t>– 8</a:t>
            </a:r>
            <a:r>
              <a:rPr lang="de-DE" dirty="0" smtClean="0">
                <a:solidFill>
                  <a:srgbClr val="FF0000"/>
                </a:solidFill>
                <a:latin typeface="+mn-lt"/>
                <a:cs typeface="Calibri Light" panose="020F0302020204030204" pitchFamily="34" charset="0"/>
              </a:rPr>
              <a:t> </a:t>
            </a:r>
            <a:r>
              <a:rPr lang="de-DE" dirty="0" smtClean="0">
                <a:solidFill>
                  <a:srgbClr val="000000"/>
                </a:solidFill>
                <a:latin typeface="+mn-lt"/>
                <a:cs typeface="Calibri Light" panose="020F0302020204030204" pitchFamily="34" charset="0"/>
              </a:rPr>
              <a:t>		Fachliche und überfachliche Themen der Digitalisierung in 			der Berufsausbildung </a:t>
            </a:r>
          </a:p>
          <a:p>
            <a:pPr marL="0" indent="0">
              <a:lnSpc>
                <a:spcPct val="100000"/>
              </a:lnSpc>
              <a:buClr>
                <a:schemeClr val="tx1"/>
              </a:buClr>
              <a:buNone/>
            </a:pPr>
            <a:r>
              <a:rPr lang="de-DE" dirty="0">
                <a:solidFill>
                  <a:srgbClr val="FF0000"/>
                </a:solidFill>
                <a:latin typeface="+mn-lt"/>
                <a:cs typeface="Calibri Light" panose="020F0302020204030204" pitchFamily="34" charset="0"/>
              </a:rPr>
              <a:t>Folien 9</a:t>
            </a:r>
            <a:r>
              <a:rPr lang="de-DE" dirty="0" smtClean="0">
                <a:solidFill>
                  <a:srgbClr val="FF0000"/>
                </a:solidFill>
                <a:latin typeface="+mn-lt"/>
                <a:cs typeface="Calibri Light" panose="020F0302020204030204" pitchFamily="34" charset="0"/>
              </a:rPr>
              <a:t> </a:t>
            </a:r>
            <a:r>
              <a:rPr lang="de-DE" dirty="0">
                <a:solidFill>
                  <a:srgbClr val="FF0000"/>
                </a:solidFill>
                <a:latin typeface="+mn-lt"/>
                <a:cs typeface="Calibri Light" panose="020F0302020204030204" pitchFamily="34" charset="0"/>
              </a:rPr>
              <a:t>– </a:t>
            </a:r>
            <a:r>
              <a:rPr lang="de-DE" dirty="0" smtClean="0">
                <a:solidFill>
                  <a:srgbClr val="FF0000"/>
                </a:solidFill>
                <a:latin typeface="+mn-lt"/>
                <a:cs typeface="Calibri Light" panose="020F0302020204030204" pitchFamily="34" charset="0"/>
              </a:rPr>
              <a:t>11 	 </a:t>
            </a:r>
            <a:r>
              <a:rPr lang="de-DE" dirty="0" smtClean="0">
                <a:solidFill>
                  <a:srgbClr val="000000"/>
                </a:solidFill>
                <a:latin typeface="+mn-lt"/>
                <a:cs typeface="Calibri Light" panose="020F0302020204030204" pitchFamily="34" charset="0"/>
              </a:rPr>
              <a:t>	Ausstattung der betrieblichen Berufsausbildung</a:t>
            </a:r>
          </a:p>
          <a:p>
            <a:pPr marL="0" indent="0">
              <a:lnSpc>
                <a:spcPct val="100000"/>
              </a:lnSpc>
              <a:buClr>
                <a:schemeClr val="tx1"/>
              </a:buClr>
              <a:buNone/>
            </a:pPr>
            <a:r>
              <a:rPr lang="de-DE" dirty="0" smtClean="0">
                <a:solidFill>
                  <a:srgbClr val="FF0000"/>
                </a:solidFill>
                <a:latin typeface="+mn-lt"/>
                <a:cs typeface="Calibri Light" panose="020F0302020204030204" pitchFamily="34" charset="0"/>
              </a:rPr>
              <a:t>Folien 12 – 14	</a:t>
            </a:r>
            <a:r>
              <a:rPr lang="de-DE" dirty="0" smtClean="0">
                <a:solidFill>
                  <a:srgbClr val="000000"/>
                </a:solidFill>
                <a:latin typeface="+mn-lt"/>
                <a:cs typeface="Calibri Light" panose="020F0302020204030204" pitchFamily="34" charset="0"/>
              </a:rPr>
              <a:t>	Ausbildungspersonal / Digitalisierung</a:t>
            </a:r>
          </a:p>
          <a:p>
            <a:pPr marL="0" indent="0">
              <a:lnSpc>
                <a:spcPct val="100000"/>
              </a:lnSpc>
              <a:buClr>
                <a:schemeClr val="tx1"/>
              </a:buClr>
              <a:buNone/>
            </a:pPr>
            <a:r>
              <a:rPr lang="de-DE" dirty="0" smtClean="0">
                <a:solidFill>
                  <a:srgbClr val="FF0000"/>
                </a:solidFill>
                <a:latin typeface="+mn-lt"/>
                <a:cs typeface="Calibri Light" panose="020F0302020204030204" pitchFamily="34" charset="0"/>
              </a:rPr>
              <a:t>Folien 15 – 16</a:t>
            </a:r>
            <a:r>
              <a:rPr lang="de-DE" dirty="0" smtClean="0">
                <a:solidFill>
                  <a:srgbClr val="000000"/>
                </a:solidFill>
                <a:latin typeface="+mn-lt"/>
                <a:cs typeface="Calibri Light" panose="020F0302020204030204" pitchFamily="34" charset="0"/>
              </a:rPr>
              <a:t>		Chancen und Risiken und unsere Agenda für Gute Arbeit und</a:t>
            </a:r>
            <a:br>
              <a:rPr lang="de-DE" dirty="0" smtClean="0">
                <a:solidFill>
                  <a:srgbClr val="000000"/>
                </a:solidFill>
                <a:latin typeface="+mn-lt"/>
                <a:cs typeface="Calibri Light" panose="020F0302020204030204" pitchFamily="34" charset="0"/>
              </a:rPr>
            </a:br>
            <a:r>
              <a:rPr lang="de-DE" dirty="0" smtClean="0">
                <a:solidFill>
                  <a:srgbClr val="000000"/>
                </a:solidFill>
                <a:latin typeface="+mn-lt"/>
                <a:cs typeface="Calibri Light" panose="020F0302020204030204" pitchFamily="34" charset="0"/>
              </a:rPr>
              <a:t>			Gute Bildung</a:t>
            </a:r>
            <a:endParaRPr lang="de-DE" dirty="0">
              <a:solidFill>
                <a:srgbClr val="000000"/>
              </a:solidFill>
              <a:latin typeface="+mn-lt"/>
              <a:cs typeface="Calibri Light" panose="020F0302020204030204" pitchFamily="34" charset="0"/>
            </a:endParaRPr>
          </a:p>
        </p:txBody>
      </p:sp>
      <p:sp>
        <p:nvSpPr>
          <p:cNvPr id="4" name="Rechteck 3"/>
          <p:cNvSpPr/>
          <p:nvPr/>
        </p:nvSpPr>
        <p:spPr>
          <a:xfrm>
            <a:off x="395536" y="870516"/>
            <a:ext cx="6912768" cy="707886"/>
          </a:xfrm>
          <a:prstGeom prst="rect">
            <a:avLst/>
          </a:prstGeom>
        </p:spPr>
        <p:txBody>
          <a:bodyPr wrap="square">
            <a:spAutoFit/>
          </a:bodyPr>
          <a:lstStyle/>
          <a:p>
            <a:r>
              <a:rPr lang="de-DE" sz="2000" spc="100" dirty="0">
                <a:solidFill>
                  <a:srgbClr val="3C3C3B"/>
                </a:solidFill>
                <a:latin typeface="Meta Head IGM Cond Light" panose="02000506030000020004" pitchFamily="2" charset="0"/>
                <a:cs typeface="Calibri Light" panose="020F0302020204030204" pitchFamily="34" charset="0"/>
              </a:rPr>
              <a:t>Auswertung ausgewählter Fragen des Transformationsatlasses in Bezug auf Berufsausbildung</a:t>
            </a:r>
          </a:p>
        </p:txBody>
      </p:sp>
    </p:spTree>
    <p:extLst>
      <p:ext uri="{BB962C8B-B14F-4D97-AF65-F5344CB8AC3E}">
        <p14:creationId xmlns:p14="http://schemas.microsoft.com/office/powerpoint/2010/main" val="3440639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Object"/>
          <p:cNvGraphicFramePr/>
          <p:nvPr>
            <p:extLst>
              <p:ext uri="{D42A27DB-BD31-4B8C-83A1-F6EECF244321}">
                <p14:modId xmlns:p14="http://schemas.microsoft.com/office/powerpoint/2010/main" val="1523270948"/>
              </p:ext>
            </p:extLst>
          </p:nvPr>
        </p:nvGraphicFramePr>
        <p:xfrm>
          <a:off x="250824" y="1347614"/>
          <a:ext cx="8281615" cy="32382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a:xfrm>
            <a:off x="250825" y="483518"/>
            <a:ext cx="8642349" cy="454025"/>
          </a:xfrm>
        </p:spPr>
        <p:txBody>
          <a:bodyPr/>
          <a:lstStyle/>
          <a:p>
            <a:r>
              <a:rPr lang="de-DE" sz="3200" dirty="0" smtClean="0">
                <a:latin typeface="+mj-lt"/>
                <a:cs typeface="Calibri Light" panose="020F0302020204030204" pitchFamily="34" charset="0"/>
              </a:rPr>
              <a:t>Anzahl</a:t>
            </a:r>
            <a:r>
              <a:rPr lang="de-DE" sz="3200" dirty="0">
                <a:latin typeface="+mj-lt"/>
                <a:cs typeface="Calibri Light" panose="020F0302020204030204" pitchFamily="34" charset="0"/>
              </a:rPr>
              <a:t> </a:t>
            </a:r>
            <a:r>
              <a:rPr lang="de-DE" sz="3200" dirty="0" smtClean="0">
                <a:latin typeface="+mj-lt"/>
                <a:cs typeface="Calibri Light" panose="020F0302020204030204" pitchFamily="34" charset="0"/>
              </a:rPr>
              <a:t>der </a:t>
            </a:r>
            <a:r>
              <a:rPr lang="de-DE" sz="3200" dirty="0">
                <a:latin typeface="+mj-lt"/>
                <a:cs typeface="Calibri Light" panose="020F0302020204030204" pitchFamily="34" charset="0"/>
              </a:rPr>
              <a:t>auszubildenden</a:t>
            </a:r>
          </a:p>
        </p:txBody>
      </p:sp>
      <p:sp>
        <p:nvSpPr>
          <p:cNvPr id="6" name="Textplatzhalter 5"/>
          <p:cNvSpPr>
            <a:spLocks noGrp="1"/>
          </p:cNvSpPr>
          <p:nvPr>
            <p:ph type="body" sz="quarter" idx="13"/>
          </p:nvPr>
        </p:nvSpPr>
        <p:spPr>
          <a:xfrm>
            <a:off x="250825" y="948486"/>
            <a:ext cx="8642349" cy="495300"/>
          </a:xfrm>
        </p:spPr>
        <p:txBody>
          <a:bodyPr/>
          <a:lstStyle/>
          <a:p>
            <a:r>
              <a:rPr lang="de-DE" sz="2000" dirty="0" smtClean="0">
                <a:latin typeface="Meta Head IGM Cond Light" panose="02000506030000020004" pitchFamily="2" charset="0"/>
                <a:cs typeface="Calibri Light" panose="020F0302020204030204" pitchFamily="34" charset="0"/>
              </a:rPr>
              <a:t>Rund ein Fünftel der </a:t>
            </a:r>
            <a:r>
              <a:rPr lang="de-DE" sz="2000" dirty="0">
                <a:latin typeface="Meta Head IGM Cond Light" panose="02000506030000020004" pitchFamily="2" charset="0"/>
                <a:cs typeface="Calibri Light" panose="020F0302020204030204" pitchFamily="34" charset="0"/>
              </a:rPr>
              <a:t>befragten Betriebsräte rechnet mit einem Rückgang in der </a:t>
            </a:r>
            <a:r>
              <a:rPr lang="de-DE" sz="2000" dirty="0" smtClean="0">
                <a:latin typeface="Meta Head IGM Cond Light" panose="02000506030000020004" pitchFamily="2" charset="0"/>
                <a:cs typeface="Calibri Light" panose="020F0302020204030204" pitchFamily="34" charset="0"/>
              </a:rPr>
              <a:t>Ausbildung</a:t>
            </a:r>
            <a:endParaRPr lang="de-DE" sz="2000" dirty="0">
              <a:latin typeface="Meta Head IGM Cond Light" panose="02000506030000020004" pitchFamily="2" charset="0"/>
              <a:cs typeface="Calibri Light" panose="020F0302020204030204" pitchFamily="34" charset="0"/>
            </a:endParaRPr>
          </a:p>
        </p:txBody>
      </p:sp>
    </p:spTree>
    <p:extLst>
      <p:ext uri="{BB962C8B-B14F-4D97-AF65-F5344CB8AC3E}">
        <p14:creationId xmlns:p14="http://schemas.microsoft.com/office/powerpoint/2010/main" val="267835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83518"/>
            <a:ext cx="8642349" cy="454025"/>
          </a:xfrm>
        </p:spPr>
        <p:txBody>
          <a:bodyPr/>
          <a:lstStyle/>
          <a:p>
            <a:r>
              <a:rPr lang="de-DE" sz="3200" dirty="0">
                <a:latin typeface="+mj-lt"/>
                <a:cs typeface="Calibri Light" panose="020F0302020204030204" pitchFamily="34" charset="0"/>
              </a:rPr>
              <a:t>Worum geht es eigentlich?</a:t>
            </a:r>
          </a:p>
        </p:txBody>
      </p:sp>
      <p:sp>
        <p:nvSpPr>
          <p:cNvPr id="4" name="Textplatzhalter 3"/>
          <p:cNvSpPr>
            <a:spLocks noGrp="1"/>
          </p:cNvSpPr>
          <p:nvPr>
            <p:ph type="body" sz="quarter" idx="13"/>
          </p:nvPr>
        </p:nvSpPr>
        <p:spPr>
          <a:xfrm>
            <a:off x="250825" y="948486"/>
            <a:ext cx="7849567" cy="524572"/>
          </a:xfrm>
        </p:spPr>
        <p:txBody>
          <a:bodyPr/>
          <a:lstStyle/>
          <a:p>
            <a:pPr>
              <a:lnSpc>
                <a:spcPct val="100000"/>
              </a:lnSpc>
            </a:pPr>
            <a:r>
              <a:rPr lang="de-DE" sz="2000" dirty="0">
                <a:latin typeface="Meta Head IGM Cond Light" panose="02000506030000020004" pitchFamily="2" charset="0"/>
                <a:cs typeface="Calibri Light" panose="020F0302020204030204" pitchFamily="34" charset="0"/>
              </a:rPr>
              <a:t>Erstausbildung ist der Schlüssel für den beruflichen Einstieg</a:t>
            </a:r>
          </a:p>
        </p:txBody>
      </p:sp>
      <p:pic>
        <p:nvPicPr>
          <p:cNvPr id="5" name="Grafik 4"/>
          <p:cNvPicPr>
            <a:picLocks noChangeAspect="1"/>
          </p:cNvPicPr>
          <p:nvPr/>
        </p:nvPicPr>
        <p:blipFill>
          <a:blip r:embed="rId3"/>
          <a:stretch>
            <a:fillRect/>
          </a:stretch>
        </p:blipFill>
        <p:spPr>
          <a:xfrm>
            <a:off x="3879082" y="1563638"/>
            <a:ext cx="5141624" cy="3168352"/>
          </a:xfrm>
          <a:prstGeom prst="rect">
            <a:avLst/>
          </a:prstGeom>
        </p:spPr>
      </p:pic>
      <p:sp>
        <p:nvSpPr>
          <p:cNvPr id="7" name="Inhaltsplatzhalter 2"/>
          <p:cNvSpPr>
            <a:spLocks noGrp="1"/>
          </p:cNvSpPr>
          <p:nvPr>
            <p:ph idx="1"/>
          </p:nvPr>
        </p:nvSpPr>
        <p:spPr>
          <a:xfrm>
            <a:off x="242122" y="1707654"/>
            <a:ext cx="3529087" cy="3096344"/>
          </a:xfrm>
        </p:spPr>
        <p:txBody>
          <a:bodyPr>
            <a:normAutofit lnSpcReduction="10000"/>
          </a:bodyPr>
          <a:lstStyle/>
          <a:p>
            <a:r>
              <a:rPr lang="de-DE" dirty="0" smtClean="0">
                <a:latin typeface="+mn-lt"/>
                <a:cs typeface="Calibri Light" panose="020F0302020204030204" pitchFamily="34" charset="0"/>
              </a:rPr>
              <a:t>Die IG Metall </a:t>
            </a:r>
            <a:r>
              <a:rPr lang="de-DE" dirty="0" smtClean="0">
                <a:latin typeface="+mn-lt"/>
                <a:cs typeface="Calibri Light" panose="020F0302020204030204" pitchFamily="34" charset="0"/>
                <a:hlinkClick r:id="rId4"/>
              </a:rPr>
              <a:t>Ausbildungsbilanz</a:t>
            </a:r>
            <a:r>
              <a:rPr lang="de-DE" dirty="0" smtClean="0">
                <a:latin typeface="+mn-lt"/>
                <a:cs typeface="Calibri Light" panose="020F0302020204030204" pitchFamily="34" charset="0"/>
              </a:rPr>
              <a:t> zeigte zuletzt einen kontinuierlichen Rückgang der </a:t>
            </a:r>
            <a:r>
              <a:rPr lang="de-DE" dirty="0">
                <a:latin typeface="+mn-lt"/>
                <a:cs typeface="Calibri Light" panose="020F0302020204030204" pitchFamily="34" charset="0"/>
              </a:rPr>
              <a:t>Ausbildungsquote </a:t>
            </a:r>
            <a:r>
              <a:rPr lang="de-DE" dirty="0" smtClean="0">
                <a:latin typeface="+mn-lt"/>
                <a:cs typeface="Calibri Light" panose="020F0302020204030204" pitchFamily="34" charset="0"/>
              </a:rPr>
              <a:t>(auf 4,8 Prozent)</a:t>
            </a:r>
          </a:p>
          <a:p>
            <a:r>
              <a:rPr lang="de-DE" dirty="0" smtClean="0">
                <a:latin typeface="+mn-lt"/>
                <a:cs typeface="Calibri Light" panose="020F0302020204030204" pitchFamily="34" charset="0"/>
              </a:rPr>
              <a:t>Auch beteiligen sich bundesweit nur noch 19,8 Prozent der Betrieb an Ausbildung</a:t>
            </a:r>
          </a:p>
          <a:p>
            <a:r>
              <a:rPr lang="de-DE" dirty="0" smtClean="0">
                <a:latin typeface="+mn-lt"/>
                <a:cs typeface="Calibri Light" panose="020F0302020204030204" pitchFamily="34" charset="0"/>
              </a:rPr>
              <a:t>Diese Zahlen stehen im Widerspruch zu den Klagen über einen umfassenden Fachkräftemangel</a:t>
            </a:r>
            <a:endParaRPr lang="de-DE" dirty="0">
              <a:latin typeface="+mn-lt"/>
              <a:cs typeface="Calibri Light" panose="020F0302020204030204" pitchFamily="34" charset="0"/>
            </a:endParaRPr>
          </a:p>
          <a:p>
            <a:endParaRPr lang="de-DE" dirty="0">
              <a:latin typeface="+mn-lt"/>
              <a:cs typeface="Calibri Light" panose="020F0302020204030204" pitchFamily="34" charset="0"/>
            </a:endParaRPr>
          </a:p>
          <a:p>
            <a:endParaRPr lang="de-DE" dirty="0" smtClean="0">
              <a:latin typeface="+mn-lt"/>
              <a:cs typeface="Calibri Light" panose="020F0302020204030204" pitchFamily="34" charset="0"/>
            </a:endParaRPr>
          </a:p>
        </p:txBody>
      </p:sp>
    </p:spTree>
    <p:extLst>
      <p:ext uri="{BB962C8B-B14F-4D97-AF65-F5344CB8AC3E}">
        <p14:creationId xmlns:p14="http://schemas.microsoft.com/office/powerpoint/2010/main" val="1627145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83518"/>
            <a:ext cx="8642349" cy="454025"/>
          </a:xfrm>
        </p:spPr>
        <p:txBody>
          <a:bodyPr/>
          <a:lstStyle/>
          <a:p>
            <a:r>
              <a:rPr lang="de-DE" sz="3200" dirty="0">
                <a:latin typeface="+mj-lt"/>
                <a:cs typeface="Calibri Light" panose="020F0302020204030204" pitchFamily="34" charset="0"/>
              </a:rPr>
              <a:t>Tipps für die Praxis</a:t>
            </a:r>
          </a:p>
        </p:txBody>
      </p:sp>
      <p:sp>
        <p:nvSpPr>
          <p:cNvPr id="3" name="Inhaltsplatzhalter 2"/>
          <p:cNvSpPr>
            <a:spLocks noGrp="1"/>
          </p:cNvSpPr>
          <p:nvPr>
            <p:ph idx="1"/>
          </p:nvPr>
        </p:nvSpPr>
        <p:spPr>
          <a:xfrm>
            <a:off x="256228" y="1491631"/>
            <a:ext cx="6043964" cy="3096343"/>
          </a:xfrm>
        </p:spPr>
        <p:txBody>
          <a:bodyPr>
            <a:normAutofit fontScale="92500" lnSpcReduction="20000"/>
          </a:bodyPr>
          <a:lstStyle/>
          <a:p>
            <a:pPr marL="1350" indent="0">
              <a:lnSpc>
                <a:spcPct val="110000"/>
              </a:lnSpc>
              <a:buNone/>
            </a:pPr>
            <a:r>
              <a:rPr lang="de-DE" b="1" dirty="0" smtClean="0">
                <a:latin typeface="+mn-lt"/>
                <a:cs typeface="Calibri Light" panose="020F0302020204030204" pitchFamily="34" charset="0"/>
              </a:rPr>
              <a:t>Die IG Metall-Handreichung </a:t>
            </a:r>
            <a:r>
              <a:rPr lang="de-DE" b="1" dirty="0" smtClean="0">
                <a:latin typeface="+mn-lt"/>
                <a:cs typeface="Calibri Light" panose="020F0302020204030204" pitchFamily="34" charset="0"/>
                <a:hlinkClick r:id="rId3"/>
              </a:rPr>
              <a:t>„Ausbilden? jetzt!“</a:t>
            </a:r>
            <a:r>
              <a:rPr lang="de-DE" b="1" dirty="0" smtClean="0">
                <a:latin typeface="+mn-lt"/>
                <a:cs typeface="Calibri Light" panose="020F0302020204030204" pitchFamily="34" charset="0"/>
              </a:rPr>
              <a:t> unterstützt den Betriebsrat </a:t>
            </a:r>
            <a:r>
              <a:rPr lang="de-DE" b="1" dirty="0" smtClean="0">
                <a:latin typeface="+mn-lt"/>
                <a:cs typeface="Calibri Light" panose="020F0302020204030204" pitchFamily="34" charset="0"/>
              </a:rPr>
              <a:t>und die JAV bei</a:t>
            </a:r>
            <a:r>
              <a:rPr lang="de-DE" b="1" dirty="0" smtClean="0">
                <a:latin typeface="+mn-lt"/>
                <a:cs typeface="Calibri Light" panose="020F0302020204030204" pitchFamily="34" charset="0"/>
              </a:rPr>
              <a:t>…</a:t>
            </a:r>
          </a:p>
          <a:p>
            <a:pPr>
              <a:lnSpc>
                <a:spcPct val="110000"/>
              </a:lnSpc>
            </a:pPr>
            <a:r>
              <a:rPr lang="de-DE" dirty="0" smtClean="0">
                <a:latin typeface="+mn-lt"/>
                <a:cs typeface="Calibri Light" panose="020F0302020204030204" pitchFamily="34" charset="0"/>
              </a:rPr>
              <a:t>Fachkräftebedarfsplanung </a:t>
            </a:r>
            <a:r>
              <a:rPr lang="de-DE" dirty="0">
                <a:latin typeface="+mn-lt"/>
                <a:cs typeface="Calibri Light" panose="020F0302020204030204" pitchFamily="34" charset="0"/>
              </a:rPr>
              <a:t>für </a:t>
            </a:r>
            <a:r>
              <a:rPr lang="de-DE" dirty="0" smtClean="0">
                <a:latin typeface="+mn-lt"/>
                <a:cs typeface="Calibri Light" panose="020F0302020204030204" pitchFamily="34" charset="0"/>
              </a:rPr>
              <a:t>wenigstens drei Jahre </a:t>
            </a:r>
            <a:r>
              <a:rPr lang="de-DE" dirty="0">
                <a:latin typeface="+mn-lt"/>
                <a:cs typeface="Calibri Light" panose="020F0302020204030204" pitchFamily="34" charset="0"/>
              </a:rPr>
              <a:t>beim Arbeitgeber einfordern</a:t>
            </a:r>
          </a:p>
          <a:p>
            <a:pPr>
              <a:lnSpc>
                <a:spcPct val="110000"/>
              </a:lnSpc>
            </a:pPr>
            <a:r>
              <a:rPr lang="de-DE" dirty="0">
                <a:latin typeface="+mn-lt"/>
                <a:cs typeface="Calibri Light" panose="020F0302020204030204" pitchFamily="34" charset="0"/>
              </a:rPr>
              <a:t>Ausbildungsangebot hinsichtlich Berufe und Anzahl der Ausbildungsplätze mit dem Ziel der Erhöhung überprüfen</a:t>
            </a:r>
          </a:p>
          <a:p>
            <a:pPr>
              <a:lnSpc>
                <a:spcPct val="110000"/>
              </a:lnSpc>
            </a:pPr>
            <a:r>
              <a:rPr lang="de-DE" dirty="0">
                <a:latin typeface="+mn-lt"/>
                <a:cs typeface="Calibri Light" panose="020F0302020204030204" pitchFamily="34" charset="0"/>
              </a:rPr>
              <a:t>Auswahlverfahren neuer Auszubildender überprüfen und alle Jugendlichen </a:t>
            </a:r>
            <a:r>
              <a:rPr lang="de-DE" dirty="0" smtClean="0">
                <a:latin typeface="+mn-lt"/>
                <a:cs typeface="Calibri Light" panose="020F0302020204030204" pitchFamily="34" charset="0"/>
              </a:rPr>
              <a:t>berücksichtigen (Bestenauslese beenden)</a:t>
            </a:r>
            <a:endParaRPr lang="de-DE" dirty="0">
              <a:latin typeface="+mn-lt"/>
              <a:cs typeface="Calibri Light" panose="020F0302020204030204" pitchFamily="34" charset="0"/>
            </a:endParaRPr>
          </a:p>
          <a:p>
            <a:pPr>
              <a:lnSpc>
                <a:spcPct val="110000"/>
              </a:lnSpc>
            </a:pPr>
            <a:r>
              <a:rPr lang="de-DE" dirty="0">
                <a:latin typeface="+mn-lt"/>
                <a:cs typeface="Calibri Light" panose="020F0302020204030204" pitchFamily="34" charset="0"/>
              </a:rPr>
              <a:t>Ressourcen für Ausbildung überprüfen, damit ggf. Fördermaßnahmen bei Auszubildenden mit Förderbedarfen realisiert werden </a:t>
            </a:r>
            <a:r>
              <a:rPr lang="de-DE" dirty="0" smtClean="0">
                <a:latin typeface="+mn-lt"/>
                <a:cs typeface="Calibri Light" panose="020F0302020204030204" pitchFamily="34" charset="0"/>
              </a:rPr>
              <a:t>können</a:t>
            </a:r>
            <a:endParaRPr lang="de-DE" dirty="0">
              <a:latin typeface="+mn-lt"/>
              <a:cs typeface="Calibri Light" panose="020F0302020204030204" pitchFamily="34" charset="0"/>
            </a:endParaRPr>
          </a:p>
        </p:txBody>
      </p:sp>
      <p:sp>
        <p:nvSpPr>
          <p:cNvPr id="4" name="Textplatzhalter 3"/>
          <p:cNvSpPr>
            <a:spLocks noGrp="1"/>
          </p:cNvSpPr>
          <p:nvPr>
            <p:ph type="body" sz="quarter" idx="13"/>
          </p:nvPr>
        </p:nvSpPr>
        <p:spPr>
          <a:xfrm>
            <a:off x="250825" y="948486"/>
            <a:ext cx="8642349" cy="327120"/>
          </a:xfrm>
        </p:spPr>
        <p:txBody>
          <a:bodyPr/>
          <a:lstStyle/>
          <a:p>
            <a:r>
              <a:rPr lang="de-DE" sz="2000" dirty="0">
                <a:latin typeface="Meta Head IGM Cond Light" panose="02000506030000020004" pitchFamily="2" charset="0"/>
                <a:cs typeface="Calibri Light" panose="020F0302020204030204" pitchFamily="34" charset="0"/>
              </a:rPr>
              <a:t>Für mehr betriebliche Ausbildungsplätze am Ball bleiben</a:t>
            </a:r>
          </a:p>
        </p:txBody>
      </p:sp>
      <p:pic>
        <p:nvPicPr>
          <p:cNvPr id="6" name="Grafik 5"/>
          <p:cNvPicPr>
            <a:picLocks noChangeAspect="1"/>
          </p:cNvPicPr>
          <p:nvPr/>
        </p:nvPicPr>
        <p:blipFill>
          <a:blip r:embed="rId4"/>
          <a:stretch>
            <a:fillRect/>
          </a:stretch>
        </p:blipFill>
        <p:spPr>
          <a:xfrm>
            <a:off x="6732240" y="1524958"/>
            <a:ext cx="2049014" cy="2847838"/>
          </a:xfrm>
          <a:prstGeom prst="rect">
            <a:avLst/>
          </a:prstGeom>
        </p:spPr>
      </p:pic>
    </p:spTree>
    <p:extLst>
      <p:ext uri="{BB962C8B-B14F-4D97-AF65-F5344CB8AC3E}">
        <p14:creationId xmlns:p14="http://schemas.microsoft.com/office/powerpoint/2010/main" val="490588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Object"/>
          <p:cNvGraphicFramePr/>
          <p:nvPr>
            <p:extLst>
              <p:ext uri="{D42A27DB-BD31-4B8C-83A1-F6EECF244321}">
                <p14:modId xmlns:p14="http://schemas.microsoft.com/office/powerpoint/2010/main" val="3106906937"/>
              </p:ext>
            </p:extLst>
          </p:nvPr>
        </p:nvGraphicFramePr>
        <p:xfrm>
          <a:off x="284402" y="1779662"/>
          <a:ext cx="8276794" cy="31029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a:xfrm>
            <a:off x="254133" y="267494"/>
            <a:ext cx="6121375" cy="864322"/>
          </a:xfrm>
        </p:spPr>
        <p:txBody>
          <a:bodyPr/>
          <a:lstStyle/>
          <a:p>
            <a:r>
              <a:rPr lang="de-DE" sz="3200" dirty="0">
                <a:latin typeface="+mj-lt"/>
                <a:cs typeface="Calibri Light" panose="020F0302020204030204" pitchFamily="34" charset="0"/>
              </a:rPr>
              <a:t>Digitalisierung in der Berufsausbildung</a:t>
            </a:r>
          </a:p>
        </p:txBody>
      </p:sp>
      <p:sp>
        <p:nvSpPr>
          <p:cNvPr id="6" name="Textplatzhalter 5"/>
          <p:cNvSpPr>
            <a:spLocks noGrp="1"/>
          </p:cNvSpPr>
          <p:nvPr>
            <p:ph type="body" sz="quarter" idx="13"/>
          </p:nvPr>
        </p:nvSpPr>
        <p:spPr>
          <a:xfrm>
            <a:off x="250825" y="1131590"/>
            <a:ext cx="8642349" cy="648072"/>
          </a:xfrm>
        </p:spPr>
        <p:txBody>
          <a:bodyPr/>
          <a:lstStyle/>
          <a:p>
            <a:r>
              <a:rPr lang="de-DE" sz="2000" dirty="0">
                <a:latin typeface="Meta Head IGM Cond Light" panose="02000506030000020004" pitchFamily="2" charset="0"/>
                <a:cs typeface="Calibri Light" panose="020F0302020204030204" pitchFamily="34" charset="0"/>
              </a:rPr>
              <a:t>Bei </a:t>
            </a:r>
            <a:r>
              <a:rPr lang="de-DE" sz="2000" dirty="0" smtClean="0">
                <a:latin typeface="Meta Head IGM Cond Light" panose="02000506030000020004" pitchFamily="2" charset="0"/>
                <a:cs typeface="Calibri Light" panose="020F0302020204030204" pitchFamily="34" charset="0"/>
              </a:rPr>
              <a:t>fast der Hälfte der Betriebe spielt </a:t>
            </a:r>
            <a:r>
              <a:rPr lang="de-DE" sz="2000" dirty="0">
                <a:latin typeface="Meta Head IGM Cond Light" panose="02000506030000020004" pitchFamily="2" charset="0"/>
                <a:cs typeface="Calibri Light" panose="020F0302020204030204" pitchFamily="34" charset="0"/>
              </a:rPr>
              <a:t>Digitalisierung in der Berufsausbildung </a:t>
            </a:r>
            <a:r>
              <a:rPr lang="de-DE" sz="2000" dirty="0" smtClean="0">
                <a:latin typeface="Meta Head IGM Cond Light" panose="02000506030000020004" pitchFamily="2" charset="0"/>
                <a:cs typeface="Calibri Light" panose="020F0302020204030204" pitchFamily="34" charset="0"/>
              </a:rPr>
              <a:t>keine oder kaum eine Rolle</a:t>
            </a:r>
            <a:endParaRPr lang="de-DE" sz="2000" dirty="0">
              <a:latin typeface="Meta Head IGM Cond Light" panose="02000506030000020004" pitchFamily="2" charset="0"/>
              <a:cs typeface="Calibri Light" panose="020F0302020204030204" pitchFamily="34" charset="0"/>
            </a:endParaRPr>
          </a:p>
        </p:txBody>
      </p:sp>
      <p:sp>
        <p:nvSpPr>
          <p:cNvPr id="7" name="Textfeld 6"/>
          <p:cNvSpPr txBox="1"/>
          <p:nvPr/>
        </p:nvSpPr>
        <p:spPr>
          <a:xfrm>
            <a:off x="284402" y="2427508"/>
            <a:ext cx="3672408" cy="430887"/>
          </a:xfrm>
          <a:prstGeom prst="rect">
            <a:avLst/>
          </a:prstGeom>
          <a:noFill/>
        </p:spPr>
        <p:txBody>
          <a:bodyPr wrap="square" rtlCol="0">
            <a:spAutoFit/>
          </a:bodyPr>
          <a:lstStyle/>
          <a:p>
            <a:r>
              <a:rPr lang="de-DE" sz="1100" dirty="0" smtClean="0">
                <a:solidFill>
                  <a:srgbClr val="000000"/>
                </a:solidFill>
              </a:rPr>
              <a:t>Fachliche und überfachliche Themen der Digitalisierung haben einen hohen Stellenwert in der Berufsausbildung.</a:t>
            </a:r>
            <a:endParaRPr lang="de-DE" sz="1100" dirty="0">
              <a:solidFill>
                <a:srgbClr val="000000"/>
              </a:solidFill>
            </a:endParaRPr>
          </a:p>
        </p:txBody>
      </p:sp>
    </p:spTree>
    <p:extLst>
      <p:ext uri="{BB962C8B-B14F-4D97-AF65-F5344CB8AC3E}">
        <p14:creationId xmlns:p14="http://schemas.microsoft.com/office/powerpoint/2010/main" val="2235235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83518"/>
            <a:ext cx="8642349" cy="454025"/>
          </a:xfrm>
        </p:spPr>
        <p:txBody>
          <a:bodyPr/>
          <a:lstStyle/>
          <a:p>
            <a:r>
              <a:rPr lang="de-DE" sz="3200" dirty="0">
                <a:latin typeface="+mj-lt"/>
                <a:cs typeface="Calibri Light" panose="020F0302020204030204" pitchFamily="34" charset="0"/>
              </a:rPr>
              <a:t>Worum geht es eigentlich?</a:t>
            </a:r>
          </a:p>
        </p:txBody>
      </p:sp>
      <p:sp>
        <p:nvSpPr>
          <p:cNvPr id="3" name="Inhaltsplatzhalter 2"/>
          <p:cNvSpPr>
            <a:spLocks noGrp="1"/>
          </p:cNvSpPr>
          <p:nvPr>
            <p:ph idx="1"/>
          </p:nvPr>
        </p:nvSpPr>
        <p:spPr>
          <a:xfrm>
            <a:off x="257720" y="1707655"/>
            <a:ext cx="8202712" cy="2808312"/>
          </a:xfrm>
        </p:spPr>
        <p:txBody>
          <a:bodyPr>
            <a:noAutofit/>
          </a:bodyPr>
          <a:lstStyle/>
          <a:p>
            <a:r>
              <a:rPr lang="de-DE" dirty="0" smtClean="0">
                <a:latin typeface="+mn-lt"/>
                <a:cs typeface="Calibri Light" panose="020F0302020204030204" pitchFamily="34" charset="0"/>
              </a:rPr>
              <a:t>Überfachliche Kompetenzen, z.B. die Kommunikation in interdisziplinären Teams oder das Arbeiten in virtuellen Räumen gewinnen an Bedeutung </a:t>
            </a:r>
            <a:endParaRPr lang="de-DE" dirty="0">
              <a:latin typeface="+mn-lt"/>
              <a:cs typeface="Calibri Light" panose="020F0302020204030204" pitchFamily="34" charset="0"/>
            </a:endParaRPr>
          </a:p>
          <a:p>
            <a:r>
              <a:rPr lang="de-DE" dirty="0" smtClean="0">
                <a:latin typeface="+mn-lt"/>
                <a:cs typeface="Calibri Light" panose="020F0302020204030204" pitchFamily="34" charset="0"/>
              </a:rPr>
              <a:t>Veränderte fachliche Kompetenzen, wie z.B. additive Fertigung oder digitale Vernetzung müssen ausgebildet werden</a:t>
            </a:r>
          </a:p>
          <a:p>
            <a:r>
              <a:rPr lang="de-DE" dirty="0" smtClean="0">
                <a:latin typeface="+mn-lt"/>
                <a:cs typeface="Calibri Light" panose="020F0302020204030204" pitchFamily="34" charset="0"/>
              </a:rPr>
              <a:t>Die </a:t>
            </a:r>
            <a:r>
              <a:rPr lang="de-DE" dirty="0" smtClean="0">
                <a:latin typeface="+mn-lt"/>
                <a:cs typeface="Calibri Light" panose="020F0302020204030204" pitchFamily="34" charset="0"/>
                <a:hlinkClick r:id="rId3"/>
              </a:rPr>
              <a:t>Teilnovellierung der industriellen M+E-Berufe</a:t>
            </a:r>
            <a:r>
              <a:rPr lang="de-DE" dirty="0" smtClean="0">
                <a:latin typeface="+mn-lt"/>
                <a:cs typeface="Calibri Light" panose="020F0302020204030204" pitchFamily="34" charset="0"/>
              </a:rPr>
              <a:t/>
            </a:r>
            <a:br>
              <a:rPr lang="de-DE" dirty="0" smtClean="0">
                <a:latin typeface="+mn-lt"/>
                <a:cs typeface="Calibri Light" panose="020F0302020204030204" pitchFamily="34" charset="0"/>
              </a:rPr>
            </a:br>
            <a:r>
              <a:rPr lang="de-DE" dirty="0" smtClean="0">
                <a:latin typeface="+mn-lt"/>
                <a:cs typeface="Calibri Light" panose="020F0302020204030204" pitchFamily="34" charset="0"/>
              </a:rPr>
              <a:t>hat diese Anforderungen aufgegriffen:</a:t>
            </a:r>
          </a:p>
          <a:p>
            <a:pPr lvl="1"/>
            <a:r>
              <a:rPr lang="de-DE" sz="1400" dirty="0" smtClean="0">
                <a:latin typeface="+mn-lt"/>
                <a:cs typeface="Calibri Light" panose="020F0302020204030204" pitchFamily="34" charset="0"/>
              </a:rPr>
              <a:t>Neue integrative Berufsbildposition: </a:t>
            </a:r>
            <a:r>
              <a:rPr lang="de-DE" sz="1400" dirty="0">
                <a:latin typeface="+mn-lt"/>
                <a:cs typeface="Calibri Light" panose="020F0302020204030204" pitchFamily="34" charset="0"/>
              </a:rPr>
              <a:t>Digitalisierung der </a:t>
            </a:r>
            <a:r>
              <a:rPr lang="de-DE" sz="1400" dirty="0" smtClean="0">
                <a:latin typeface="+mn-lt"/>
                <a:cs typeface="Calibri Light" panose="020F0302020204030204" pitchFamily="34" charset="0"/>
              </a:rPr>
              <a:t>Arbeit,</a:t>
            </a:r>
            <a:br>
              <a:rPr lang="de-DE" sz="1400" dirty="0" smtClean="0">
                <a:latin typeface="+mn-lt"/>
                <a:cs typeface="Calibri Light" panose="020F0302020204030204" pitchFamily="34" charset="0"/>
              </a:rPr>
            </a:br>
            <a:r>
              <a:rPr lang="de-DE" sz="1400" dirty="0" smtClean="0">
                <a:latin typeface="+mn-lt"/>
                <a:cs typeface="Calibri Light" panose="020F0302020204030204" pitchFamily="34" charset="0"/>
              </a:rPr>
              <a:t>Datenschutz </a:t>
            </a:r>
            <a:r>
              <a:rPr lang="de-DE" sz="1400" dirty="0">
                <a:latin typeface="+mn-lt"/>
                <a:cs typeface="Calibri Light" panose="020F0302020204030204" pitchFamily="34" charset="0"/>
              </a:rPr>
              <a:t>und </a:t>
            </a:r>
            <a:r>
              <a:rPr lang="de-DE" sz="1400" dirty="0" smtClean="0">
                <a:latin typeface="+mn-lt"/>
                <a:cs typeface="Calibri Light" panose="020F0302020204030204" pitchFamily="34" charset="0"/>
              </a:rPr>
              <a:t>Informationssicherheit</a:t>
            </a:r>
          </a:p>
          <a:p>
            <a:pPr lvl="1"/>
            <a:r>
              <a:rPr lang="de-DE" sz="1400" dirty="0" smtClean="0">
                <a:latin typeface="+mn-lt"/>
                <a:cs typeface="Calibri Light" panose="020F0302020204030204" pitchFamily="34" charset="0"/>
              </a:rPr>
              <a:t>Anpassungen einzelner Ausbildungsinhalte in den Ausbildungs-</a:t>
            </a:r>
            <a:br>
              <a:rPr lang="de-DE" sz="1400" dirty="0" smtClean="0">
                <a:latin typeface="+mn-lt"/>
                <a:cs typeface="Calibri Light" panose="020F0302020204030204" pitchFamily="34" charset="0"/>
              </a:rPr>
            </a:br>
            <a:r>
              <a:rPr lang="de-DE" sz="1400" dirty="0" err="1" smtClean="0">
                <a:latin typeface="+mn-lt"/>
                <a:cs typeface="Calibri Light" panose="020F0302020204030204" pitchFamily="34" charset="0"/>
              </a:rPr>
              <a:t>ordnungen</a:t>
            </a:r>
            <a:r>
              <a:rPr lang="de-DE" sz="1400" dirty="0" smtClean="0">
                <a:latin typeface="+mn-lt"/>
                <a:cs typeface="Calibri Light" panose="020F0302020204030204" pitchFamily="34" charset="0"/>
              </a:rPr>
              <a:t> und sieben Zusatzqualifikationen für Industrie 4.0</a:t>
            </a:r>
          </a:p>
        </p:txBody>
      </p:sp>
      <p:sp>
        <p:nvSpPr>
          <p:cNvPr id="4" name="Textplatzhalter 3"/>
          <p:cNvSpPr>
            <a:spLocks noGrp="1"/>
          </p:cNvSpPr>
          <p:nvPr>
            <p:ph type="body" sz="quarter" idx="13"/>
          </p:nvPr>
        </p:nvSpPr>
        <p:spPr>
          <a:xfrm>
            <a:off x="250825" y="948485"/>
            <a:ext cx="8642349" cy="687161"/>
          </a:xfrm>
        </p:spPr>
        <p:txBody>
          <a:bodyPr/>
          <a:lstStyle/>
          <a:p>
            <a:pPr>
              <a:lnSpc>
                <a:spcPct val="100000"/>
              </a:lnSpc>
            </a:pPr>
            <a:r>
              <a:rPr lang="de-DE" sz="2000" dirty="0">
                <a:latin typeface="Meta Head IGM Cond Light" panose="02000506030000020004" pitchFamily="2" charset="0"/>
                <a:cs typeface="Calibri Light" panose="020F0302020204030204" pitchFamily="34" charset="0"/>
              </a:rPr>
              <a:t>Veränderte Kompetenzanforderungen in der Ausbildung aufgreifen</a:t>
            </a:r>
          </a:p>
        </p:txBody>
      </p:sp>
      <p:pic>
        <p:nvPicPr>
          <p:cNvPr id="6" name="Grafik 5"/>
          <p:cNvPicPr>
            <a:picLocks noChangeAspect="1"/>
          </p:cNvPicPr>
          <p:nvPr/>
        </p:nvPicPr>
        <p:blipFill>
          <a:blip r:embed="rId4"/>
          <a:stretch>
            <a:fillRect/>
          </a:stretch>
        </p:blipFill>
        <p:spPr>
          <a:xfrm>
            <a:off x="6372200" y="2931790"/>
            <a:ext cx="2520476" cy="1544235"/>
          </a:xfrm>
          <a:prstGeom prst="rect">
            <a:avLst/>
          </a:prstGeom>
        </p:spPr>
      </p:pic>
    </p:spTree>
    <p:extLst>
      <p:ext uri="{BB962C8B-B14F-4D97-AF65-F5344CB8AC3E}">
        <p14:creationId xmlns:p14="http://schemas.microsoft.com/office/powerpoint/2010/main" val="2704606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483518"/>
            <a:ext cx="8642349" cy="454025"/>
          </a:xfrm>
        </p:spPr>
        <p:txBody>
          <a:bodyPr/>
          <a:lstStyle/>
          <a:p>
            <a:r>
              <a:rPr lang="de-DE" sz="3200" dirty="0">
                <a:latin typeface="+mj-lt"/>
                <a:cs typeface="Calibri Light" panose="020F0302020204030204" pitchFamily="34" charset="0"/>
              </a:rPr>
              <a:t>Tipps für die Praxis</a:t>
            </a:r>
          </a:p>
        </p:txBody>
      </p:sp>
      <p:sp>
        <p:nvSpPr>
          <p:cNvPr id="3" name="Inhaltsplatzhalter 2"/>
          <p:cNvSpPr>
            <a:spLocks noGrp="1"/>
          </p:cNvSpPr>
          <p:nvPr>
            <p:ph idx="1"/>
          </p:nvPr>
        </p:nvSpPr>
        <p:spPr>
          <a:xfrm>
            <a:off x="250825" y="1413886"/>
            <a:ext cx="6121375" cy="3246096"/>
          </a:xfrm>
        </p:spPr>
        <p:txBody>
          <a:bodyPr>
            <a:noAutofit/>
          </a:bodyPr>
          <a:lstStyle/>
          <a:p>
            <a:pPr>
              <a:lnSpc>
                <a:spcPct val="100000"/>
              </a:lnSpc>
            </a:pPr>
            <a:r>
              <a:rPr lang="de-DE" dirty="0">
                <a:latin typeface="+mn-lt"/>
                <a:cs typeface="Calibri Light" panose="020F0302020204030204" pitchFamily="34" charset="0"/>
              </a:rPr>
              <a:t>Die IG Metall - Handreichung „</a:t>
            </a:r>
            <a:r>
              <a:rPr lang="de-DE" dirty="0">
                <a:latin typeface="+mn-lt"/>
                <a:cs typeface="Calibri Light" panose="020F0302020204030204" pitchFamily="34" charset="0"/>
                <a:hlinkClick r:id="rId3"/>
              </a:rPr>
              <a:t>Berufsbildung 4.0: Lernen im digitalen Wandel“</a:t>
            </a:r>
            <a:r>
              <a:rPr lang="de-DE" dirty="0">
                <a:latin typeface="+mn-lt"/>
                <a:cs typeface="Calibri Light" panose="020F0302020204030204" pitchFamily="34" charset="0"/>
              </a:rPr>
              <a:t>: fünf betriebliche Praxisbeispiele für Industrie 4.0 in der </a:t>
            </a:r>
            <a:r>
              <a:rPr lang="de-DE" dirty="0" smtClean="0">
                <a:latin typeface="+mn-lt"/>
                <a:cs typeface="Calibri Light" panose="020F0302020204030204" pitchFamily="34" charset="0"/>
              </a:rPr>
              <a:t>Berufsbildungspraxis </a:t>
            </a:r>
            <a:endParaRPr lang="de-DE" dirty="0">
              <a:latin typeface="+mn-lt"/>
              <a:cs typeface="Calibri Light" panose="020F0302020204030204" pitchFamily="34" charset="0"/>
            </a:endParaRPr>
          </a:p>
          <a:p>
            <a:pPr>
              <a:lnSpc>
                <a:spcPct val="100000"/>
              </a:lnSpc>
            </a:pPr>
            <a:r>
              <a:rPr lang="de-DE" dirty="0" smtClean="0">
                <a:latin typeface="+mn-lt"/>
                <a:cs typeface="Calibri Light" panose="020F0302020204030204" pitchFamily="34" charset="0"/>
              </a:rPr>
              <a:t>Umsetzungshilfen für neue Inhalte der </a:t>
            </a:r>
            <a:r>
              <a:rPr lang="de-DE" dirty="0">
                <a:latin typeface="+mn-lt"/>
                <a:cs typeface="Calibri Light" panose="020F0302020204030204" pitchFamily="34" charset="0"/>
              </a:rPr>
              <a:t>Teilnovellierung der Metall- und </a:t>
            </a:r>
            <a:r>
              <a:rPr lang="de-DE" dirty="0" smtClean="0">
                <a:latin typeface="+mn-lt"/>
                <a:cs typeface="Calibri Light" panose="020F0302020204030204" pitchFamily="34" charset="0"/>
              </a:rPr>
              <a:t>Elektroberufe - weitere </a:t>
            </a:r>
            <a:r>
              <a:rPr lang="de-DE" dirty="0">
                <a:latin typeface="+mn-lt"/>
                <a:cs typeface="Calibri Light" panose="020F0302020204030204" pitchFamily="34" charset="0"/>
              </a:rPr>
              <a:t>Angebote und Vorlagen online </a:t>
            </a:r>
            <a:r>
              <a:rPr lang="de-DE" dirty="0" smtClean="0">
                <a:latin typeface="+mn-lt"/>
                <a:cs typeface="Calibri Light" panose="020F0302020204030204" pitchFamily="34" charset="0"/>
                <a:hlinkClick r:id="rId4"/>
              </a:rPr>
              <a:t>https://www.bibb.de/de/84062.php</a:t>
            </a:r>
            <a:r>
              <a:rPr lang="de-DE" dirty="0">
                <a:latin typeface="+mn-lt"/>
                <a:cs typeface="Calibri Light" panose="020F0302020204030204" pitchFamily="34" charset="0"/>
              </a:rPr>
              <a:t> und </a:t>
            </a:r>
            <a:r>
              <a:rPr lang="de-DE" dirty="0">
                <a:latin typeface="+mn-lt"/>
                <a:cs typeface="Calibri Light" panose="020F0302020204030204" pitchFamily="34" charset="0"/>
                <a:hlinkClick r:id="rId5"/>
              </a:rPr>
              <a:t>https://</a:t>
            </a:r>
            <a:r>
              <a:rPr lang="de-DE" dirty="0" smtClean="0">
                <a:latin typeface="+mn-lt"/>
                <a:cs typeface="Calibri Light" panose="020F0302020204030204" pitchFamily="34" charset="0"/>
                <a:hlinkClick r:id="rId5"/>
              </a:rPr>
              <a:t>www.bibb.de/de/84066.php</a:t>
            </a:r>
            <a:r>
              <a:rPr lang="de-DE" dirty="0" smtClean="0">
                <a:latin typeface="+mn-lt"/>
                <a:cs typeface="Calibri Light" panose="020F0302020204030204" pitchFamily="34" charset="0"/>
              </a:rPr>
              <a:t> </a:t>
            </a:r>
            <a:endParaRPr lang="de-DE" dirty="0">
              <a:latin typeface="+mn-lt"/>
              <a:cs typeface="Calibri Light" panose="020F0302020204030204" pitchFamily="34" charset="0"/>
            </a:endParaRPr>
          </a:p>
          <a:p>
            <a:pPr>
              <a:lnSpc>
                <a:spcPct val="100000"/>
              </a:lnSpc>
            </a:pPr>
            <a:r>
              <a:rPr lang="de-DE" dirty="0" smtClean="0">
                <a:latin typeface="+mn-lt"/>
                <a:cs typeface="Calibri Light" panose="020F0302020204030204" pitchFamily="34" charset="0"/>
              </a:rPr>
              <a:t>Roadshow </a:t>
            </a:r>
            <a:r>
              <a:rPr lang="de-DE" dirty="0">
                <a:latin typeface="+mn-lt"/>
                <a:cs typeface="Calibri Light" panose="020F0302020204030204" pitchFamily="34" charset="0"/>
              </a:rPr>
              <a:t>„Digitale Medien im Ausbildungsalltag“ des BIBB: </a:t>
            </a:r>
            <a:r>
              <a:rPr lang="de-DE" dirty="0" smtClean="0">
                <a:latin typeface="+mn-lt"/>
                <a:cs typeface="Calibri Light" panose="020F0302020204030204" pitchFamily="34" charset="0"/>
                <a:hlinkClick r:id="rId6"/>
              </a:rPr>
              <a:t>www.qualifizierungdigital.de</a:t>
            </a:r>
            <a:r>
              <a:rPr lang="de-DE" dirty="0" smtClean="0">
                <a:latin typeface="+mn-lt"/>
                <a:cs typeface="Calibri Light" panose="020F0302020204030204" pitchFamily="34" charset="0"/>
              </a:rPr>
              <a:t> oder auch </a:t>
            </a:r>
            <a:r>
              <a:rPr lang="de-DE" dirty="0" smtClean="0">
                <a:latin typeface="+mn-lt"/>
                <a:cs typeface="Calibri Light" panose="020F0302020204030204" pitchFamily="34" charset="0"/>
                <a:hlinkClick r:id="rId7"/>
              </a:rPr>
              <a:t>www.foraus.de</a:t>
            </a:r>
            <a:r>
              <a:rPr lang="de-DE" dirty="0" smtClean="0">
                <a:latin typeface="+mn-lt"/>
                <a:cs typeface="Calibri Light" panose="020F0302020204030204" pitchFamily="34" charset="0"/>
              </a:rPr>
              <a:t>  </a:t>
            </a:r>
            <a:endParaRPr lang="de-DE" dirty="0">
              <a:latin typeface="+mn-lt"/>
              <a:cs typeface="Calibri Light" panose="020F0302020204030204" pitchFamily="34" charset="0"/>
            </a:endParaRPr>
          </a:p>
        </p:txBody>
      </p:sp>
      <p:sp>
        <p:nvSpPr>
          <p:cNvPr id="4" name="Textplatzhalter 3"/>
          <p:cNvSpPr>
            <a:spLocks noGrp="1"/>
          </p:cNvSpPr>
          <p:nvPr>
            <p:ph type="body" sz="quarter" idx="13"/>
          </p:nvPr>
        </p:nvSpPr>
        <p:spPr>
          <a:xfrm>
            <a:off x="250825" y="907523"/>
            <a:ext cx="8893175" cy="495300"/>
          </a:xfrm>
        </p:spPr>
        <p:txBody>
          <a:bodyPr/>
          <a:lstStyle/>
          <a:p>
            <a:r>
              <a:rPr lang="de-DE" sz="2000" dirty="0">
                <a:latin typeface="Meta Head IGM Cond Light" panose="02000506030000020004" pitchFamily="2" charset="0"/>
                <a:cs typeface="Calibri Light" panose="020F0302020204030204" pitchFamily="34" charset="0"/>
              </a:rPr>
              <a:t>Themen der Transformation in die Berufsbildungspraxis integrieren</a:t>
            </a:r>
          </a:p>
        </p:txBody>
      </p:sp>
      <p:pic>
        <p:nvPicPr>
          <p:cNvPr id="7" name="Grafik 6"/>
          <p:cNvPicPr>
            <a:picLocks noChangeAspect="1"/>
          </p:cNvPicPr>
          <p:nvPr/>
        </p:nvPicPr>
        <p:blipFill>
          <a:blip r:embed="rId8"/>
          <a:stretch>
            <a:fillRect/>
          </a:stretch>
        </p:blipFill>
        <p:spPr>
          <a:xfrm>
            <a:off x="6728743" y="1439852"/>
            <a:ext cx="1784884" cy="2511525"/>
          </a:xfrm>
          <a:prstGeom prst="rect">
            <a:avLst/>
          </a:prstGeom>
        </p:spPr>
      </p:pic>
      <p:pic>
        <p:nvPicPr>
          <p:cNvPr id="5" name="Grafik 4"/>
          <p:cNvPicPr>
            <a:picLocks noChangeAspect="1"/>
          </p:cNvPicPr>
          <p:nvPr/>
        </p:nvPicPr>
        <p:blipFill>
          <a:blip r:embed="rId9"/>
          <a:stretch>
            <a:fillRect/>
          </a:stretch>
        </p:blipFill>
        <p:spPr>
          <a:xfrm rot="21258859">
            <a:off x="7665777" y="3615044"/>
            <a:ext cx="1231334" cy="961334"/>
          </a:xfrm>
          <a:prstGeom prst="rect">
            <a:avLst/>
          </a:prstGeom>
        </p:spPr>
      </p:pic>
      <p:pic>
        <p:nvPicPr>
          <p:cNvPr id="6" name="Grafik 5"/>
          <p:cNvPicPr>
            <a:picLocks noChangeAspect="1"/>
          </p:cNvPicPr>
          <p:nvPr/>
        </p:nvPicPr>
        <p:blipFill>
          <a:blip r:embed="rId10"/>
          <a:stretch>
            <a:fillRect/>
          </a:stretch>
        </p:blipFill>
        <p:spPr>
          <a:xfrm rot="775148">
            <a:off x="6126299" y="3690185"/>
            <a:ext cx="1299041" cy="904253"/>
          </a:xfrm>
          <a:prstGeom prst="rect">
            <a:avLst/>
          </a:prstGeom>
        </p:spPr>
      </p:pic>
    </p:spTree>
    <p:extLst>
      <p:ext uri="{BB962C8B-B14F-4D97-AF65-F5344CB8AC3E}">
        <p14:creationId xmlns:p14="http://schemas.microsoft.com/office/powerpoint/2010/main" val="4200943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Object"/>
          <p:cNvGraphicFramePr/>
          <p:nvPr>
            <p:extLst>
              <p:ext uri="{D42A27DB-BD31-4B8C-83A1-F6EECF244321}">
                <p14:modId xmlns:p14="http://schemas.microsoft.com/office/powerpoint/2010/main" val="3643182955"/>
              </p:ext>
            </p:extLst>
          </p:nvPr>
        </p:nvGraphicFramePr>
        <p:xfrm>
          <a:off x="218564" y="1275606"/>
          <a:ext cx="8642348"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a:xfrm>
            <a:off x="250825" y="483518"/>
            <a:ext cx="8642349" cy="454025"/>
          </a:xfrm>
        </p:spPr>
        <p:txBody>
          <a:bodyPr/>
          <a:lstStyle/>
          <a:p>
            <a:r>
              <a:rPr lang="de-DE" sz="3200" dirty="0">
                <a:latin typeface="+mj-lt"/>
                <a:cs typeface="Calibri Light" panose="020F0302020204030204" pitchFamily="34" charset="0"/>
              </a:rPr>
              <a:t>Ausstattung der Ausbildung</a:t>
            </a:r>
          </a:p>
        </p:txBody>
      </p:sp>
      <p:sp>
        <p:nvSpPr>
          <p:cNvPr id="6" name="Textplatzhalter 5"/>
          <p:cNvSpPr>
            <a:spLocks noGrp="1"/>
          </p:cNvSpPr>
          <p:nvPr>
            <p:ph type="body" sz="quarter" idx="13"/>
          </p:nvPr>
        </p:nvSpPr>
        <p:spPr>
          <a:xfrm>
            <a:off x="250824" y="937543"/>
            <a:ext cx="8642349" cy="429861"/>
          </a:xfrm>
        </p:spPr>
        <p:txBody>
          <a:bodyPr/>
          <a:lstStyle/>
          <a:p>
            <a:r>
              <a:rPr lang="de-DE" sz="2000" dirty="0">
                <a:latin typeface="Meta Head IGM Cond Light" panose="02000506030000020004" pitchFamily="2" charset="0"/>
                <a:cs typeface="Calibri Light" panose="020F0302020204030204" pitchFamily="34" charset="0"/>
              </a:rPr>
              <a:t>Lediglich in </a:t>
            </a:r>
            <a:r>
              <a:rPr lang="de-DE" sz="2000" dirty="0" smtClean="0">
                <a:latin typeface="Meta Head IGM Cond Light" panose="02000506030000020004" pitchFamily="2" charset="0"/>
                <a:cs typeface="Calibri Light" panose="020F0302020204030204" pitchFamily="34" charset="0"/>
              </a:rPr>
              <a:t>27 Prozent </a:t>
            </a:r>
            <a:r>
              <a:rPr lang="de-DE" sz="2000" dirty="0">
                <a:latin typeface="Meta Head IGM Cond Light" panose="02000506030000020004" pitchFamily="2" charset="0"/>
                <a:cs typeface="Calibri Light" panose="020F0302020204030204" pitchFamily="34" charset="0"/>
              </a:rPr>
              <a:t>der Betriebe sind digitale Arbeitsmittel verfügbar</a:t>
            </a:r>
          </a:p>
        </p:txBody>
      </p:sp>
      <p:sp>
        <p:nvSpPr>
          <p:cNvPr id="7" name="Textfeld 6"/>
          <p:cNvSpPr txBox="1"/>
          <p:nvPr/>
        </p:nvSpPr>
        <p:spPr>
          <a:xfrm>
            <a:off x="323528" y="1995686"/>
            <a:ext cx="3097040" cy="769441"/>
          </a:xfrm>
          <a:prstGeom prst="rect">
            <a:avLst/>
          </a:prstGeom>
          <a:noFill/>
        </p:spPr>
        <p:txBody>
          <a:bodyPr wrap="square" rtlCol="0">
            <a:spAutoFit/>
          </a:bodyPr>
          <a:lstStyle/>
          <a:p>
            <a:r>
              <a:rPr lang="de-DE" sz="1100" dirty="0">
                <a:solidFill>
                  <a:srgbClr val="000000"/>
                </a:solidFill>
              </a:rPr>
              <a:t>Für das Themenfeld Digitalisierung verfügt die betriebliche Berufsausbildung über eine entsprechende </a:t>
            </a:r>
            <a:r>
              <a:rPr lang="de-DE" sz="1100" dirty="0" smtClean="0">
                <a:solidFill>
                  <a:srgbClr val="000000"/>
                </a:solidFill>
              </a:rPr>
              <a:t>Ausstattung (z.B. digitalisierte Arbeitsmittel, Datenbrillen, erweiterte Realität).</a:t>
            </a:r>
            <a:endParaRPr lang="de-DE" sz="1100" dirty="0">
              <a:solidFill>
                <a:srgbClr val="000000"/>
              </a:solidFill>
            </a:endParaRPr>
          </a:p>
        </p:txBody>
      </p:sp>
    </p:spTree>
    <p:extLst>
      <p:ext uri="{BB962C8B-B14F-4D97-AF65-F5344CB8AC3E}">
        <p14:creationId xmlns:p14="http://schemas.microsoft.com/office/powerpoint/2010/main" val="4254169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4.02.17"/>
  <p:tag name="AS_TITLE" val="Aspose.Slides for .NET 4.0"/>
  <p:tag name="AS_VERSION" val="14.1.2.0"/>
</p:tagLst>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E6DA150-33F4-9041-86E3-32223AC9E950}" vid="{F4968D8E-2ED4-024D-851A-578515E88C09}"/>
    </a:ext>
  </a:extLst>
</a:theme>
</file>

<file path=ppt/theme/theme2.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E6DA150-33F4-9041-86E3-32223AC9E950}" vid="{F4968D8E-2ED4-024D-851A-578515E88C09}"/>
    </a:ext>
  </a:extLst>
</a:theme>
</file>

<file path=ppt/theme/theme3.xml><?xml version="1.0" encoding="utf-8"?>
<a:theme xmlns:a="http://schemas.openxmlformats.org/drawingml/2006/main" name="1_Office">
  <a:themeElements>
    <a:clrScheme name="Benutzerdefiniert Diagramm">
      <a:dk1>
        <a:srgbClr val="E2051A"/>
      </a:dk1>
      <a:lt1>
        <a:srgbClr val="FFFFFF"/>
      </a:lt1>
      <a:dk2>
        <a:srgbClr val="646363"/>
      </a:dk2>
      <a:lt2>
        <a:srgbClr val="FFFFFF"/>
      </a:lt2>
      <a:accent1>
        <a:srgbClr val="E2051A"/>
      </a:accent1>
      <a:accent2>
        <a:srgbClr val="A2A1A1"/>
      </a:accent2>
      <a:accent3>
        <a:srgbClr val="4B4A4A"/>
      </a:accent3>
      <a:accent4>
        <a:srgbClr val="1D1D1D"/>
      </a:accent4>
      <a:accent5>
        <a:srgbClr val="646363"/>
      </a:accent5>
      <a:accent6>
        <a:srgbClr val="DADADA"/>
      </a:accent6>
      <a:hlink>
        <a:srgbClr val="E3051B"/>
      </a:hlink>
      <a:folHlink>
        <a:srgbClr val="3C3C3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JU Folienmaster 2019.potx [Schreibgeschützt]" id="{EBF93239-471A-48A2-A616-9DE55005AF20}" vid="{F35C36C6-73A0-44E3-B84D-1B10E1F3DD85}"/>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2398</Words>
  <Application>Microsoft Office PowerPoint</Application>
  <PresentationFormat>Bildschirmpräsentation (16:9)</PresentationFormat>
  <Paragraphs>287</Paragraphs>
  <Slides>16</Slides>
  <Notes>16</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16</vt:i4>
      </vt:variant>
    </vt:vector>
  </HeadingPairs>
  <TitlesOfParts>
    <vt:vector size="27" baseType="lpstr">
      <vt:lpstr>Arial</vt:lpstr>
      <vt:lpstr>Calibri</vt:lpstr>
      <vt:lpstr>Calibri Light</vt:lpstr>
      <vt:lpstr>Meta Head IGM Cond Black</vt:lpstr>
      <vt:lpstr>Meta Head IGM Cond Light</vt:lpstr>
      <vt:lpstr>Meta IGM</vt:lpstr>
      <vt:lpstr>MetaHeadlineCondOT-Bold</vt:lpstr>
      <vt:lpstr>Wingdings</vt:lpstr>
      <vt:lpstr>Office</vt:lpstr>
      <vt:lpstr>Office</vt:lpstr>
      <vt:lpstr>1_Office</vt:lpstr>
      <vt:lpstr>Transformationsatlas:   Berufsausbildung</vt:lpstr>
      <vt:lpstr>Übersicht</vt:lpstr>
      <vt:lpstr>Anzahl der auszubildenden</vt:lpstr>
      <vt:lpstr>Worum geht es eigentlich?</vt:lpstr>
      <vt:lpstr>Tipps für die Praxis</vt:lpstr>
      <vt:lpstr>Digitalisierung in der Berufsausbildung</vt:lpstr>
      <vt:lpstr>Worum geht es eigentlich?</vt:lpstr>
      <vt:lpstr>Tipps für die Praxis</vt:lpstr>
      <vt:lpstr>Ausstattung der Ausbildung</vt:lpstr>
      <vt:lpstr>Worum geht es eigentlich?</vt:lpstr>
      <vt:lpstr>Tipps für die Praxis</vt:lpstr>
      <vt:lpstr>ausbildungspersonal</vt:lpstr>
      <vt:lpstr>Worum geht es eigentlich?</vt:lpstr>
      <vt:lpstr>Tipps für die Praxis</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Transformationsatlas</dc:title>
  <dc:creator>Antje.Utecht@igmetall.de</dc:creator>
  <cp:lastModifiedBy>Utecht, Antje</cp:lastModifiedBy>
  <cp:revision>467</cp:revision>
  <cp:lastPrinted>2019-08-20T13:52:48Z</cp:lastPrinted>
  <dcterms:created xsi:type="dcterms:W3CDTF">2019-05-13T17:10:53Z</dcterms:created>
  <dcterms:modified xsi:type="dcterms:W3CDTF">2019-10-01T09:16:00Z</dcterms:modified>
</cp:coreProperties>
</file>