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94" r:id="rId4"/>
    <p:sldId id="295" r:id="rId5"/>
    <p:sldId id="296" r:id="rId6"/>
    <p:sldId id="297" r:id="rId7"/>
    <p:sldId id="298" r:id="rId8"/>
    <p:sldId id="299" r:id="rId9"/>
    <p:sldId id="274" r:id="rId10"/>
    <p:sldId id="275" r:id="rId11"/>
    <p:sldId id="292" r:id="rId12"/>
    <p:sldId id="293" r:id="rId13"/>
    <p:sldId id="281" r:id="rId14"/>
    <p:sldId id="282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C"/>
    <a:srgbClr val="8FDDFF"/>
    <a:srgbClr val="14AAD9"/>
    <a:srgbClr val="5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5"/>
          </a:solidFill>
        </a:fill>
      </a:tcStyle>
    </a:wholeTbl>
    <a:band2H>
      <a:tcTxStyle/>
      <a:tcStyle>
        <a:tcBdr/>
        <a:fill>
          <a:solidFill>
            <a:srgbClr val="E6F0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5"/>
          </a:solidFill>
        </a:fill>
      </a:tcStyle>
    </a:wholeTbl>
    <a:band2H>
      <a:tcTxStyle/>
      <a:tcStyle>
        <a:tcBdr/>
        <a:fill>
          <a:solidFill>
            <a:srgbClr val="E6F0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6CA"/>
          </a:solidFill>
        </a:fill>
      </a:tcStyle>
    </a:wholeTbl>
    <a:band2H>
      <a:tcTxStyle/>
      <a:tcStyle>
        <a:tcBdr/>
        <a:fill>
          <a:solidFill>
            <a:srgbClr val="FFF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7"/>
          <p:cNvSpPr/>
          <p:nvPr/>
        </p:nvSpPr>
        <p:spPr>
          <a:xfrm>
            <a:off x="1" y="-251671"/>
            <a:ext cx="12192003" cy="26289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" name="Freihandform 13"/>
          <p:cNvSpPr/>
          <p:nvPr/>
        </p:nvSpPr>
        <p:spPr>
          <a:xfrm>
            <a:off x="1773767" y="1645392"/>
            <a:ext cx="10418235" cy="7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449"/>
                </a:lnTo>
                <a:cubicBezTo>
                  <a:pt x="0" y="2887"/>
                  <a:pt x="270" y="0"/>
                  <a:pt x="604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3" name="Grafik 14" descr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52" y="5567367"/>
            <a:ext cx="3245562" cy="982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Gerader Verbinder 15"/>
          <p:cNvSpPr/>
          <p:nvPr/>
        </p:nvSpPr>
        <p:spPr>
          <a:xfrm>
            <a:off x="-1" y="4866471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" name="Hier steht der Präsentationstitel"/>
          <p:cNvSpPr txBox="1">
            <a:spLocks noGrp="1"/>
          </p:cNvSpPr>
          <p:nvPr>
            <p:ph type="title" hasCustomPrompt="1"/>
          </p:nvPr>
        </p:nvSpPr>
        <p:spPr>
          <a:xfrm>
            <a:off x="2094228" y="1696197"/>
            <a:ext cx="9665973" cy="71278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4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der Präsentationstitel</a:t>
            </a:r>
          </a:p>
        </p:txBody>
      </p:sp>
      <p:pic>
        <p:nvPicPr>
          <p:cNvPr id="26" name="Grafik 23" descr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28" y="2412644"/>
            <a:ext cx="2952926" cy="240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afik 25" descr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69" y="2412649"/>
            <a:ext cx="3042412" cy="240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rafik 26" descr="Grafik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2412645"/>
            <a:ext cx="3120703" cy="2410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rafik 27" descr="Grafik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000" y="2412644"/>
            <a:ext cx="2928729" cy="239908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hteck 10"/>
          <p:cNvSpPr/>
          <p:nvPr/>
        </p:nvSpPr>
        <p:spPr>
          <a:xfrm>
            <a:off x="1" y="3"/>
            <a:ext cx="12192003" cy="9596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1" name="Freihandform 15"/>
          <p:cNvSpPr/>
          <p:nvPr/>
        </p:nvSpPr>
        <p:spPr>
          <a:xfrm>
            <a:off x="6209455" y="524141"/>
            <a:ext cx="5982550" cy="4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4503"/>
                </a:lnTo>
                <a:cubicBezTo>
                  <a:pt x="0" y="2016"/>
                  <a:pt x="196" y="0"/>
                  <a:pt x="437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2" name="Gerader Verbinder 9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Hier steht die Headline"/>
          <p:cNvSpPr txBox="1">
            <a:spLocks noGrp="1"/>
          </p:cNvSpPr>
          <p:nvPr>
            <p:ph type="title" hasCustomPrompt="1"/>
          </p:nvPr>
        </p:nvSpPr>
        <p:spPr>
          <a:xfrm>
            <a:off x="6217922" y="536843"/>
            <a:ext cx="5542280" cy="42280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2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die Headline</a:t>
            </a:r>
          </a:p>
        </p:txBody>
      </p:sp>
      <p:sp>
        <p:nvSpPr>
          <p:cNvPr id="14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096003" y="1916116"/>
            <a:ext cx="5327651" cy="242729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41337" indent="-3206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808037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074737" indent="-25876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57300" indent="-18256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5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1151470" y="1916115"/>
            <a:ext cx="4677834" cy="23320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1137920" y="1385890"/>
            <a:ext cx="10272185" cy="49847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0"/>
          <p:cNvSpPr/>
          <p:nvPr/>
        </p:nvSpPr>
        <p:spPr>
          <a:xfrm>
            <a:off x="1" y="3"/>
            <a:ext cx="12192003" cy="9596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5" name="Freihandform 15"/>
          <p:cNvSpPr/>
          <p:nvPr/>
        </p:nvSpPr>
        <p:spPr>
          <a:xfrm>
            <a:off x="6209455" y="524141"/>
            <a:ext cx="5982550" cy="4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4503"/>
                </a:lnTo>
                <a:cubicBezTo>
                  <a:pt x="0" y="2016"/>
                  <a:pt x="196" y="0"/>
                  <a:pt x="437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6" name="Gerader Verbinder 9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7" name="Hier steht die Headline"/>
          <p:cNvSpPr txBox="1">
            <a:spLocks noGrp="1"/>
          </p:cNvSpPr>
          <p:nvPr>
            <p:ph type="title" hasCustomPrompt="1"/>
          </p:nvPr>
        </p:nvSpPr>
        <p:spPr>
          <a:xfrm>
            <a:off x="6217922" y="536843"/>
            <a:ext cx="5542280" cy="42280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2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die Headline</a:t>
            </a:r>
          </a:p>
        </p:txBody>
      </p:sp>
      <p:sp>
        <p:nvSpPr>
          <p:cNvPr id="15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120990" y="1916113"/>
            <a:ext cx="7146715" cy="428466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41337" indent="-3206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808037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074737" indent="-25876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57300" indent="-18256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59" name="Bildplatzhalter 11"/>
          <p:cNvSpPr>
            <a:spLocks noGrp="1"/>
          </p:cNvSpPr>
          <p:nvPr>
            <p:ph type="pic" sz="quarter" idx="21"/>
          </p:nvPr>
        </p:nvSpPr>
        <p:spPr>
          <a:xfrm>
            <a:off x="8420103" y="1916114"/>
            <a:ext cx="3003552" cy="14081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Bildplatzhalter 11"/>
          <p:cNvSpPr>
            <a:spLocks noGrp="1"/>
          </p:cNvSpPr>
          <p:nvPr>
            <p:ph type="pic" sz="quarter" idx="22"/>
          </p:nvPr>
        </p:nvSpPr>
        <p:spPr>
          <a:xfrm>
            <a:off x="8420103" y="3354389"/>
            <a:ext cx="3003552" cy="14081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Bildplatzhalter 11"/>
          <p:cNvSpPr>
            <a:spLocks noGrp="1"/>
          </p:cNvSpPr>
          <p:nvPr>
            <p:ph type="pic" sz="quarter" idx="23"/>
          </p:nvPr>
        </p:nvSpPr>
        <p:spPr>
          <a:xfrm>
            <a:off x="8420103" y="4792662"/>
            <a:ext cx="3003552" cy="14081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1137920" y="1385890"/>
            <a:ext cx="10272185" cy="49847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hteck 10"/>
          <p:cNvSpPr/>
          <p:nvPr/>
        </p:nvSpPr>
        <p:spPr>
          <a:xfrm>
            <a:off x="1" y="3"/>
            <a:ext cx="12192003" cy="9596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1" name="Freihandform 15"/>
          <p:cNvSpPr/>
          <p:nvPr/>
        </p:nvSpPr>
        <p:spPr>
          <a:xfrm>
            <a:off x="6209455" y="524141"/>
            <a:ext cx="5982550" cy="4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4503"/>
                </a:lnTo>
                <a:cubicBezTo>
                  <a:pt x="0" y="2016"/>
                  <a:pt x="196" y="0"/>
                  <a:pt x="437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2" name="Gerader Verbinder 9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Titeltext"/>
          <p:cNvSpPr txBox="1">
            <a:spLocks noGrp="1"/>
          </p:cNvSpPr>
          <p:nvPr>
            <p:ph type="title"/>
          </p:nvPr>
        </p:nvSpPr>
        <p:spPr>
          <a:xfrm>
            <a:off x="6217922" y="536843"/>
            <a:ext cx="5542280" cy="42280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2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hteck 10"/>
          <p:cNvSpPr/>
          <p:nvPr/>
        </p:nvSpPr>
        <p:spPr>
          <a:xfrm>
            <a:off x="1" y="3"/>
            <a:ext cx="12192003" cy="9596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2" name="Freihandform 15"/>
          <p:cNvSpPr/>
          <p:nvPr/>
        </p:nvSpPr>
        <p:spPr>
          <a:xfrm>
            <a:off x="6209455" y="524141"/>
            <a:ext cx="5982550" cy="4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4503"/>
                </a:lnTo>
                <a:cubicBezTo>
                  <a:pt x="0" y="2016"/>
                  <a:pt x="196" y="0"/>
                  <a:pt x="437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3" name="Gerader Verbinder 9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folie bf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text"/>
          <p:cNvSpPr txBox="1">
            <a:spLocks noGrp="1"/>
          </p:cNvSpPr>
          <p:nvPr>
            <p:ph type="title"/>
          </p:nvPr>
        </p:nvSpPr>
        <p:spPr>
          <a:xfrm>
            <a:off x="1151467" y="2484177"/>
            <a:ext cx="10608735" cy="422807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20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92" name="Gerader Verbinder 6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3" name="Grafik 7" descr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68" y="5941224"/>
            <a:ext cx="552453" cy="410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Grafik 8" descr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18" y="4793317"/>
            <a:ext cx="565338" cy="424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Grafik 9" descr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21" y="5328291"/>
            <a:ext cx="434977" cy="32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rafik 10" descr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495" y="5139849"/>
            <a:ext cx="1641478" cy="496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rafik 12" descr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092" y="5829301"/>
            <a:ext cx="1160288" cy="442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rafik 13" descr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0909" y="5845673"/>
            <a:ext cx="557467" cy="414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rafik 15" descr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1933" y="5852817"/>
            <a:ext cx="705065" cy="44381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feld 17"/>
          <p:cNvSpPr txBox="1"/>
          <p:nvPr/>
        </p:nvSpPr>
        <p:spPr>
          <a:xfrm>
            <a:off x="1550788" y="4791424"/>
            <a:ext cx="3873805" cy="43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10000"/>
              </a:lnSpc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Besuchen Sie unsere Webseite</a:t>
            </a:r>
          </a:p>
          <a:p>
            <a:pPr defTabSz="914400">
              <a:lnSpc>
                <a:spcPct val="110000"/>
              </a:lnSpc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http://www.bfw.de</a:t>
            </a:r>
          </a:p>
        </p:txBody>
      </p:sp>
      <p:sp>
        <p:nvSpPr>
          <p:cNvPr id="201" name="Textfeld 18"/>
          <p:cNvSpPr txBox="1"/>
          <p:nvPr/>
        </p:nvSpPr>
        <p:spPr>
          <a:xfrm>
            <a:off x="1550788" y="5275420"/>
            <a:ext cx="3873805" cy="61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10000"/>
              </a:lnSpc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Besuchen Sie uns auf Xing</a:t>
            </a:r>
          </a:p>
          <a:p>
            <a:pPr defTabSz="914400">
              <a:lnSpc>
                <a:spcPct val="110000"/>
              </a:lnSpc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http://www.xing.com/companies/ </a:t>
            </a:r>
          </a:p>
          <a:p>
            <a:pPr defTabSz="914400">
              <a:lnSpc>
                <a:spcPct val="110000"/>
              </a:lnSpc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Bfw - Unternehmen für Bildung.</a:t>
            </a:r>
          </a:p>
        </p:txBody>
      </p:sp>
      <p:sp>
        <p:nvSpPr>
          <p:cNvPr id="202" name="Textfeld 19"/>
          <p:cNvSpPr txBox="1"/>
          <p:nvPr/>
        </p:nvSpPr>
        <p:spPr>
          <a:xfrm>
            <a:off x="1550788" y="5921229"/>
            <a:ext cx="3873805" cy="43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110000"/>
              </a:lnSpc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Schauen Sie uns auf YouTube</a:t>
            </a:r>
          </a:p>
          <a:p>
            <a:pPr defTabSz="914400">
              <a:lnSpc>
                <a:spcPct val="110000"/>
              </a:lnSpc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http://www.youtube.com/user/deinbfw</a:t>
            </a:r>
          </a:p>
        </p:txBody>
      </p:sp>
      <p:pic>
        <p:nvPicPr>
          <p:cNvPr id="203" name="Grafik 5" descr="Grafik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0646" y="5044237"/>
            <a:ext cx="1447731" cy="46237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22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0" algn="ctr">
              <a:buSzTx/>
              <a:buNone/>
              <a:defRPr sz="2400"/>
            </a:lvl2pPr>
            <a:lvl3pPr marL="0" indent="0" algn="ctr">
              <a:buSzTx/>
              <a:buNone/>
              <a:defRPr sz="2400"/>
            </a:lvl3pPr>
            <a:lvl4pPr marL="0" indent="0" algn="ctr">
              <a:buSzTx/>
              <a:buNone/>
              <a:defRPr sz="2400"/>
            </a:lvl4pPr>
            <a:lvl5pPr marL="0" indent="0" algn="ctr">
              <a:buSz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3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eltext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24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eltext"/>
          <p:cNvSpPr txBox="1"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6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40317" y="1681163"/>
            <a:ext cx="5158319" cy="823914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61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717" cy="823914"/>
          </a:xfrm>
          <a:prstGeom prst="rect">
            <a:avLst/>
          </a:prstGeom>
        </p:spPr>
        <p:txBody>
          <a:bodyPr anchor="b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elfolie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7"/>
          <p:cNvSpPr/>
          <p:nvPr/>
        </p:nvSpPr>
        <p:spPr>
          <a:xfrm>
            <a:off x="1" y="-251671"/>
            <a:ext cx="12192003" cy="26289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8" name="Freihandform 13"/>
          <p:cNvSpPr/>
          <p:nvPr/>
        </p:nvSpPr>
        <p:spPr>
          <a:xfrm>
            <a:off x="1773767" y="1645392"/>
            <a:ext cx="10418235" cy="7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449"/>
                </a:lnTo>
                <a:cubicBezTo>
                  <a:pt x="0" y="2887"/>
                  <a:pt x="270" y="0"/>
                  <a:pt x="604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9" name="Gerader Verbinder 15"/>
          <p:cNvSpPr/>
          <p:nvPr/>
        </p:nvSpPr>
        <p:spPr>
          <a:xfrm>
            <a:off x="-1" y="4866471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Hier steht der Präsentationstitel"/>
          <p:cNvSpPr txBox="1">
            <a:spLocks noGrp="1"/>
          </p:cNvSpPr>
          <p:nvPr>
            <p:ph type="title" hasCustomPrompt="1"/>
          </p:nvPr>
        </p:nvSpPr>
        <p:spPr>
          <a:xfrm>
            <a:off x="2094228" y="1696197"/>
            <a:ext cx="9665973" cy="71278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4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der Präsentationstitel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7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285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716" y="987425"/>
            <a:ext cx="617220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804408" indent="-326571">
              <a:defRPr sz="3200"/>
            </a:lvl2pPr>
            <a:lvl3pPr marL="1258887" indent="-304800">
              <a:defRPr sz="3200"/>
            </a:lvl3pPr>
            <a:lvl4pPr marL="1738946" indent="-365758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6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eltext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295" name="Bildplatzhalter 2"/>
          <p:cNvSpPr>
            <a:spLocks noGrp="1"/>
          </p:cNvSpPr>
          <p:nvPr>
            <p:ph type="pic" sz="half" idx="21"/>
          </p:nvPr>
        </p:nvSpPr>
        <p:spPr>
          <a:xfrm>
            <a:off x="5183716" y="987425"/>
            <a:ext cx="617220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40317" y="2057400"/>
            <a:ext cx="393276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buSzTx/>
              <a:buNone/>
              <a:defRPr sz="1600"/>
            </a:lvl2pPr>
            <a:lvl3pPr marL="0" indent="0">
              <a:buSzTx/>
              <a:buNone/>
              <a:defRPr sz="1600"/>
            </a:lvl3pPr>
            <a:lvl4pPr marL="0" indent="0">
              <a:buSzTx/>
              <a:buNone/>
              <a:defRPr sz="1600"/>
            </a:lvl4pPr>
            <a:lvl5pPr marL="0" indent="0">
              <a:buSz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elfolie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7"/>
          <p:cNvSpPr/>
          <p:nvPr/>
        </p:nvSpPr>
        <p:spPr>
          <a:xfrm>
            <a:off x="1" y="-251671"/>
            <a:ext cx="12192003" cy="26289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9" name="Freihandform 13"/>
          <p:cNvSpPr/>
          <p:nvPr/>
        </p:nvSpPr>
        <p:spPr>
          <a:xfrm>
            <a:off x="1773767" y="1645392"/>
            <a:ext cx="10418235" cy="7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449"/>
                </a:lnTo>
                <a:cubicBezTo>
                  <a:pt x="0" y="2887"/>
                  <a:pt x="270" y="0"/>
                  <a:pt x="604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50" name="Grafik 14" descr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52" y="5567367"/>
            <a:ext cx="3245562" cy="98218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Gerader Verbinder 15"/>
          <p:cNvSpPr/>
          <p:nvPr/>
        </p:nvSpPr>
        <p:spPr>
          <a:xfrm>
            <a:off x="-1" y="4866471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" name="Hier steht der Präsentationstitel"/>
          <p:cNvSpPr txBox="1">
            <a:spLocks noGrp="1"/>
          </p:cNvSpPr>
          <p:nvPr>
            <p:ph type="title" hasCustomPrompt="1"/>
          </p:nvPr>
        </p:nvSpPr>
        <p:spPr>
          <a:xfrm>
            <a:off x="2094228" y="1696197"/>
            <a:ext cx="9665973" cy="71278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4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der Präsentationstitel</a:t>
            </a:r>
          </a:p>
        </p:txBody>
      </p:sp>
      <p:pic>
        <p:nvPicPr>
          <p:cNvPr id="53" name="Grafik 17" descr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90" y="2412644"/>
            <a:ext cx="2952926" cy="240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Grafik 8" descr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781" y="2415386"/>
            <a:ext cx="3062952" cy="2399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Grafik 21" descr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447" y="2415389"/>
            <a:ext cx="3042411" cy="240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rafik 23" descr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12645"/>
            <a:ext cx="3002404" cy="241021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folie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16031"/>
            <a:ext cx="12190174" cy="221469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chteck 7"/>
          <p:cNvSpPr/>
          <p:nvPr/>
        </p:nvSpPr>
        <p:spPr>
          <a:xfrm>
            <a:off x="1" y="-251671"/>
            <a:ext cx="12192003" cy="26289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6" name="Freihandform 13"/>
          <p:cNvSpPr/>
          <p:nvPr/>
        </p:nvSpPr>
        <p:spPr>
          <a:xfrm>
            <a:off x="1773767" y="1645392"/>
            <a:ext cx="10418235" cy="7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449"/>
                </a:lnTo>
                <a:cubicBezTo>
                  <a:pt x="0" y="2887"/>
                  <a:pt x="270" y="0"/>
                  <a:pt x="604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7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52" y="5567367"/>
            <a:ext cx="3245562" cy="98218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Gerader Verbinder 15"/>
          <p:cNvSpPr/>
          <p:nvPr/>
        </p:nvSpPr>
        <p:spPr>
          <a:xfrm>
            <a:off x="-1" y="4673524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Hier steht der Präsentationstitel"/>
          <p:cNvSpPr txBox="1">
            <a:spLocks noGrp="1"/>
          </p:cNvSpPr>
          <p:nvPr>
            <p:ph type="title" hasCustomPrompt="1"/>
          </p:nvPr>
        </p:nvSpPr>
        <p:spPr>
          <a:xfrm>
            <a:off x="2094228" y="1696197"/>
            <a:ext cx="9665973" cy="71278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4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der Präsentationstitel</a:t>
            </a:r>
          </a:p>
        </p:txBody>
      </p:sp>
      <p:sp>
        <p:nvSpPr>
          <p:cNvPr id="7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elfolie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"/>
          <p:cNvSpPr/>
          <p:nvPr/>
        </p:nvSpPr>
        <p:spPr>
          <a:xfrm>
            <a:off x="1" y="-251671"/>
            <a:ext cx="12192003" cy="26289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8" name="Freihandform 13"/>
          <p:cNvSpPr/>
          <p:nvPr/>
        </p:nvSpPr>
        <p:spPr>
          <a:xfrm>
            <a:off x="1773767" y="1645392"/>
            <a:ext cx="10418235" cy="7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449"/>
                </a:lnTo>
                <a:cubicBezTo>
                  <a:pt x="0" y="2887"/>
                  <a:pt x="270" y="0"/>
                  <a:pt x="604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9" name="Grafik 14" descr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52" y="5567367"/>
            <a:ext cx="3245562" cy="98218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Gerader Verbinder 15"/>
          <p:cNvSpPr/>
          <p:nvPr/>
        </p:nvSpPr>
        <p:spPr>
          <a:xfrm>
            <a:off x="-1" y="4832915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" name="Hier steht der Präsentationstitel"/>
          <p:cNvSpPr txBox="1">
            <a:spLocks noGrp="1"/>
          </p:cNvSpPr>
          <p:nvPr>
            <p:ph type="title" hasCustomPrompt="1"/>
          </p:nvPr>
        </p:nvSpPr>
        <p:spPr>
          <a:xfrm>
            <a:off x="2094228" y="1696197"/>
            <a:ext cx="9665973" cy="71278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4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der Präsentationstitel</a:t>
            </a:r>
          </a:p>
        </p:txBody>
      </p:sp>
      <p:sp>
        <p:nvSpPr>
          <p:cNvPr id="82" name="Title 1"/>
          <p:cNvSpPr txBox="1"/>
          <p:nvPr/>
        </p:nvSpPr>
        <p:spPr>
          <a:xfrm>
            <a:off x="4619538" y="4132226"/>
            <a:ext cx="6409189" cy="44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r" defTabSz="914400">
              <a:lnSpc>
                <a:spcPct val="90000"/>
              </a:lnSpc>
              <a:defRPr sz="2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weiter bildung möglich</a:t>
            </a:r>
            <a:r>
              <a:rPr b="1"/>
              <a:t> machen</a:t>
            </a:r>
          </a:p>
        </p:txBody>
      </p:sp>
      <p:pic>
        <p:nvPicPr>
          <p:cNvPr id="83" name="Grafik 2" descr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413935"/>
            <a:ext cx="12192001" cy="236569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elfolie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hteck 7"/>
          <p:cNvSpPr/>
          <p:nvPr/>
        </p:nvSpPr>
        <p:spPr>
          <a:xfrm>
            <a:off x="1" y="-251671"/>
            <a:ext cx="12192003" cy="26289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2" name="Freihandform 13"/>
          <p:cNvSpPr/>
          <p:nvPr/>
        </p:nvSpPr>
        <p:spPr>
          <a:xfrm>
            <a:off x="1773767" y="1645392"/>
            <a:ext cx="10418235" cy="731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4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449"/>
                </a:lnTo>
                <a:cubicBezTo>
                  <a:pt x="0" y="2887"/>
                  <a:pt x="270" y="0"/>
                  <a:pt x="604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3" name="Hier steht der Präsentationstitel"/>
          <p:cNvSpPr txBox="1">
            <a:spLocks noGrp="1"/>
          </p:cNvSpPr>
          <p:nvPr>
            <p:ph type="title" hasCustomPrompt="1"/>
          </p:nvPr>
        </p:nvSpPr>
        <p:spPr>
          <a:xfrm>
            <a:off x="2094228" y="1696197"/>
            <a:ext cx="9665973" cy="712789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4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der Präsentationstitel</a:t>
            </a:r>
          </a:p>
        </p:txBody>
      </p:sp>
      <p:pic>
        <p:nvPicPr>
          <p:cNvPr id="94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68" y="5265018"/>
            <a:ext cx="2249889" cy="116487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ischentitel bf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hteck 8"/>
          <p:cNvSpPr/>
          <p:nvPr/>
        </p:nvSpPr>
        <p:spPr>
          <a:xfrm>
            <a:off x="1" y="0"/>
            <a:ext cx="12192003" cy="1117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3" name="Titeltext"/>
          <p:cNvSpPr txBox="1">
            <a:spLocks noGrp="1"/>
          </p:cNvSpPr>
          <p:nvPr>
            <p:ph type="title"/>
          </p:nvPr>
        </p:nvSpPr>
        <p:spPr>
          <a:xfrm>
            <a:off x="1151467" y="1642004"/>
            <a:ext cx="10272187" cy="11943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0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51467" y="3031544"/>
            <a:ext cx="10272187" cy="15001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5" name="Gerader Verbinder 10"/>
          <p:cNvSpPr/>
          <p:nvPr/>
        </p:nvSpPr>
        <p:spPr>
          <a:xfrm>
            <a:off x="-1" y="53111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Freihandform 15"/>
          <p:cNvSpPr/>
          <p:nvPr/>
        </p:nvSpPr>
        <p:spPr>
          <a:xfrm>
            <a:off x="4156077" y="580234"/>
            <a:ext cx="8022316" cy="53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9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6367"/>
                </a:lnTo>
                <a:cubicBezTo>
                  <a:pt x="0" y="2851"/>
                  <a:pt x="255" y="0"/>
                  <a:pt x="569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7" name="Grafik 12" descr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194" y="5585254"/>
            <a:ext cx="2708753" cy="11407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in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hteck 10"/>
          <p:cNvSpPr/>
          <p:nvPr/>
        </p:nvSpPr>
        <p:spPr>
          <a:xfrm>
            <a:off x="1" y="3"/>
            <a:ext cx="12192003" cy="9596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Freihandform 15"/>
          <p:cNvSpPr/>
          <p:nvPr/>
        </p:nvSpPr>
        <p:spPr>
          <a:xfrm>
            <a:off x="6209455" y="524141"/>
            <a:ext cx="5982550" cy="435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4503"/>
                </a:lnTo>
                <a:cubicBezTo>
                  <a:pt x="0" y="2016"/>
                  <a:pt x="196" y="0"/>
                  <a:pt x="437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7" name="Gerader Verbinder 9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37919" y="1385890"/>
            <a:ext cx="10272187" cy="498478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12598" indent="-391936">
              <a:lnSpc>
                <a:spcPct val="90000"/>
              </a:lnSpc>
              <a:buSzPct val="110000"/>
              <a:buChar char="–"/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867304" indent="-325966">
              <a:lnSpc>
                <a:spcPct val="90000"/>
              </a:lnSpc>
              <a:buSzPct val="110000"/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132239" indent="-316264">
              <a:lnSpc>
                <a:spcPct val="90000"/>
              </a:lnSpc>
              <a:buSzPct val="110000"/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97869" indent="-223132">
              <a:lnSpc>
                <a:spcPct val="90000"/>
              </a:lnSpc>
              <a:buSzPct val="110000"/>
              <a:buChar char="•"/>
              <a:defRPr sz="22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9" name="Hier steht die Headline"/>
          <p:cNvSpPr txBox="1">
            <a:spLocks noGrp="1"/>
          </p:cNvSpPr>
          <p:nvPr>
            <p:ph type="title" hasCustomPrompt="1"/>
          </p:nvPr>
        </p:nvSpPr>
        <p:spPr>
          <a:xfrm>
            <a:off x="6217922" y="536843"/>
            <a:ext cx="5542280" cy="42280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lnSpc>
                <a:spcPct val="90000"/>
              </a:lnSpc>
              <a:defRPr sz="2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die Headline</a:t>
            </a:r>
          </a:p>
        </p:txBody>
      </p:sp>
      <p:sp>
        <p:nvSpPr>
          <p:cNvPr id="12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hteck 8"/>
          <p:cNvSpPr/>
          <p:nvPr/>
        </p:nvSpPr>
        <p:spPr>
          <a:xfrm>
            <a:off x="1" y="3"/>
            <a:ext cx="12192003" cy="9596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8" name="Freihandform 15"/>
          <p:cNvSpPr/>
          <p:nvPr/>
        </p:nvSpPr>
        <p:spPr>
          <a:xfrm>
            <a:off x="4248149" y="266703"/>
            <a:ext cx="7943854" cy="692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588"/>
                </a:lnTo>
                <a:cubicBezTo>
                  <a:pt x="0" y="1606"/>
                  <a:pt x="187" y="0"/>
                  <a:pt x="417" y="0"/>
                </a:cubicBezTo>
                <a:close/>
              </a:path>
            </a:pathLst>
          </a:custGeom>
          <a:solidFill>
            <a:srgbClr val="DFF5F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9" name="Hier steht die Headlinezweizeilig"/>
          <p:cNvSpPr txBox="1">
            <a:spLocks noGrp="1"/>
          </p:cNvSpPr>
          <p:nvPr>
            <p:ph type="title" hasCustomPrompt="1"/>
          </p:nvPr>
        </p:nvSpPr>
        <p:spPr>
          <a:xfrm>
            <a:off x="4248150" y="408915"/>
            <a:ext cx="7512054" cy="42280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000" b="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Hier steht die Headlinezweizeilig</a:t>
            </a:r>
          </a:p>
        </p:txBody>
      </p:sp>
      <p:sp>
        <p:nvSpPr>
          <p:cNvPr id="130" name="Textebene 1…"/>
          <p:cNvSpPr txBox="1">
            <a:spLocks noGrp="1"/>
          </p:cNvSpPr>
          <p:nvPr>
            <p:ph type="body" idx="1"/>
          </p:nvPr>
        </p:nvSpPr>
        <p:spPr>
          <a:xfrm>
            <a:off x="1120989" y="1916113"/>
            <a:ext cx="10302665" cy="428466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41337" indent="-3206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808037" indent="-2667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074737" indent="-25876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57300" indent="-182562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1" name="Gerader Verbinder 10"/>
          <p:cNvSpPr/>
          <p:nvPr/>
        </p:nvSpPr>
        <p:spPr>
          <a:xfrm>
            <a:off x="-1" y="6530340"/>
            <a:ext cx="12190177" cy="2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Textplatzhalter 10"/>
          <p:cNvSpPr>
            <a:spLocks noGrp="1"/>
          </p:cNvSpPr>
          <p:nvPr>
            <p:ph type="body" sz="quarter" idx="21"/>
          </p:nvPr>
        </p:nvSpPr>
        <p:spPr>
          <a:xfrm>
            <a:off x="1137920" y="1385890"/>
            <a:ext cx="10272185" cy="49847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279014" y="6646378"/>
            <a:ext cx="127001" cy="1270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/>
          <p:nvPr/>
        </p:nvSpPr>
        <p:spPr>
          <a:xfrm>
            <a:off x="245533" y="6308725"/>
            <a:ext cx="11700935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 9"/>
          <p:cNvSpPr/>
          <p:nvPr/>
        </p:nvSpPr>
        <p:spPr>
          <a:xfrm>
            <a:off x="251883" y="981075"/>
            <a:ext cx="11700935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" name="Picture 11" descr="Picture 1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935633" y="188912"/>
            <a:ext cx="1991786" cy="685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156"/>
          <p:cNvGrpSpPr/>
          <p:nvPr/>
        </p:nvGrpSpPr>
        <p:grpSpPr>
          <a:xfrm>
            <a:off x="239181" y="144463"/>
            <a:ext cx="1056220" cy="836614"/>
            <a:chOff x="0" y="0"/>
            <a:chExt cx="1056218" cy="836613"/>
          </a:xfrm>
        </p:grpSpPr>
        <p:sp>
          <p:nvSpPr>
            <p:cNvPr id="5" name="Freeform 20"/>
            <p:cNvSpPr/>
            <p:nvPr/>
          </p:nvSpPr>
          <p:spPr>
            <a:xfrm>
              <a:off x="148995" y="0"/>
              <a:ext cx="552944" cy="6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24"/>
                  </a:moveTo>
                  <a:lnTo>
                    <a:pt x="21600" y="0"/>
                  </a:lnTo>
                  <a:lnTo>
                    <a:pt x="19013" y="21600"/>
                  </a:lnTo>
                  <a:lnTo>
                    <a:pt x="0" y="17524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326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6" name="Freeform 21"/>
            <p:cNvSpPr/>
            <p:nvPr/>
          </p:nvSpPr>
          <p:spPr>
            <a:xfrm>
              <a:off x="148995" y="0"/>
              <a:ext cx="552944" cy="6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24"/>
                  </a:moveTo>
                  <a:lnTo>
                    <a:pt x="21600" y="0"/>
                  </a:lnTo>
                  <a:lnTo>
                    <a:pt x="19013" y="21600"/>
                  </a:lnTo>
                  <a:lnTo>
                    <a:pt x="0" y="1752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326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>
              <a:off x="314547" y="78210"/>
              <a:ext cx="741671" cy="75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8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326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8" name="Freeform 23"/>
            <p:cNvSpPr/>
            <p:nvPr/>
          </p:nvSpPr>
          <p:spPr>
            <a:xfrm>
              <a:off x="591018" y="168270"/>
              <a:ext cx="379114" cy="1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53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326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9" name="Freeform 24"/>
            <p:cNvSpPr/>
            <p:nvPr/>
          </p:nvSpPr>
          <p:spPr>
            <a:xfrm>
              <a:off x="-1" y="264255"/>
              <a:ext cx="587710" cy="42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301" y="0"/>
                  </a:lnTo>
                  <a:lnTo>
                    <a:pt x="21600" y="17788"/>
                  </a:lnTo>
                  <a:lnTo>
                    <a:pt x="0" y="2160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326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</p:grpSp>
      <p:sp>
        <p:nvSpPr>
          <p:cNvPr id="11" name="Text Box 158"/>
          <p:cNvSpPr txBox="1"/>
          <p:nvPr/>
        </p:nvSpPr>
        <p:spPr>
          <a:xfrm>
            <a:off x="547370" y="6392863"/>
            <a:ext cx="1927284" cy="26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">
                <a:solidFill>
                  <a:srgbClr val="0032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bfw – Unternehmen für Bildung</a:t>
            </a:r>
          </a:p>
          <a:p>
            <a:pPr>
              <a:defRPr sz="700">
                <a:solidFill>
                  <a:srgbClr val="0032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C7-1 Muster Organigramm QMS-V1.0-071004</a:t>
            </a:r>
          </a:p>
        </p:txBody>
      </p:sp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Titeltext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614424" y="6453189"/>
            <a:ext cx="243145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200" b="1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0" marR="0" indent="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763587" marR="0" indent="-28575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37000"/>
        <a:buFontTx/>
        <a:buChar char="»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1182687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1601787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2057400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37000"/>
        <a:buFontTx/>
        <a:buChar char="»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514600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2971800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429000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3886200" marR="0" indent="-2286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solidFill>
            <a:srgbClr val="003260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-vet.de/innovet/de/innovet_plus/Antragskonzept.html" TargetMode="External"/><Relationship Id="rId2" Type="http://schemas.openxmlformats.org/officeDocument/2006/relationships/hyperlink" Target="https://www.inno-vet.de/innovet/de/innovet_plus/InnoVET_Plu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hyperlink" Target="mailto:innovet@bibb.d" TargetMode="External"/><Relationship Id="rId4" Type="http://schemas.openxmlformats.org/officeDocument/2006/relationships/hyperlink" Target="https://www.inno-vet.de/innovet/de/innovet_plus/Anlage_1E_Darstellung_T%C3%A4tigkeiten_Einzelprojekt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o-vet.de/innovet-plus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el 3"/>
          <p:cNvSpPr txBox="1">
            <a:spLocks noGrp="1"/>
          </p:cNvSpPr>
          <p:nvPr>
            <p:ph type="title"/>
          </p:nvPr>
        </p:nvSpPr>
        <p:spPr>
          <a:xfrm>
            <a:off x="2094230" y="1696197"/>
            <a:ext cx="9665970" cy="7127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de-DE" dirty="0"/>
              <a:t>Förderprogramm </a:t>
            </a:r>
            <a:r>
              <a:rPr lang="de-DE" dirty="0" err="1"/>
              <a:t>InnoVET</a:t>
            </a:r>
            <a:r>
              <a:rPr lang="de-DE" dirty="0"/>
              <a:t> Plus</a:t>
            </a:r>
            <a:r>
              <a:rPr dirty="0"/>
              <a:t> </a:t>
            </a:r>
          </a:p>
        </p:txBody>
      </p:sp>
      <p:sp>
        <p:nvSpPr>
          <p:cNvPr id="308" name="Titel 4"/>
          <p:cNvSpPr txBox="1"/>
          <p:nvPr/>
        </p:nvSpPr>
        <p:spPr>
          <a:xfrm>
            <a:off x="5492411" y="4998048"/>
            <a:ext cx="6587829" cy="1092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914400">
              <a:lnSpc>
                <a:spcPct val="110000"/>
              </a:lnSpc>
              <a:defRPr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de-DE" dirty="0"/>
              <a:t>Lea Müller-Greifenberg, Martin Roggenkamp</a:t>
            </a:r>
          </a:p>
        </p:txBody>
      </p:sp>
      <p:pic>
        <p:nvPicPr>
          <p:cNvPr id="309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40" y="4197053"/>
            <a:ext cx="3331039" cy="134724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10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881429" y="959650"/>
            <a:ext cx="7727009" cy="7580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Antragskonzept</a:t>
            </a:r>
            <a:endParaRPr dirty="0"/>
          </a:p>
        </p:txBody>
      </p:sp>
      <p:sp>
        <p:nvSpPr>
          <p:cNvPr id="471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7</a:t>
            </a:r>
            <a:r>
              <a:rPr dirty="0"/>
              <a:t>. </a:t>
            </a:r>
            <a:r>
              <a:rPr dirty="0" err="1"/>
              <a:t>Antragstellung</a:t>
            </a:r>
            <a:endParaRPr dirty="0"/>
          </a:p>
        </p:txBody>
      </p:sp>
      <p:sp>
        <p:nvSpPr>
          <p:cNvPr id="472" name="Inhaltsplatzhalter 3"/>
          <p:cNvSpPr txBox="1"/>
          <p:nvPr/>
        </p:nvSpPr>
        <p:spPr>
          <a:xfrm>
            <a:off x="881429" y="1623938"/>
            <a:ext cx="10156615" cy="4563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indent="-342900" algn="l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de-DE" dirty="0">
                <a:latin typeface="+mj-lt"/>
              </a:rPr>
              <a:t>Angaben zum: Antragsteller, ggf. Verbundpartner </a:t>
            </a:r>
            <a:r>
              <a:rPr lang="de-DE" dirty="0" err="1">
                <a:latin typeface="+mj-lt"/>
              </a:rPr>
              <a:t>inkluisve</a:t>
            </a:r>
            <a:r>
              <a:rPr lang="de-DE" dirty="0">
                <a:latin typeface="+mj-lt"/>
              </a:rPr>
              <a:t> Nachweis der Erfahrungen zur beruflichen Bildung und fachlichen Eignung zur Durchführung des Projekts</a:t>
            </a:r>
          </a:p>
          <a:p>
            <a:pPr marL="342900" indent="-34290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de-DE" dirty="0">
                <a:latin typeface="+mj-lt"/>
              </a:rPr>
              <a:t>Kurzbeschreibung des geplanten Projekts</a:t>
            </a:r>
          </a:p>
          <a:p>
            <a:pPr marL="342900" indent="-342900"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de-DE" dirty="0">
                <a:latin typeface="+mj-lt"/>
              </a:rPr>
              <a:t>Projektbegründung</a:t>
            </a:r>
          </a:p>
          <a:p>
            <a:pPr marL="898525" indent="-365125" defTabSz="404813"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</a:pPr>
            <a:r>
              <a:rPr lang="de-DE" dirty="0">
                <a:latin typeface="+mj-lt"/>
              </a:rPr>
              <a:t>Ziel des geplanten Projekts</a:t>
            </a:r>
          </a:p>
          <a:p>
            <a:pPr marL="898525" indent="-365125" defTabSz="404813"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</a:pPr>
            <a:r>
              <a:rPr lang="de-DE" dirty="0">
                <a:latin typeface="+mj-lt"/>
              </a:rPr>
              <a:t>Erläuterungen zum konkreten Bedarf für das geplante Projekt</a:t>
            </a:r>
          </a:p>
          <a:p>
            <a:pPr marL="898525" indent="-365125" defTabSz="404813"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</a:pPr>
            <a:r>
              <a:rPr lang="de-DE" dirty="0">
                <a:latin typeface="+mj-lt"/>
              </a:rPr>
              <a:t>Darstellung des Innovationsansatzes des geplanten Projekts</a:t>
            </a:r>
          </a:p>
          <a:p>
            <a:pPr marL="898525" indent="-365125" defTabSz="404813"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</a:pPr>
            <a:r>
              <a:rPr lang="de-DE" dirty="0">
                <a:latin typeface="+mj-lt"/>
              </a:rPr>
              <a:t>Erläuterungen, wie sich das geplante Projekt in die Systematik, Strategie sowie Aktivitäten im Bereich der dualen Berufsausbildung einfügt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 startAt="4"/>
            </a:pPr>
            <a:r>
              <a:rPr lang="de-DE" dirty="0">
                <a:latin typeface="+mj-lt"/>
              </a:rPr>
              <a:t>Projektbeschreibung</a:t>
            </a:r>
          </a:p>
          <a:p>
            <a:pPr marL="898525" indent="-365125" defTabSz="404813"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</a:pPr>
            <a:r>
              <a:rPr lang="de-DE" dirty="0">
                <a:latin typeface="+mj-lt"/>
              </a:rPr>
              <a:t>Angaben zur Strategie, Vorgehensweise und Methode der Projektumsetzung</a:t>
            </a:r>
          </a:p>
          <a:p>
            <a:pPr marL="898525" indent="-365125" defTabSz="404813">
              <a:spcBef>
                <a:spcPts val="500"/>
              </a:spcBef>
              <a:buClr>
                <a:schemeClr val="accent1"/>
              </a:buClr>
              <a:buFont typeface="+mj-lt"/>
              <a:buAutoNum type="alphaLcPeriod"/>
            </a:pPr>
            <a:r>
              <a:rPr lang="de-DE" dirty="0">
                <a:latin typeface="+mj-lt"/>
              </a:rPr>
              <a:t>Darstellung der Zusammenarbeit mit strategischen Kooperations- und Netzwerkpartnern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 startAt="5"/>
            </a:pPr>
            <a:r>
              <a:rPr lang="de-DE" dirty="0">
                <a:latin typeface="+mj-lt"/>
              </a:rPr>
              <a:t>Erläuterungen, wie ein Wissens- und Ergebnistransfer der im Rahmen des Projekts entwickelten Konzepte und Strukturen sichergestellt werden </a:t>
            </a:r>
          </a:p>
        </p:txBody>
      </p:sp>
      <p:sp>
        <p:nvSpPr>
          <p:cNvPr id="473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881429" y="1135534"/>
            <a:ext cx="7727009" cy="7580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Anlagen</a:t>
            </a:r>
            <a:endParaRPr dirty="0"/>
          </a:p>
        </p:txBody>
      </p:sp>
      <p:sp>
        <p:nvSpPr>
          <p:cNvPr id="471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7</a:t>
            </a:r>
            <a:r>
              <a:rPr dirty="0"/>
              <a:t>. </a:t>
            </a:r>
            <a:r>
              <a:rPr dirty="0" err="1"/>
              <a:t>Antragstellung</a:t>
            </a:r>
            <a:endParaRPr dirty="0"/>
          </a:p>
        </p:txBody>
      </p:sp>
      <p:sp>
        <p:nvSpPr>
          <p:cNvPr id="472" name="Inhaltsplatzhalter 3"/>
          <p:cNvSpPr txBox="1"/>
          <p:nvPr/>
        </p:nvSpPr>
        <p:spPr>
          <a:xfrm>
            <a:off x="881429" y="1596829"/>
            <a:ext cx="10156615" cy="4412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latin typeface="+mj-lt"/>
            </a:endParaRP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Bei Verbundprojekten Vorlage „Darstellung der Verbundpartner“.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Zustimmung des zuständigen Landesressorts, insoweit landesrechtliche Belange tangiert sind.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Aussagekräftige Unterstützungsschreiben von Kooperations- und Netzwerkpartnern.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Zeit- und Meilensteinplanung, gegebenenfalls Projektbalkenplan (bei Verbundvorhaben eine gemeinsame Planung).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Bei Verbundprojekten stellt jeder Verbundpartner einen eigenen „easy-Online“-Antrag (mit gemeinsam formulierter Vorhabenbeschreibung, in dem der Beitrag aller Partner für das Projekt hervorgeht. Vorlage der Förderanträge in Abstimmung mit dem vorgesehenen Verbundkoordinator.)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endParaRPr lang="de-DE" sz="2100" dirty="0">
              <a:latin typeface="+mj-lt"/>
              <a:ea typeface="+mj-ea"/>
              <a:cs typeface="+mj-cs"/>
            </a:endParaRPr>
          </a:p>
        </p:txBody>
      </p:sp>
      <p:sp>
        <p:nvSpPr>
          <p:cNvPr id="473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5188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881429" y="1135534"/>
            <a:ext cx="8369251" cy="7580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Bewertung eingegangener Projektanträge nach gleichwertigen Kriterien</a:t>
            </a:r>
            <a:endParaRPr dirty="0"/>
          </a:p>
        </p:txBody>
      </p:sp>
      <p:sp>
        <p:nvSpPr>
          <p:cNvPr id="471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7.</a:t>
            </a:r>
            <a:r>
              <a:rPr dirty="0"/>
              <a:t> </a:t>
            </a:r>
            <a:r>
              <a:rPr dirty="0" err="1"/>
              <a:t>Antragstellung</a:t>
            </a:r>
            <a:endParaRPr dirty="0"/>
          </a:p>
        </p:txBody>
      </p:sp>
      <p:sp>
        <p:nvSpPr>
          <p:cNvPr id="472" name="Inhaltsplatzhalter 3"/>
          <p:cNvSpPr txBox="1"/>
          <p:nvPr/>
        </p:nvSpPr>
        <p:spPr>
          <a:xfrm>
            <a:off x="1017692" y="1596829"/>
            <a:ext cx="10156615" cy="4412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>
              <a:latin typeface="+mj-lt"/>
            </a:endParaRP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Plausibilität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Qualität und Machbarkeit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Innovationsgehalt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Nachvollziehbarkeit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Notwendigkeit, Angemessenheit und Nachvollziehbarkeit des Finanzierungsplans in Bezug zum Zeit-, Arbeits- und Meilensteinplan</a:t>
            </a:r>
          </a:p>
          <a:p>
            <a:pPr marL="274638" lvl="2" indent="-274638" defTabSz="914400">
              <a:spcBef>
                <a:spcPts val="1000"/>
              </a:spcBef>
              <a:buClr>
                <a:schemeClr val="accent1"/>
              </a:buClr>
              <a:buSzPct val="110000"/>
              <a:buFontTx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latin typeface="+mj-lt"/>
                <a:ea typeface="+mj-ea"/>
                <a:cs typeface="+mj-cs"/>
              </a:rPr>
              <a:t>Wirtschaftsnahe Ausgestaltung</a:t>
            </a:r>
          </a:p>
        </p:txBody>
      </p:sp>
      <p:sp>
        <p:nvSpPr>
          <p:cNvPr id="473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1403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661182" y="1329376"/>
            <a:ext cx="10272185" cy="498477"/>
          </a:xfrm>
          <a:prstGeom prst="rect">
            <a:avLst/>
          </a:prstGeom>
        </p:spPr>
        <p:txBody>
          <a:bodyPr/>
          <a:lstStyle/>
          <a:p>
            <a:pPr>
              <a:defRPr sz="2000" b="1"/>
            </a:pPr>
            <a:r>
              <a:rPr dirty="0" err="1"/>
              <a:t>Materialien</a:t>
            </a:r>
            <a:r>
              <a:rPr dirty="0"/>
              <a:t> und Links</a:t>
            </a:r>
            <a:r>
              <a:rPr b="0" dirty="0"/>
              <a:t> – Stand </a:t>
            </a:r>
            <a:r>
              <a:rPr lang="de-DE" b="0" dirty="0"/>
              <a:t>08.05.2023</a:t>
            </a:r>
            <a:endParaRPr b="0" dirty="0"/>
          </a:p>
        </p:txBody>
      </p:sp>
      <p:sp>
        <p:nvSpPr>
          <p:cNvPr id="503" name="Inhaltsplatzhalter 3"/>
          <p:cNvSpPr txBox="1"/>
          <p:nvPr/>
        </p:nvSpPr>
        <p:spPr>
          <a:xfrm>
            <a:off x="661179" y="1899167"/>
            <a:ext cx="9863048" cy="448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Downloads und Links </a:t>
            </a:r>
            <a:r>
              <a:rPr dirty="0" err="1"/>
              <a:t>unter</a:t>
            </a:r>
            <a:r>
              <a:rPr dirty="0"/>
              <a:t>: </a:t>
            </a:r>
            <a:r>
              <a:rPr lang="de-DE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https://www.inno-vet.de/innovet/de/innovet_plus/InnoVET_Plus.html</a:t>
            </a:r>
            <a:endParaRPr lang="de-DE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Antragsunterlagen: </a:t>
            </a:r>
          </a:p>
          <a:p>
            <a:pPr marL="609600" lvl="3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Helvetica"/>
              <a:buChar char="–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19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https://www.inno-vet.de/innovet/de/innovet_plus/Antragskonzept.html</a:t>
            </a:r>
            <a:endParaRPr lang="de-DE" sz="190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j-lt"/>
              <a:ea typeface="+mj-ea"/>
              <a:cs typeface="+mj-cs"/>
            </a:endParaRPr>
          </a:p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Anlagen: </a:t>
            </a:r>
          </a:p>
          <a:p>
            <a:pPr marL="609600" lvl="3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Helvetica"/>
              <a:buChar char="–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17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https://www.inno-vet.de/innovet/de/innovet_plus/Anlage_1E_Darstellung_T%C3%A4tigkeiten_Einzelprojekt.html</a:t>
            </a:r>
            <a:endParaRPr lang="de-DE" sz="170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j-lt"/>
              <a:ea typeface="+mj-ea"/>
              <a:cs typeface="+mj-cs"/>
            </a:endParaRPr>
          </a:p>
          <a:p>
            <a:pPr marL="609600" lvl="3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Helvetica"/>
              <a:buChar char="–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17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</a:rPr>
              <a:t>https://www.inno-vet.de/innovet/de/innovet_plus/Anlage_1V_Darstellung_T%C3%A4tigkeiten_Verbundpartner.html</a:t>
            </a:r>
          </a:p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/>
              <a:t>Kontakt: Bundesinstitut für Berufsbildung (BIBB)</a:t>
            </a:r>
            <a:br>
              <a:rPr lang="de-DE" dirty="0"/>
            </a:br>
            <a:r>
              <a:rPr lang="de-DE" dirty="0"/>
              <a:t>Arbeitsbereich 4.4</a:t>
            </a:r>
            <a:br>
              <a:rPr lang="de-DE" dirty="0"/>
            </a:br>
            <a:r>
              <a:rPr lang="de-DE" dirty="0"/>
              <a:t>Robert-Schuman-Platz 3</a:t>
            </a:r>
            <a:br>
              <a:rPr lang="de-DE" dirty="0"/>
            </a:br>
            <a:r>
              <a:rPr lang="de-DE" dirty="0"/>
              <a:t>53175 Bonn</a:t>
            </a:r>
            <a:br>
              <a:rPr lang="de-DE" dirty="0"/>
            </a:br>
            <a:r>
              <a:rPr lang="de-DE" dirty="0"/>
              <a:t>Telefon: 0228/107 1890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 err="1">
                <a:hlinkClick r:id="rId5"/>
              </a:rPr>
              <a:t>innovet@bibb</a:t>
            </a:r>
            <a:r>
              <a:rPr lang="de-DE" err="1">
                <a:hlinkClick r:id="rId5"/>
              </a:rPr>
              <a:t>.</a:t>
            </a:r>
            <a:r>
              <a:rPr lang="de-DE">
                <a:hlinkClick r:id="rId5"/>
              </a:rPr>
              <a:t>d</a:t>
            </a:r>
            <a:r>
              <a:rPr lang="de-DE"/>
              <a:t>e</a:t>
            </a:r>
            <a:endParaRPr lang="de-DE" dirty="0"/>
          </a:p>
        </p:txBody>
      </p:sp>
      <p:pic>
        <p:nvPicPr>
          <p:cNvPr id="504" name="Grafik 6" descr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746" y="1178267"/>
            <a:ext cx="2160668" cy="800693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Inhaltsplatzhalter 3"/>
          <p:cNvGrpSpPr/>
          <p:nvPr/>
        </p:nvGrpSpPr>
        <p:grpSpPr>
          <a:xfrm>
            <a:off x="2737335" y="1464936"/>
            <a:ext cx="6717328" cy="3030829"/>
            <a:chOff x="0" y="0"/>
            <a:chExt cx="6717327" cy="3030827"/>
          </a:xfrm>
        </p:grpSpPr>
        <p:sp>
          <p:nvSpPr>
            <p:cNvPr id="507" name="Rechteck"/>
            <p:cNvSpPr/>
            <p:nvPr/>
          </p:nvSpPr>
          <p:spPr>
            <a:xfrm>
              <a:off x="-1" y="-1"/>
              <a:ext cx="6717328" cy="3030829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508" name="IFTP im bfw-Unternehmen für Bildung…"/>
            <p:cNvSpPr txBox="1"/>
            <p:nvPr/>
          </p:nvSpPr>
          <p:spPr>
            <a:xfrm>
              <a:off x="50482" y="4762"/>
              <a:ext cx="6616361" cy="3021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/>
            </a:bodyPr>
            <a:lstStyle/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b="1"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sz="2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sz="2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sz="2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sz="2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IFTP im bfw-Unternehmen für Bildung</a:t>
              </a:r>
            </a:p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sz="19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Schimmelbuschstr. 55</a:t>
              </a:r>
            </a:p>
            <a:p>
              <a:pPr algn="ctr" defTabSz="914400">
                <a:lnSpc>
                  <a:spcPct val="90000"/>
                </a:lnSpc>
                <a:spcBef>
                  <a:spcPts val="1000"/>
                </a:spcBef>
                <a:defRPr sz="19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40699 Erkrath</a:t>
              </a:r>
            </a:p>
          </p:txBody>
        </p:sp>
      </p:grpSp>
      <p:pic>
        <p:nvPicPr>
          <p:cNvPr id="510" name="Grafik 3" descr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91" y="1834944"/>
            <a:ext cx="2706019" cy="1012994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Foliennummernplatzhalt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81100" y="1191374"/>
            <a:ext cx="10224914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e-DE" sz="2400" dirty="0"/>
              <a:t>Innovationswettbewerb </a:t>
            </a:r>
            <a:r>
              <a:rPr lang="de-DE" sz="2400" dirty="0" err="1"/>
              <a:t>InnoVET</a:t>
            </a:r>
            <a:r>
              <a:rPr lang="de-DE" sz="2400" dirty="0"/>
              <a:t> Plus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 einen Blick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81100" y="1899883"/>
            <a:ext cx="917293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latin typeface="+mj-lt"/>
              </a:rPr>
              <a:t>Förderprogramm des Bundesministeriums für Bildung und Forschung (BMBF) zur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Entwicklung und Erprobung von innovativen Konzepten in der Berufsbildung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Verbesserung der</a:t>
            </a:r>
            <a:r>
              <a:rPr lang="de-DE" sz="2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Aus-, Fort- und Weiterbildung</a:t>
            </a:r>
            <a:r>
              <a:rPr lang="de-DE" sz="2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in den Regelungsbereichen von BBiG und HWO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Es stehen insgesamt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80 Mio. €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 für Projekte zur Verfügung.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Projekte können teilweise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bis zu 100%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 gefördert werden.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b="0" i="0" u="none" strike="noStrike" baseline="0" dirty="0">
                <a:solidFill>
                  <a:schemeClr val="tx1"/>
                </a:solidFill>
                <a:latin typeface="+mj-lt"/>
              </a:rPr>
              <a:t>Laufzeit: </a:t>
            </a:r>
            <a:r>
              <a:rPr lang="de-DE" sz="2000" b="0" i="0" u="none" strike="noStrike" baseline="0" dirty="0">
                <a:solidFill>
                  <a:schemeClr val="accent1"/>
                </a:solidFill>
                <a:latin typeface="+mj-lt"/>
              </a:rPr>
              <a:t>bis zu vier Jahren</a:t>
            </a:r>
            <a:r>
              <a:rPr lang="de-DE" sz="2000" b="0" i="0" u="none" strike="noStrike" baseline="0" dirty="0">
                <a:solidFill>
                  <a:schemeClr val="tx1"/>
                </a:solidFill>
                <a:latin typeface="+mj-lt"/>
              </a:rPr>
              <a:t>, aber es sind </a:t>
            </a:r>
            <a:r>
              <a:rPr lang="de-DE" sz="2000" b="0" i="0" u="none" strike="noStrike" baseline="0" dirty="0">
                <a:solidFill>
                  <a:schemeClr val="accent1"/>
                </a:solidFill>
                <a:latin typeface="+mj-lt"/>
              </a:rPr>
              <a:t>auch kleinere Projekte</a:t>
            </a:r>
            <a:r>
              <a:rPr lang="de-DE" sz="2000" b="0" i="0" u="none" strike="noStrike" baseline="0" dirty="0">
                <a:solidFill>
                  <a:schemeClr val="tx1"/>
                </a:solidFill>
                <a:latin typeface="+mj-lt"/>
              </a:rPr>
              <a:t> möglich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600">
                <a:latin typeface="+mj-lt"/>
                <a:ea typeface="+mj-ea"/>
                <a:cs typeface="+mj-cs"/>
                <a:sym typeface="Calibri"/>
              </a:defRPr>
            </a:pPr>
            <a:endParaRPr lang="de-DE" sz="1600" b="0" i="0" u="none" strike="noStrike" baseline="0" dirty="0">
              <a:latin typeface="+mj-lt"/>
            </a:endParaRP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33829" y="1191374"/>
            <a:ext cx="10272185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e-DE" sz="2400" dirty="0"/>
              <a:t>Förderziele des Programms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33829" y="1794626"/>
            <a:ext cx="917293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latin typeface="+mj-lt"/>
              </a:rPr>
              <a:t>Verbesserung der beruflichen Bildung vor dem Hintergrund von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Digitalisierung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Dekarbonisierung</a:t>
            </a:r>
            <a:r>
              <a:rPr lang="de-DE" sz="2000" dirty="0">
                <a:latin typeface="+mj-lt"/>
              </a:rPr>
              <a:t> und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demografischem Wandel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Steigerung von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Qualität und Attraktivität </a:t>
            </a: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 Aus-, Fort- und Weiterbildung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Förderung von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Karrierewegen </a:t>
            </a: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für Jugendliche mit unterschiedlichen Bildungsvoraussetzungen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Beitrag zur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Fachkräftesicherung</a:t>
            </a: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0514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33829" y="1191374"/>
            <a:ext cx="10272185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e-DE" sz="2400" dirty="0"/>
              <a:t>Steigerung der Attraktivität und Ausbildungsqualität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Handlungsschwerpunkte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33829" y="1794626"/>
            <a:ext cx="917293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latin typeface="+mj-lt"/>
              </a:rPr>
              <a:t>Passgenaue Angebote für Jugendliche mit unterschiedlichen Bildungsvoraussetzungen und Leistungsniveaus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Durchlässige Bildungswege zu hochwertigen Bildungsabschlüssen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Förderung der Gleichwertigkeit von beruflicher und akademischer Bildung durch Konzepte der höherqualifizierenden Berufsbildung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Entwicklung flexibler und hybrider Qualifizierungsmodelle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Integration akademischer Inhalte in die berufliche Bildung</a:t>
            </a: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32E1B5-6F74-478C-B39A-4E6386F6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43" y="2647949"/>
            <a:ext cx="2033259" cy="90818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F3BDD12-AC45-4634-BDF5-2EDC0CF7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914151"/>
            <a:ext cx="2667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790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33829" y="1191374"/>
            <a:ext cx="10272185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e-DE" sz="2400" dirty="0"/>
              <a:t>Bildung von Kooperationsnetzwerken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Handlungsschwerpunkte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33829" y="2194676"/>
            <a:ext cx="976277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latin typeface="+mj-lt"/>
              </a:rPr>
              <a:t>Berufsschulen, Bildungszentren, Unternehmen, Hochschulen/ Forschungseinrichtungen</a:t>
            </a:r>
          </a:p>
          <a:p>
            <a:pPr marL="342900" lvl="5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Entwicklung branchenspezifischer Aus-, Fort- und Weiterbildungsangebote</a:t>
            </a:r>
          </a:p>
          <a:p>
            <a:pPr marL="342900" lvl="5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Aufgreifen von Ökologie- und Nachhaltigkeitsaspekten</a:t>
            </a:r>
          </a:p>
          <a:p>
            <a:pPr marL="342900" lvl="5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Wissenstransfer zwischen Wissenschaft und betrieblicher Aus- und Weiterbildungspraxis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Technologische und ökologische Innovationen in der Berufsbildung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Nutzung digitaler Technologien und Künstlicher Intelligenz (KI)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Förderung von Themen der Nachhaltigkeit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Flexible und individuelle, zeit- und ortsunabhängige Gestaltung der Angebote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523FD26-171B-4189-B240-028FD194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7" y="2495550"/>
            <a:ext cx="1419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8471D7-1913-43AD-AD56-8C573B3A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4" y="4402514"/>
            <a:ext cx="20859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10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33829" y="1191374"/>
            <a:ext cx="10272185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e-DE" sz="2400" dirty="0"/>
              <a:t>Aufbau innovativer Beratungs- und Begleitstrukturen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Handlungsschwerpunkte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33829" y="1794626"/>
            <a:ext cx="976277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latin typeface="+mj-lt"/>
              </a:rPr>
              <a:t>Beratungs- und Coachingkonzepte für Personen mit besonderem Unterstützungsbedarf, z.B. KI-gestützte Assistenzsysteme</a:t>
            </a:r>
            <a:endParaRPr lang="de-D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IT-gestützte Instrumente strategischer Personalplanung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zur Erhebung von Weiterbildungsbedarfen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zur Auswahl passender Lerninhalte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Ø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Unterstützung der Personalentwicklung insbesondere in kleinen und mittleren Unternehmen (KMU)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0916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33829" y="1191374"/>
            <a:ext cx="10272185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e-DE" sz="2400" dirty="0"/>
              <a:t>Zeitplan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33829" y="1794626"/>
            <a:ext cx="976277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latin typeface="+mj-lt"/>
              </a:rPr>
              <a:t>Einreichung von Anträgen bis </a:t>
            </a:r>
            <a:r>
              <a:rPr lang="de-DE" sz="2000" dirty="0">
                <a:solidFill>
                  <a:schemeClr val="accent1"/>
                </a:solidFill>
                <a:latin typeface="+mj-lt"/>
              </a:rPr>
              <a:t>31.7.2023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Begutachtung durch Jury 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September 2023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Förderentscheid voraussichtlich 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Dezember 2023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lang="de-DE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Projektbeginn ab </a:t>
            </a:r>
            <a:r>
              <a:rPr lang="de-DE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Mai 2024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9506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1133829" y="2930523"/>
            <a:ext cx="10272185" cy="49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ctr"/>
            <a:r>
              <a:rPr lang="de-DE" sz="3200" dirty="0"/>
              <a:t>Vielen Dank für Eure Aufmerksamkeit!</a:t>
            </a:r>
          </a:p>
        </p:txBody>
      </p:sp>
      <p:sp>
        <p:nvSpPr>
          <p:cNvPr id="323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24" name="Inhaltsplatzhalter 3"/>
          <p:cNvSpPr txBox="1"/>
          <p:nvPr/>
        </p:nvSpPr>
        <p:spPr>
          <a:xfrm>
            <a:off x="1133829" y="1794626"/>
            <a:ext cx="9762771" cy="441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 lang="de-DE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5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3323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platzhalter 1"/>
          <p:cNvSpPr txBox="1">
            <a:spLocks noGrp="1"/>
          </p:cNvSpPr>
          <p:nvPr>
            <p:ph type="body" sz="quarter" idx="1"/>
          </p:nvPr>
        </p:nvSpPr>
        <p:spPr>
          <a:xfrm>
            <a:off x="694039" y="1086108"/>
            <a:ext cx="4957898" cy="7580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 err="1"/>
              <a:t>Antragstellung</a:t>
            </a:r>
            <a:endParaRPr dirty="0"/>
          </a:p>
        </p:txBody>
      </p:sp>
      <p:sp>
        <p:nvSpPr>
          <p:cNvPr id="452" name="Titel 2"/>
          <p:cNvSpPr txBox="1">
            <a:spLocks noGrp="1"/>
          </p:cNvSpPr>
          <p:nvPr>
            <p:ph type="title"/>
          </p:nvPr>
        </p:nvSpPr>
        <p:spPr>
          <a:xfrm>
            <a:off x="6217922" y="536842"/>
            <a:ext cx="5542280" cy="4228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7. Antragsstellung</a:t>
            </a:r>
          </a:p>
        </p:txBody>
      </p:sp>
      <p:sp>
        <p:nvSpPr>
          <p:cNvPr id="453" name="Inhaltsplatzhalter 3"/>
          <p:cNvSpPr txBox="1"/>
          <p:nvPr/>
        </p:nvSpPr>
        <p:spPr>
          <a:xfrm>
            <a:off x="881429" y="1893542"/>
            <a:ext cx="10156615" cy="100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lvl="2" indent="-342900" defTabSz="914400">
              <a:spcBef>
                <a:spcPts val="1000"/>
              </a:spcBef>
              <a:buClr>
                <a:schemeClr val="accent1"/>
              </a:buClr>
              <a:buSzPct val="110000"/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de-DE" dirty="0"/>
              <a:t>Einstufiges Verfahren, Bewilligungsbehörde ist das </a:t>
            </a:r>
            <a:r>
              <a:rPr lang="de-DE" dirty="0" err="1"/>
              <a:t>BiBB</a:t>
            </a:r>
            <a:r>
              <a:rPr lang="de-DE" dirty="0"/>
              <a:t>:</a:t>
            </a:r>
          </a:p>
        </p:txBody>
      </p:sp>
      <p:grpSp>
        <p:nvGrpSpPr>
          <p:cNvPr id="467" name="Diagramm 7"/>
          <p:cNvGrpSpPr/>
          <p:nvPr/>
        </p:nvGrpSpPr>
        <p:grpSpPr>
          <a:xfrm>
            <a:off x="1672235" y="2395743"/>
            <a:ext cx="8291660" cy="3376149"/>
            <a:chOff x="-172044" y="3199"/>
            <a:chExt cx="8291659" cy="3376149"/>
          </a:xfrm>
        </p:grpSpPr>
        <p:grpSp>
          <p:nvGrpSpPr>
            <p:cNvPr id="456" name="Gruppieren"/>
            <p:cNvGrpSpPr/>
            <p:nvPr/>
          </p:nvGrpSpPr>
          <p:grpSpPr>
            <a:xfrm>
              <a:off x="-172044" y="154032"/>
              <a:ext cx="3060940" cy="675337"/>
              <a:chOff x="-172044" y="0"/>
              <a:chExt cx="3060939" cy="675336"/>
            </a:xfrm>
          </p:grpSpPr>
          <p:sp>
            <p:nvSpPr>
              <p:cNvPr id="454" name="Abgerundetes Rechteck"/>
              <p:cNvSpPr/>
              <p:nvPr/>
            </p:nvSpPr>
            <p:spPr>
              <a:xfrm>
                <a:off x="-172044" y="0"/>
                <a:ext cx="3060939" cy="675336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455" name="1. Interessenbekundung"/>
              <p:cNvSpPr txBox="1"/>
              <p:nvPr/>
            </p:nvSpPr>
            <p:spPr>
              <a:xfrm>
                <a:off x="-172043" y="59435"/>
                <a:ext cx="3001503" cy="387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t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pPr lvl="1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de-DE" sz="1800" dirty="0">
                    <a:solidFill>
                      <a:schemeClr val="bg1"/>
                    </a:solidFill>
                  </a:rPr>
                  <a:t>  Einreichung bis 31. Juli 2023</a:t>
                </a:r>
              </a:p>
            </p:txBody>
          </p:sp>
        </p:grpSp>
        <p:grpSp>
          <p:nvGrpSpPr>
            <p:cNvPr id="459" name="Gruppieren"/>
            <p:cNvGrpSpPr/>
            <p:nvPr/>
          </p:nvGrpSpPr>
          <p:grpSpPr>
            <a:xfrm>
              <a:off x="591701" y="604253"/>
              <a:ext cx="2888896" cy="2775095"/>
              <a:chOff x="0" y="-1"/>
              <a:chExt cx="2888895" cy="2775093"/>
            </a:xfrm>
          </p:grpSpPr>
          <p:sp>
            <p:nvSpPr>
              <p:cNvPr id="457" name="Abgerundetes Rechteck"/>
              <p:cNvSpPr/>
              <p:nvPr/>
            </p:nvSpPr>
            <p:spPr>
              <a:xfrm>
                <a:off x="0" y="-1"/>
                <a:ext cx="2888895" cy="2775093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tabLst>
                    <a:tab pos="2324100" algn="l"/>
                  </a:tabLst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Z-EU-S…"/>
              <p:cNvSpPr txBox="1"/>
              <p:nvPr/>
            </p:nvSpPr>
            <p:spPr>
              <a:xfrm>
                <a:off x="75284" y="75282"/>
                <a:ext cx="2738326" cy="26899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de-DE" sz="1600" dirty="0">
                    <a:solidFill>
                      <a:schemeClr val="tx1"/>
                    </a:solidFill>
                  </a:rPr>
                  <a:t>Easy-Online unter https://foerderportal.bund.de/easyonline/reflink.jsf?m=INNOVET&amp;b=INNO_PLUS</a:t>
                </a:r>
              </a:p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de-DE" sz="1600" dirty="0">
                    <a:solidFill>
                      <a:schemeClr val="tx1"/>
                    </a:solidFill>
                  </a:rPr>
                  <a:t>Antragskonzept und Anlagen unter </a:t>
                </a:r>
                <a:r>
                  <a:rPr lang="de-DE" sz="1600" dirty="0">
                    <a:solidFill>
                      <a:schemeClr val="tx1"/>
                    </a:solidFill>
                    <a:hlinkClick r:id="rId2"/>
                  </a:rPr>
                  <a:t>www.inno-vet.de/innovet-plus</a:t>
                </a:r>
                <a:endParaRPr lang="de-DE" sz="1600" dirty="0">
                  <a:solidFill>
                    <a:schemeClr val="tx1"/>
                  </a:solidFill>
                </a:endParaRPr>
              </a:p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de-DE" sz="1600" dirty="0">
                    <a:solidFill>
                      <a:schemeClr val="tx1"/>
                    </a:solidFill>
                  </a:rPr>
                  <a:t>Zusätzlich rechtsverbindlich unterschrieben beim </a:t>
                </a:r>
                <a:r>
                  <a:rPr lang="de-DE" sz="1600" dirty="0" err="1">
                    <a:solidFill>
                      <a:schemeClr val="tx1"/>
                    </a:solidFill>
                  </a:rPr>
                  <a:t>BiBB</a:t>
                </a:r>
                <a:r>
                  <a:rPr lang="de-DE" sz="1600" dirty="0">
                    <a:solidFill>
                      <a:schemeClr val="tx1"/>
                    </a:solidFill>
                  </a:rPr>
                  <a:t> eingehen (z.B. elektronische Signatur)</a:t>
                </a:r>
              </a:p>
            </p:txBody>
          </p:sp>
        </p:grpSp>
        <p:sp>
          <p:nvSpPr>
            <p:cNvPr id="460" name="Pfeil"/>
            <p:cNvSpPr/>
            <p:nvPr/>
          </p:nvSpPr>
          <p:spPr>
            <a:xfrm rot="21576002">
              <a:off x="3322514" y="3199"/>
              <a:ext cx="919328" cy="71925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8CC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ts val="700"/>
                </a:spcBef>
                <a:defRPr sz="1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463" name="Gruppieren"/>
            <p:cNvGrpSpPr/>
            <p:nvPr/>
          </p:nvGrpSpPr>
          <p:grpSpPr>
            <a:xfrm>
              <a:off x="4623428" y="121758"/>
              <a:ext cx="2888897" cy="675337"/>
              <a:chOff x="0" y="0"/>
              <a:chExt cx="2888896" cy="675336"/>
            </a:xfrm>
          </p:grpSpPr>
          <p:sp>
            <p:nvSpPr>
              <p:cNvPr id="461" name="Abgerundetes Rechteck"/>
              <p:cNvSpPr/>
              <p:nvPr/>
            </p:nvSpPr>
            <p:spPr>
              <a:xfrm>
                <a:off x="0" y="0"/>
                <a:ext cx="2888896" cy="675336"/>
              </a:xfrm>
              <a:prstGeom prst="roundRect">
                <a:avLst>
                  <a:gd name="adj" fmla="val 100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2. Förderantrag"/>
              <p:cNvSpPr txBox="1"/>
              <p:nvPr/>
            </p:nvSpPr>
            <p:spPr>
              <a:xfrm>
                <a:off x="59435" y="59435"/>
                <a:ext cx="2770025" cy="387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t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rPr dirty="0"/>
                  <a:t>2. </a:t>
                </a:r>
                <a:r>
                  <a:rPr lang="de-DE" dirty="0"/>
                  <a:t>Antragskonzept</a:t>
                </a:r>
                <a:r>
                  <a:rPr dirty="0"/>
                  <a:t> </a:t>
                </a:r>
              </a:p>
            </p:txBody>
          </p:sp>
        </p:grpSp>
        <p:grpSp>
          <p:nvGrpSpPr>
            <p:cNvPr id="466" name="Gruppieren"/>
            <p:cNvGrpSpPr/>
            <p:nvPr/>
          </p:nvGrpSpPr>
          <p:grpSpPr>
            <a:xfrm>
              <a:off x="5102983" y="625382"/>
              <a:ext cx="3016632" cy="2437994"/>
              <a:chOff x="0" y="-1"/>
              <a:chExt cx="3016631" cy="2437990"/>
            </a:xfrm>
          </p:grpSpPr>
          <p:sp>
            <p:nvSpPr>
              <p:cNvPr id="464" name="Abgerundetes Rechteck"/>
              <p:cNvSpPr/>
              <p:nvPr/>
            </p:nvSpPr>
            <p:spPr>
              <a:xfrm>
                <a:off x="0" y="-1"/>
                <a:ext cx="2888895" cy="2437990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300"/>
                  </a:spcBef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Bewilligung durch DRV KBS (Deutsche Rentenversicherung Knappschaft-Bahn-See)"/>
              <p:cNvSpPr txBox="1"/>
              <p:nvPr/>
            </p:nvSpPr>
            <p:spPr>
              <a:xfrm>
                <a:off x="204780" y="83984"/>
                <a:ext cx="2811851" cy="1556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9568" tIns="99568" rIns="99568" bIns="99568" numCol="1" anchor="t">
                <a:spAutoFit/>
              </a:bodyPr>
              <a:lstStyle/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Tx/>
                  <a:buChar char="•"/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de-DE" sz="16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Format: DIN A4, in deutscher Sprache, Schriftart Arial, Schriftgröße 12, Zeilenabstand 1,5) </a:t>
                </a:r>
              </a:p>
              <a:p>
                <a:pPr marL="114300" lvl="1" indent="-114300" defTabSz="622300">
                  <a:lnSpc>
                    <a:spcPct val="90000"/>
                  </a:lnSpc>
                  <a:spcBef>
                    <a:spcPts val="200"/>
                  </a:spcBef>
                  <a:buSzPct val="100000"/>
                  <a:buFontTx/>
                  <a:buChar char="•"/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rPr lang="de-DE" sz="16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Angaben und Anlagen siehe folgende Folie</a:t>
                </a:r>
              </a:p>
            </p:txBody>
          </p:sp>
        </p:grpSp>
      </p:grpSp>
      <p:sp>
        <p:nvSpPr>
          <p:cNvPr id="468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79013" y="664637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800"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plate_bfw_inab">
  <a:themeElements>
    <a:clrScheme name="Template_bfw_ina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0E5"/>
      </a:accent1>
      <a:accent2>
        <a:srgbClr val="F38F00"/>
      </a:accent2>
      <a:accent3>
        <a:srgbClr val="FFE900"/>
      </a:accent3>
      <a:accent4>
        <a:srgbClr val="7C7C7C"/>
      </a:accent4>
      <a:accent5>
        <a:srgbClr val="969696"/>
      </a:accent5>
      <a:accent6>
        <a:srgbClr val="5F5F5F"/>
      </a:accent6>
      <a:hlink>
        <a:srgbClr val="0000FF"/>
      </a:hlink>
      <a:folHlink>
        <a:srgbClr val="FF00FF"/>
      </a:folHlink>
    </a:clrScheme>
    <a:fontScheme name="Template_bfw_inab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plate_bfw_ina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_bfw_inab">
  <a:themeElements>
    <a:clrScheme name="Template_bfw_ina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0E5"/>
      </a:accent1>
      <a:accent2>
        <a:srgbClr val="F38F00"/>
      </a:accent2>
      <a:accent3>
        <a:srgbClr val="FFE900"/>
      </a:accent3>
      <a:accent4>
        <a:srgbClr val="7C7C7C"/>
      </a:accent4>
      <a:accent5>
        <a:srgbClr val="969696"/>
      </a:accent5>
      <a:accent6>
        <a:srgbClr val="5F5F5F"/>
      </a:accent6>
      <a:hlink>
        <a:srgbClr val="0000FF"/>
      </a:hlink>
      <a:folHlink>
        <a:srgbClr val="FF00FF"/>
      </a:folHlink>
    </a:clrScheme>
    <a:fontScheme name="Template_bfw_inab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plate_bfw_ina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82C4888826C9489233E1CC01829747" ma:contentTypeVersion="11" ma:contentTypeDescription="Ein neues Dokument erstellen." ma:contentTypeScope="" ma:versionID="d7f7ce434d14da2bd872ae467e37ce7b">
  <xsd:schema xmlns:xsd="http://www.w3.org/2001/XMLSchema" xmlns:xs="http://www.w3.org/2001/XMLSchema" xmlns:p="http://schemas.microsoft.com/office/2006/metadata/properties" xmlns:ns2="1e18dafc-46da-4309-90d3-59b9792d6c67" xmlns:ns3="b4356f3c-2279-4fa4-bf15-642558860cab" targetNamespace="http://schemas.microsoft.com/office/2006/metadata/properties" ma:root="true" ma:fieldsID="642edfe091baf0a24514d23ea3677b07" ns2:_="" ns3:_="">
    <xsd:import namespace="1e18dafc-46da-4309-90d3-59b9792d6c67"/>
    <xsd:import namespace="b4356f3c-2279-4fa4-bf15-642558860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8dafc-46da-4309-90d3-59b9792d6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e1a643d-3598-46ed-9344-1c0e2c508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56f3c-2279-4fa4-bf15-642558860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83a36c-dd66-49a5-9c90-9d221ea34fef}" ma:internalName="TaxCatchAll" ma:showField="CatchAllData" ma:web="b4356f3c-2279-4fa4-bf15-642558860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8dafc-46da-4309-90d3-59b9792d6c67">
      <Terms xmlns="http://schemas.microsoft.com/office/infopath/2007/PartnerControls"/>
    </lcf76f155ced4ddcb4097134ff3c332f>
    <TaxCatchAll xmlns="b4356f3c-2279-4fa4-bf15-642558860cab" xsi:nil="true"/>
  </documentManagement>
</p:properties>
</file>

<file path=customXml/itemProps1.xml><?xml version="1.0" encoding="utf-8"?>
<ds:datastoreItem xmlns:ds="http://schemas.openxmlformats.org/officeDocument/2006/customXml" ds:itemID="{A3468FFB-F05E-494A-A550-96A55D89DC83}"/>
</file>

<file path=customXml/itemProps2.xml><?xml version="1.0" encoding="utf-8"?>
<ds:datastoreItem xmlns:ds="http://schemas.openxmlformats.org/officeDocument/2006/customXml" ds:itemID="{D73B449F-C222-4804-8CB8-57F5B9BB709D}"/>
</file>

<file path=customXml/itemProps3.xml><?xml version="1.0" encoding="utf-8"?>
<ds:datastoreItem xmlns:ds="http://schemas.openxmlformats.org/officeDocument/2006/customXml" ds:itemID="{1D6E7C4B-1B80-45DE-AED4-12F16CF2A9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Breitbild</PresentationFormat>
  <Paragraphs>120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Helvetica</vt:lpstr>
      <vt:lpstr>Wingdings</vt:lpstr>
      <vt:lpstr>Template_bfw_inab</vt:lpstr>
      <vt:lpstr>Förderprogramm InnoVET Plus </vt:lpstr>
      <vt:lpstr>Auf einen Blick</vt:lpstr>
      <vt:lpstr>Ziele</vt:lpstr>
      <vt:lpstr>Handlungsschwerpunkte</vt:lpstr>
      <vt:lpstr>Handlungsschwerpunkte</vt:lpstr>
      <vt:lpstr>Handlungsschwerpunkte</vt:lpstr>
      <vt:lpstr>Zeitplan</vt:lpstr>
      <vt:lpstr>Zeitplan</vt:lpstr>
      <vt:lpstr>7. Antragsstellung</vt:lpstr>
      <vt:lpstr>7. Antragstellung</vt:lpstr>
      <vt:lpstr>7. Antragstellung</vt:lpstr>
      <vt:lpstr>7. Antragstellung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beim IFTP!</dc:title>
  <dc:creator>Mueller-Greifenberg, Lea</dc:creator>
  <cp:lastModifiedBy>Roggenkamp, Martin</cp:lastModifiedBy>
  <cp:revision>36</cp:revision>
  <dcterms:modified xsi:type="dcterms:W3CDTF">2023-05-17T07:08:17Z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0x0101002F82C4888826C9489233E1CC01829747</vt:lpwstr>
  </property>
</Properties>
</file>