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colors11.xml" ContentType="application/vnd.ms-office.chartcolorstyle+xml"/>
  <Override PartName="/ppt/handoutMasters/handoutMaster1.xml" ContentType="application/vnd.openxmlformats-officedocument.presentationml.handoutMaster+xml"/>
  <Override PartName="/ppt/charts/style11.xml" ContentType="application/vnd.ms-office.chartstyle+xml"/>
  <Override PartName="/ppt/charts/style9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3.xml" ContentType="application/vnd.ms-office.chartstyl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olors1.xml" ContentType="application/vnd.ms-office.chartcolorstyl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charts/chart11.xml" ContentType="application/vnd.openxmlformats-officedocument.drawingml.chart+xml"/>
  <Override PartName="/ppt/diagrams/colors1.xml" ContentType="application/vnd.openxmlformats-officedocument.drawingml.diagramColors+xml"/>
  <Override PartName="/ppt/charts/chart4.xml" ContentType="application/vnd.openxmlformats-officedocument.drawingml.chart+xml"/>
  <Override PartName="/ppt/charts/colors8.xml" ContentType="application/vnd.ms-office.chartcolorstyle+xml"/>
  <Override PartName="/ppt/charts/style8.xml" ContentType="application/vnd.ms-office.chartstyle+xml"/>
  <Override PartName="/ppt/charts/chart8.xml" ContentType="application/vnd.openxmlformats-officedocument.drawingml.chart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ppt/charts/colors9.xml" ContentType="application/vnd.ms-office.chartcolorstyle+xml"/>
  <Override PartName="/ppt/charts/colors10.xml" ContentType="application/vnd.ms-office.chartcolorstyle+xml"/>
  <Override PartName="/ppt/charts/style10.xml" ContentType="application/vnd.ms-office.chart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  <Override PartName="/ppt/charts/style5.xml" ContentType="application/vnd.ms-office.chartstyle+xml"/>
  <Override PartName="/ppt/charts/chart7.xml" ContentType="application/vnd.openxmlformats-officedocument.drawingml.chart+xml"/>
  <Override PartName="/ppt/charts/colors6.xml" ContentType="application/vnd.ms-office.chartcolorstyle+xml"/>
  <Override PartName="/ppt/charts/style6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1" r:id="rId3"/>
    <p:sldId id="263" r:id="rId4"/>
    <p:sldId id="260" r:id="rId5"/>
    <p:sldId id="286" r:id="rId6"/>
    <p:sldId id="264" r:id="rId7"/>
    <p:sldId id="265" r:id="rId8"/>
    <p:sldId id="266" r:id="rId9"/>
    <p:sldId id="268" r:id="rId10"/>
    <p:sldId id="267" r:id="rId11"/>
    <p:sldId id="363" r:id="rId12"/>
    <p:sldId id="287" r:id="rId13"/>
    <p:sldId id="361" r:id="rId14"/>
    <p:sldId id="277" r:id="rId15"/>
    <p:sldId id="281" r:id="rId16"/>
    <p:sldId id="282" r:id="rId17"/>
    <p:sldId id="362" r:id="rId18"/>
    <p:sldId id="364" r:id="rId19"/>
    <p:sldId id="365" r:id="rId20"/>
    <p:sldId id="366" r:id="rId21"/>
    <p:sldId id="367" r:id="rId22"/>
    <p:sldId id="285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9"/>
    <a:srgbClr val="95C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9"/>
    <p:restoredTop sz="94674"/>
  </p:normalViewPr>
  <p:slideViewPr>
    <p:cSldViewPr>
      <p:cViewPr varScale="1">
        <p:scale>
          <a:sx n="110" d="100"/>
          <a:sy n="110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6" d="100"/>
          <a:sy n="126" d="100"/>
        </p:scale>
        <p:origin x="-489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bibb.de\daten\BIBB\Kostenprojekt\Kostenerhebung%202017\Ver&#246;ffentlichungen\BIBB-Report\Kostentabellen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6A2-4779-BE26-8C708B99596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6A2-4779-BE26-8C708B99596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6A2-4779-BE26-8C708B99596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6A2-4779-BE26-8C708B99596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8AF855F3-EE7D-4160-BEC3-8BF6B88C4146}" type="VALUE">
                      <a:rPr lang="en-US" sz="1400"/>
                      <a:pPr/>
                      <a:t>[WERT]</a:t>
                    </a:fld>
                    <a:r>
                      <a:rPr lang="en-US" sz="1400" baseline="0" dirty="0"/>
                      <a:t>
</a:t>
                    </a:r>
                    <a:fld id="{0E8848EC-06F7-41FD-9E86-6DD98B264E51}" type="PERCENTAGE">
                      <a:rPr lang="en-US" sz="1400" baseline="0"/>
                      <a:pPr/>
                      <a:t>[PROZENTSATZ]</a:t>
                    </a:fld>
                    <a:endParaRPr lang="en-US" sz="1400" baseline="0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6A2-4779-BE26-8C708B9959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'Abbildung 2'!$A$3:$A$6</c:f>
              <c:strCache>
                <c:ptCount val="4"/>
                <c:pt idx="0">
                  <c:v>Personalkosten der/des Auszubildenden</c:v>
                </c:pt>
                <c:pt idx="1">
                  <c:v>Personalkosten Ausbildungspersonal</c:v>
                </c:pt>
                <c:pt idx="2">
                  <c:v>Anlage- und Sachkosten</c:v>
                </c:pt>
                <c:pt idx="3">
                  <c:v>Sonstige Kosten</c:v>
                </c:pt>
              </c:strCache>
            </c:strRef>
          </c:cat>
          <c:val>
            <c:numRef>
              <c:f>'Abbildung 2'!$B$3:$B$6</c:f>
              <c:numCache>
                <c:formatCode>#,##0</c:formatCode>
                <c:ptCount val="4"/>
                <c:pt idx="0">
                  <c:v>12805.76</c:v>
                </c:pt>
                <c:pt idx="1">
                  <c:v>4934.9290000000001</c:v>
                </c:pt>
                <c:pt idx="2">
                  <c:v>766.78309999999999</c:v>
                </c:pt>
                <c:pt idx="3">
                  <c:v>2347.7869999999998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6A2-4779-BE26-8C708B99596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Bruttokosten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Kaufmann/Kauffrau für Spedition und Logistikdienstleistung</c:v>
                </c:pt>
                <c:pt idx="1">
                  <c:v>Fachkraft für Lagerlogistik</c:v>
                </c:pt>
                <c:pt idx="2">
                  <c:v>Fachinformatiker/-in</c:v>
                </c:pt>
              </c:strCache>
            </c:strRef>
          </c:cat>
          <c:val>
            <c:numRef>
              <c:f>Tabelle1!$B$2:$B$4</c:f>
              <c:numCache>
                <c:formatCode>#,##0</c:formatCode>
                <c:ptCount val="3"/>
                <c:pt idx="0">
                  <c:v>18758</c:v>
                </c:pt>
                <c:pt idx="1">
                  <c:v>20829</c:v>
                </c:pt>
                <c:pt idx="2">
                  <c:v>24127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FB-4E55-AFC7-3E2A82AEC736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Erträge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Kaufmann/Kauffrau für Spedition und Logistikdienstleistung</c:v>
                </c:pt>
                <c:pt idx="1">
                  <c:v>Fachkraft für Lagerlogistik</c:v>
                </c:pt>
                <c:pt idx="2">
                  <c:v>Fachinformatiker/-in</c:v>
                </c:pt>
              </c:strCache>
            </c:strRef>
          </c:cat>
          <c:val>
            <c:numRef>
              <c:f>Tabelle1!$C$2:$C$4</c:f>
              <c:numCache>
                <c:formatCode>#,##0</c:formatCode>
                <c:ptCount val="3"/>
                <c:pt idx="0">
                  <c:v>20491</c:v>
                </c:pt>
                <c:pt idx="1">
                  <c:v>16266</c:v>
                </c:pt>
                <c:pt idx="2">
                  <c:v>16092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FB-4E55-AFC7-3E2A82AEC736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Nettokosten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5503564465132103E-3"/>
                  <c:y val="0.11615178104087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FB-4E55-AFC7-3E2A82AEC7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Kaufmann/Kauffrau für Spedition und Logistikdienstleistung</c:v>
                </c:pt>
                <c:pt idx="1">
                  <c:v>Fachkraft für Lagerlogistik</c:v>
                </c:pt>
                <c:pt idx="2">
                  <c:v>Fachinformatiker/-in</c:v>
                </c:pt>
              </c:strCache>
            </c:strRef>
          </c:cat>
          <c:val>
            <c:numRef>
              <c:f>Tabelle1!$D$2:$D$4</c:f>
              <c:numCache>
                <c:formatCode>#,##0</c:formatCode>
                <c:ptCount val="3"/>
                <c:pt idx="0">
                  <c:v>-1732</c:v>
                </c:pt>
                <c:pt idx="1">
                  <c:v>4563</c:v>
                </c:pt>
                <c:pt idx="2">
                  <c:v>8035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FB-4E55-AFC7-3E2A82AEC736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Personalgewinnungskosten</c:v>
                </c:pt>
              </c:strCache>
            </c:strRef>
          </c:tx>
          <c:spPr>
            <a:solidFill>
              <a:srgbClr val="0033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Kaufmann/Kauffrau für Spedition und Logistikdienstleistung</c:v>
                </c:pt>
                <c:pt idx="1">
                  <c:v>Fachkraft für Lagerlogistik</c:v>
                </c:pt>
                <c:pt idx="2">
                  <c:v>Fachinformatiker/-in</c:v>
                </c:pt>
              </c:strCache>
            </c:strRef>
          </c:cat>
          <c:val>
            <c:numRef>
              <c:f>Tabelle1!$E$2:$E$4</c:f>
              <c:numCache>
                <c:formatCode>#,##0</c:formatCode>
                <c:ptCount val="3"/>
                <c:pt idx="0">
                  <c:v>12575</c:v>
                </c:pt>
                <c:pt idx="1">
                  <c:v>12179</c:v>
                </c:pt>
                <c:pt idx="2">
                  <c:v>19419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FB-4E55-AFC7-3E2A82AEC7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4510712"/>
        <c:axId val="224510384"/>
      </c:barChart>
      <c:catAx>
        <c:axId val="22451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4510384"/>
        <c:crosses val="autoZero"/>
        <c:auto val="1"/>
        <c:lblAlgn val="ctr"/>
        <c:lblOffset val="300"/>
        <c:noMultiLvlLbl val="0"/>
      </c:catAx>
      <c:valAx>
        <c:axId val="22451038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4510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Tage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DAB-4E3E-A549-5546C7040D98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AB-4E3E-A549-5546C7040D98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DAB-4E3E-A549-5546C7040D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AB-4E3E-A549-5546C7040D98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EDAB-4E3E-A549-5546C7040D98}"/>
              </c:ext>
            </c:extLst>
          </c:dPt>
          <c:dPt>
            <c:idx val="8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AB-4E3E-A549-5546C7040D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Tabelle1!$A$2:$A$10</c:f>
              <c:strCache>
                <c:ptCount val="9"/>
                <c:pt idx="0">
                  <c:v>Produktive Zeiten I</c:v>
                </c:pt>
                <c:pt idx="1">
                  <c:v>Produktive Zeiten II</c:v>
                </c:pt>
                <c:pt idx="2">
                  <c:v>Sonstige Zeiten am Arbeitsplatz</c:v>
                </c:pt>
                <c:pt idx="3">
                  <c:v>Innerbetrieblicher Unterricht</c:v>
                </c:pt>
                <c:pt idx="4">
                  <c:v>Lehrwerkstatt</c:v>
                </c:pt>
                <c:pt idx="5">
                  <c:v>Externe Ausbildungsphasen</c:v>
                </c:pt>
                <c:pt idx="6">
                  <c:v>Berufsschultage</c:v>
                </c:pt>
                <c:pt idx="7">
                  <c:v>Krankheitstage </c:v>
                </c:pt>
                <c:pt idx="8">
                  <c:v>Urlaubstage</c:v>
                </c:pt>
              </c:strCache>
            </c:strRef>
          </c:cat>
          <c:val>
            <c:numRef>
              <c:f>Tabelle1!$B$2:$B$10</c:f>
              <c:numCache>
                <c:formatCode>0</c:formatCode>
                <c:ptCount val="9"/>
                <c:pt idx="0">
                  <c:v>45.27</c:v>
                </c:pt>
                <c:pt idx="1">
                  <c:v>50.03</c:v>
                </c:pt>
                <c:pt idx="2">
                  <c:v>27.65</c:v>
                </c:pt>
                <c:pt idx="3">
                  <c:v>3.89</c:v>
                </c:pt>
                <c:pt idx="4">
                  <c:v>6.04</c:v>
                </c:pt>
                <c:pt idx="5">
                  <c:v>11.67</c:v>
                </c:pt>
                <c:pt idx="6">
                  <c:v>59.12</c:v>
                </c:pt>
                <c:pt idx="7">
                  <c:v>10.6</c:v>
                </c:pt>
                <c:pt idx="8">
                  <c:v>28.24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AB-4E3E-A549-5546C7040D9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Bruttokosten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Ohne Lehrwerkstatt</c:v>
                </c:pt>
                <c:pt idx="1">
                  <c:v>Mit Lehrwerkstatt</c:v>
                </c:pt>
              </c:strCache>
            </c:strRef>
          </c:cat>
          <c:val>
            <c:numRef>
              <c:f>Tabelle1!$B$2:$B$3</c:f>
              <c:numCache>
                <c:formatCode>#,##0</c:formatCode>
                <c:ptCount val="2"/>
                <c:pt idx="0">
                  <c:v>20078</c:v>
                </c:pt>
                <c:pt idx="1">
                  <c:v>24363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DC-43D2-AEC3-2F61ADDFF16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Erträge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Ohne Lehrwerkstatt</c:v>
                </c:pt>
                <c:pt idx="1">
                  <c:v>Mit Lehrwerkstatt</c:v>
                </c:pt>
              </c:strCache>
            </c:strRef>
          </c:cat>
          <c:val>
            <c:numRef>
              <c:f>Tabelle1!$C$2:$C$3</c:f>
              <c:numCache>
                <c:formatCode>#,##0</c:formatCode>
                <c:ptCount val="2"/>
                <c:pt idx="0">
                  <c:v>15127</c:v>
                </c:pt>
                <c:pt idx="1">
                  <c:v>10991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DC-43D2-AEC3-2F61ADDFF16D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Nettokosten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Ohne Lehrwerkstatt</c:v>
                </c:pt>
                <c:pt idx="1">
                  <c:v>Mit Lehrwerkstatt</c:v>
                </c:pt>
              </c:strCache>
            </c:strRef>
          </c:cat>
          <c:val>
            <c:numRef>
              <c:f>Tabelle1!$D$2:$D$3</c:f>
              <c:numCache>
                <c:formatCode>#,##0</c:formatCode>
                <c:ptCount val="2"/>
                <c:pt idx="0">
                  <c:v>4951</c:v>
                </c:pt>
                <c:pt idx="1">
                  <c:v>13372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DC-43D2-AEC3-2F61ADDFF1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5848256"/>
        <c:axId val="495843008"/>
      </c:barChart>
      <c:catAx>
        <c:axId val="49584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95843008"/>
        <c:crosses val="autoZero"/>
        <c:auto val="1"/>
        <c:lblAlgn val="ctr"/>
        <c:lblOffset val="100"/>
        <c:noMultiLvlLbl val="0"/>
      </c:catAx>
      <c:valAx>
        <c:axId val="49584300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9584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67765748031496"/>
          <c:y val="5.4078248031496065E-2"/>
          <c:w val="0.85497818241469814"/>
          <c:h val="0.871838090551181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Bruttomonatslohn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Führungskräfte</c:v>
                </c:pt>
                <c:pt idx="1">
                  <c:v>Hauptberufliches Ausbildungspersonal</c:v>
                </c:pt>
                <c:pt idx="2">
                  <c:v>Fachkräfte</c:v>
                </c:pt>
                <c:pt idx="3">
                  <c:v>Un- und Angelernte</c:v>
                </c:pt>
              </c:strCache>
            </c:strRef>
          </c:cat>
          <c:val>
            <c:numRef>
              <c:f>Tabelle1!$B$2:$B$5</c:f>
              <c:numCache>
                <c:formatCode>#,##0</c:formatCode>
                <c:ptCount val="4"/>
                <c:pt idx="0">
                  <c:v>4188</c:v>
                </c:pt>
                <c:pt idx="1">
                  <c:v>3105</c:v>
                </c:pt>
                <c:pt idx="2">
                  <c:v>2619</c:v>
                </c:pt>
                <c:pt idx="3">
                  <c:v>1834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D5-41A2-A047-474C5C9C5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6367984"/>
        <c:axId val="546368640"/>
      </c:barChart>
      <c:catAx>
        <c:axId val="54636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6368640"/>
        <c:crosses val="autoZero"/>
        <c:auto val="1"/>
        <c:lblAlgn val="ctr"/>
        <c:lblOffset val="100"/>
        <c:noMultiLvlLbl val="0"/>
      </c:catAx>
      <c:valAx>
        <c:axId val="54636864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636798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Euro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D8-40E0-9945-0D2C94267565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ED8-40E0-9945-0D2C94267565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D8-40E0-9945-0D2C94267565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ED8-40E0-9945-0D2C94267565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ED8-40E0-9945-0D2C942675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5"/>
                <c:pt idx="0">
                  <c:v>Bewerbungsverfahren</c:v>
                </c:pt>
                <c:pt idx="1">
                  <c:v>Kosten der Weiterbildung</c:v>
                </c:pt>
                <c:pt idx="2">
                  <c:v>Arbeitsausfallkosten durch Weiterbildung</c:v>
                </c:pt>
                <c:pt idx="3">
                  <c:v>Minderleistung in der Einarbeitungszeit (rekrutierte Fachkraft)</c:v>
                </c:pt>
                <c:pt idx="4">
                  <c:v>Personalkosten der Einarbeitung</c:v>
                </c:pt>
              </c:strCache>
            </c:strRef>
          </c:cat>
          <c:val>
            <c:numRef>
              <c:f>Tabelle1!$B$2:$B$6</c:f>
              <c:numCache>
                <c:formatCode>#,##0</c:formatCode>
                <c:ptCount val="5"/>
                <c:pt idx="0">
                  <c:v>1003</c:v>
                </c:pt>
                <c:pt idx="1">
                  <c:v>225</c:v>
                </c:pt>
                <c:pt idx="2">
                  <c:v>297</c:v>
                </c:pt>
                <c:pt idx="3">
                  <c:v>3566</c:v>
                </c:pt>
                <c:pt idx="4">
                  <c:v>5364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D8-40E0-9945-0D2C9426756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Alle weiter beschäftigen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Insgesamt</c:v>
                </c:pt>
                <c:pt idx="1">
                  <c:v>Zweijährige Berufe</c:v>
                </c:pt>
                <c:pt idx="2">
                  <c:v>Dreijährige Berufe</c:v>
                </c:pt>
                <c:pt idx="3">
                  <c:v>Dreieinhalbjährige Berufe</c:v>
                </c:pt>
              </c:strCache>
            </c:strRef>
          </c:cat>
          <c:val>
            <c:numRef>
              <c:f>Tabelle1!$B$2:$B$5</c:f>
              <c:numCache>
                <c:formatCode>#,##0</c:formatCode>
                <c:ptCount val="4"/>
                <c:pt idx="0" formatCode="0">
                  <c:v>62.49</c:v>
                </c:pt>
                <c:pt idx="1">
                  <c:v>51.7</c:v>
                </c:pt>
                <c:pt idx="2">
                  <c:v>60.9</c:v>
                </c:pt>
                <c:pt idx="3">
                  <c:v>69.83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13-4944-B102-528EAD0EAD0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Einen Teil weiter beschäftigen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Insgesamt</c:v>
                </c:pt>
                <c:pt idx="1">
                  <c:v>Zweijährige Berufe</c:v>
                </c:pt>
                <c:pt idx="2">
                  <c:v>Dreijährige Berufe</c:v>
                </c:pt>
                <c:pt idx="3">
                  <c:v>Dreieinhalbjährige Berufe</c:v>
                </c:pt>
              </c:strCache>
            </c:strRef>
          </c:cat>
          <c:val>
            <c:numRef>
              <c:f>Tabelle1!$C$2:$C$5</c:f>
              <c:numCache>
                <c:formatCode>#,##0</c:formatCode>
                <c:ptCount val="4"/>
                <c:pt idx="0" formatCode="0">
                  <c:v>27.09</c:v>
                </c:pt>
                <c:pt idx="1">
                  <c:v>43.37</c:v>
                </c:pt>
                <c:pt idx="2">
                  <c:v>27.06</c:v>
                </c:pt>
                <c:pt idx="3">
                  <c:v>24.52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13-4944-B102-528EAD0EAD0D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Nicht bzw. nur in Ausnahmefällen weiter beschäftigen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Insgesamt</c:v>
                </c:pt>
                <c:pt idx="1">
                  <c:v>Zweijährige Berufe</c:v>
                </c:pt>
                <c:pt idx="2">
                  <c:v>Dreijährige Berufe</c:v>
                </c:pt>
                <c:pt idx="3">
                  <c:v>Dreieinhalbjährige Berufe</c:v>
                </c:pt>
              </c:strCache>
            </c:strRef>
          </c:cat>
          <c:val>
            <c:numRef>
              <c:f>Tabelle1!$D$2:$D$5</c:f>
              <c:numCache>
                <c:formatCode>#,##0</c:formatCode>
                <c:ptCount val="4"/>
                <c:pt idx="0" formatCode="0">
                  <c:v>10.43</c:v>
                </c:pt>
                <c:pt idx="1">
                  <c:v>4.93</c:v>
                </c:pt>
                <c:pt idx="2" formatCode="0">
                  <c:v>12.03</c:v>
                </c:pt>
                <c:pt idx="3" formatCode="0">
                  <c:v>5.65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13-4944-B102-528EAD0EAD0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5049968"/>
        <c:axId val="595049312"/>
      </c:barChart>
      <c:catAx>
        <c:axId val="595049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95049312"/>
        <c:crosses val="autoZero"/>
        <c:auto val="1"/>
        <c:lblAlgn val="ctr"/>
        <c:lblOffset val="100"/>
        <c:noMultiLvlLbl val="0"/>
      </c:catAx>
      <c:valAx>
        <c:axId val="59504931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950499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Nach einem Jahr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Insgesamt</c:v>
                </c:pt>
                <c:pt idx="1">
                  <c:v>Zweijährige Berufe</c:v>
                </c:pt>
                <c:pt idx="2">
                  <c:v>Dreijährige Berufe</c:v>
                </c:pt>
                <c:pt idx="3">
                  <c:v>Dreieinhalbjährige Berufe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64</c:v>
                </c:pt>
                <c:pt idx="1">
                  <c:v>55</c:v>
                </c:pt>
                <c:pt idx="2">
                  <c:v>64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F-4627-980C-998FABCD397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Nach drei Jahren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Insgesamt</c:v>
                </c:pt>
                <c:pt idx="1">
                  <c:v>Zweijährige Berufe</c:v>
                </c:pt>
                <c:pt idx="2">
                  <c:v>Dreijährige Berufe</c:v>
                </c:pt>
                <c:pt idx="3">
                  <c:v>Dreieinhalbjährige Berufe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48</c:v>
                </c:pt>
                <c:pt idx="1">
                  <c:v>43</c:v>
                </c:pt>
                <c:pt idx="2">
                  <c:v>47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CF-4627-980C-998FABCD397A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Nach fünf Jahren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Insgesamt</c:v>
                </c:pt>
                <c:pt idx="1">
                  <c:v>Zweijährige Berufe</c:v>
                </c:pt>
                <c:pt idx="2">
                  <c:v>Dreijährige Berufe</c:v>
                </c:pt>
                <c:pt idx="3">
                  <c:v>Dreieinhalbjährige Berufe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37</c:v>
                </c:pt>
                <c:pt idx="1">
                  <c:v>23</c:v>
                </c:pt>
                <c:pt idx="2">
                  <c:v>37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CF-4627-980C-998FABCD39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3147552"/>
        <c:axId val="603152800"/>
      </c:barChart>
      <c:catAx>
        <c:axId val="60314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3152800"/>
        <c:crosses val="autoZero"/>
        <c:auto val="1"/>
        <c:lblAlgn val="ctr"/>
        <c:lblOffset val="100"/>
        <c:noMultiLvlLbl val="0"/>
      </c:catAx>
      <c:valAx>
        <c:axId val="60315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314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Bruttokosten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Metallbauer/-in*</c:v>
                </c:pt>
                <c:pt idx="1">
                  <c:v>Elektroniker/-in</c:v>
                </c:pt>
                <c:pt idx="2">
                  <c:v>Industriemechaniker/-in</c:v>
                </c:pt>
                <c:pt idx="3">
                  <c:v>Elektroniker/-in für Betriebstechnik*</c:v>
                </c:pt>
              </c:strCache>
            </c:strRef>
          </c:cat>
          <c:val>
            <c:numRef>
              <c:f>Tabelle1!$B$2:$B$5</c:f>
              <c:numCache>
                <c:formatCode>#,##0</c:formatCode>
                <c:ptCount val="4"/>
                <c:pt idx="0">
                  <c:v>16740</c:v>
                </c:pt>
                <c:pt idx="1">
                  <c:v>16323</c:v>
                </c:pt>
                <c:pt idx="2">
                  <c:v>23814</c:v>
                </c:pt>
                <c:pt idx="3">
                  <c:v>24031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FB-4E55-AFC7-3E2A82AEC736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Erträge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Metallbauer/-in*</c:v>
                </c:pt>
                <c:pt idx="1">
                  <c:v>Elektroniker/-in</c:v>
                </c:pt>
                <c:pt idx="2">
                  <c:v>Industriemechaniker/-in</c:v>
                </c:pt>
                <c:pt idx="3">
                  <c:v>Elektroniker/-in für Betriebstechnik*</c:v>
                </c:pt>
              </c:strCache>
            </c:strRef>
          </c:cat>
          <c:val>
            <c:numRef>
              <c:f>Tabelle1!$C$2:$C$5</c:f>
              <c:numCache>
                <c:formatCode>#,##0</c:formatCode>
                <c:ptCount val="4"/>
                <c:pt idx="0">
                  <c:v>13462</c:v>
                </c:pt>
                <c:pt idx="1">
                  <c:v>11278</c:v>
                </c:pt>
                <c:pt idx="2">
                  <c:v>12729</c:v>
                </c:pt>
                <c:pt idx="3">
                  <c:v>6486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FB-4E55-AFC7-3E2A82AEC736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Nettokosten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Metallbauer/-in*</c:v>
                </c:pt>
                <c:pt idx="1">
                  <c:v>Elektroniker/-in</c:v>
                </c:pt>
                <c:pt idx="2">
                  <c:v>Industriemechaniker/-in</c:v>
                </c:pt>
                <c:pt idx="3">
                  <c:v>Elektroniker/-in für Betriebstechnik*</c:v>
                </c:pt>
              </c:strCache>
            </c:strRef>
          </c:cat>
          <c:val>
            <c:numRef>
              <c:f>Tabelle1!$D$2:$D$5</c:f>
              <c:numCache>
                <c:formatCode>#,##0</c:formatCode>
                <c:ptCount val="4"/>
                <c:pt idx="0">
                  <c:v>3279</c:v>
                </c:pt>
                <c:pt idx="1">
                  <c:v>5045</c:v>
                </c:pt>
                <c:pt idx="2">
                  <c:v>11084</c:v>
                </c:pt>
                <c:pt idx="3">
                  <c:v>17545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FB-4E55-AFC7-3E2A82AEC736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Personalgewinnungskosten</c:v>
                </c:pt>
              </c:strCache>
            </c:strRef>
          </c:tx>
          <c:spPr>
            <a:solidFill>
              <a:srgbClr val="0033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Metallbauer/-in*</c:v>
                </c:pt>
                <c:pt idx="1">
                  <c:v>Elektroniker/-in</c:v>
                </c:pt>
                <c:pt idx="2">
                  <c:v>Industriemechaniker/-in</c:v>
                </c:pt>
                <c:pt idx="3">
                  <c:v>Elektroniker/-in für Betriebstechnik*</c:v>
                </c:pt>
              </c:strCache>
            </c:strRef>
          </c:cat>
          <c:val>
            <c:numRef>
              <c:f>Tabelle1!$E$2:$E$5</c:f>
              <c:numCache>
                <c:formatCode>#,##0</c:formatCode>
                <c:ptCount val="4"/>
                <c:pt idx="1">
                  <c:v>9798</c:v>
                </c:pt>
                <c:pt idx="2">
                  <c:v>16813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FB-4E55-AFC7-3E2A82AEC7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4510712"/>
        <c:axId val="224510384"/>
      </c:barChart>
      <c:catAx>
        <c:axId val="22451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4510384"/>
        <c:crosses val="autoZero"/>
        <c:auto val="1"/>
        <c:lblAlgn val="ctr"/>
        <c:lblOffset val="100"/>
        <c:noMultiLvlLbl val="0"/>
      </c:catAx>
      <c:valAx>
        <c:axId val="22451038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4510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Bruttokosten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Maler/-in und Lackierer/-in</c:v>
                </c:pt>
                <c:pt idx="1">
                  <c:v>Kraftfahrzeug-
mechatroniker/-in</c:v>
                </c:pt>
                <c:pt idx="2">
                  <c:v>Anlagenmechaniker/-in 
für Sanitär-, Heizungs- 
und Klimatechnik</c:v>
                </c:pt>
                <c:pt idx="3">
                  <c:v>Tischler/-in</c:v>
                </c:pt>
              </c:strCache>
            </c:strRef>
          </c:cat>
          <c:val>
            <c:numRef>
              <c:f>Tabelle1!$B$2:$B$5</c:f>
              <c:numCache>
                <c:formatCode>#,##0</c:formatCode>
                <c:ptCount val="4"/>
                <c:pt idx="0">
                  <c:v>15517</c:v>
                </c:pt>
                <c:pt idx="1">
                  <c:v>16238</c:v>
                </c:pt>
                <c:pt idx="2">
                  <c:v>17651</c:v>
                </c:pt>
                <c:pt idx="3">
                  <c:v>20889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FB-4E55-AFC7-3E2A82AEC736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Erträge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Maler/-in und Lackierer/-in</c:v>
                </c:pt>
                <c:pt idx="1">
                  <c:v>Kraftfahrzeug-
mechatroniker/-in</c:v>
                </c:pt>
                <c:pt idx="2">
                  <c:v>Anlagenmechaniker/-in 
für Sanitär-, Heizungs- 
und Klimatechnik</c:v>
                </c:pt>
                <c:pt idx="3">
                  <c:v>Tischler/-in</c:v>
                </c:pt>
              </c:strCache>
            </c:strRef>
          </c:cat>
          <c:val>
            <c:numRef>
              <c:f>Tabelle1!$C$2:$C$5</c:f>
              <c:numCache>
                <c:formatCode>#,##0</c:formatCode>
                <c:ptCount val="4"/>
                <c:pt idx="0">
                  <c:v>16425</c:v>
                </c:pt>
                <c:pt idx="1">
                  <c:v>11286</c:v>
                </c:pt>
                <c:pt idx="2">
                  <c:v>11487</c:v>
                </c:pt>
                <c:pt idx="3">
                  <c:v>12833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FB-4E55-AFC7-3E2A82AEC736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Nettokosten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06381698329815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FB-4E55-AFC7-3E2A82AEC736}"/>
                </c:ext>
              </c:extLst>
            </c:dLbl>
            <c:dLbl>
              <c:idx val="2"/>
              <c:layout>
                <c:manualLayout>
                  <c:x val="-1.6033570003134753E-3"/>
                  <c:y val="3.6647162660938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B5-4E93-8652-0B94D42A9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Maler/-in und Lackierer/-in</c:v>
                </c:pt>
                <c:pt idx="1">
                  <c:v>Kraftfahrzeug-
mechatroniker/-in</c:v>
                </c:pt>
                <c:pt idx="2">
                  <c:v>Anlagenmechaniker/-in 
für Sanitär-, Heizungs- 
und Klimatechnik</c:v>
                </c:pt>
                <c:pt idx="3">
                  <c:v>Tischler/-in</c:v>
                </c:pt>
              </c:strCache>
            </c:strRef>
          </c:cat>
          <c:val>
            <c:numRef>
              <c:f>Tabelle1!$D$2:$D$5</c:f>
              <c:numCache>
                <c:formatCode>#,##0</c:formatCode>
                <c:ptCount val="4"/>
                <c:pt idx="0">
                  <c:v>-909</c:v>
                </c:pt>
                <c:pt idx="1">
                  <c:v>4952</c:v>
                </c:pt>
                <c:pt idx="2">
                  <c:v>6165</c:v>
                </c:pt>
                <c:pt idx="3">
                  <c:v>8057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FB-4E55-AFC7-3E2A82AEC736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Personalgewinnungskosten</c:v>
                </c:pt>
              </c:strCache>
            </c:strRef>
          </c:tx>
          <c:spPr>
            <a:solidFill>
              <a:srgbClr val="0033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Maler/-in und Lackierer/-in</c:v>
                </c:pt>
                <c:pt idx="1">
                  <c:v>Kraftfahrzeug-
mechatroniker/-in</c:v>
                </c:pt>
                <c:pt idx="2">
                  <c:v>Anlagenmechaniker/-in 
für Sanitär-, Heizungs- 
und Klimatechnik</c:v>
                </c:pt>
                <c:pt idx="3">
                  <c:v>Tischler/-in</c:v>
                </c:pt>
              </c:strCache>
            </c:strRef>
          </c:cat>
          <c:val>
            <c:numRef>
              <c:f>Tabelle1!$E$2:$E$5</c:f>
              <c:numCache>
                <c:formatCode>#,##0</c:formatCode>
                <c:ptCount val="4"/>
                <c:pt idx="0">
                  <c:v>3296</c:v>
                </c:pt>
                <c:pt idx="1">
                  <c:v>8937</c:v>
                </c:pt>
                <c:pt idx="2">
                  <c:v>4324</c:v>
                </c:pt>
                <c:pt idx="3">
                  <c:v>5140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FB-4E55-AFC7-3E2A82AEC7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4510712"/>
        <c:axId val="224510384"/>
      </c:barChart>
      <c:catAx>
        <c:axId val="22451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4510384"/>
        <c:crosses val="autoZero"/>
        <c:auto val="1"/>
        <c:lblAlgn val="ctr"/>
        <c:lblOffset val="300"/>
        <c:noMultiLvlLbl val="0"/>
      </c:catAx>
      <c:valAx>
        <c:axId val="22451038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4510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Bruttokosten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Industriekaufmann/-kauffrau</c:v>
                </c:pt>
                <c:pt idx="1">
                  <c:v>Kaufmann/Kauffrau im Groß- und Außenhandel</c:v>
                </c:pt>
                <c:pt idx="2">
                  <c:v>Kaufmann/Kauffrau für Büromanagement (IH)</c:v>
                </c:pt>
              </c:strCache>
            </c:strRef>
          </c:cat>
          <c:val>
            <c:numRef>
              <c:f>Tabelle1!$B$2:$B$4</c:f>
              <c:numCache>
                <c:formatCode>#,##0</c:formatCode>
                <c:ptCount val="3"/>
                <c:pt idx="0">
                  <c:v>22495</c:v>
                </c:pt>
                <c:pt idx="1">
                  <c:v>21305</c:v>
                </c:pt>
                <c:pt idx="2">
                  <c:v>21537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FB-4E55-AFC7-3E2A82AEC736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Erträge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Industriekaufmann/-kauffrau</c:v>
                </c:pt>
                <c:pt idx="1">
                  <c:v>Kaufmann/Kauffrau im Groß- und Außenhandel</c:v>
                </c:pt>
                <c:pt idx="2">
                  <c:v>Kaufmann/Kauffrau für Büromanagement (IH)</c:v>
                </c:pt>
              </c:strCache>
            </c:strRef>
          </c:cat>
          <c:val>
            <c:numRef>
              <c:f>Tabelle1!$C$2:$C$4</c:f>
              <c:numCache>
                <c:formatCode>#,##0</c:formatCode>
                <c:ptCount val="3"/>
                <c:pt idx="0">
                  <c:v>18355</c:v>
                </c:pt>
                <c:pt idx="1">
                  <c:v>16913</c:v>
                </c:pt>
                <c:pt idx="2">
                  <c:v>16270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FB-4E55-AFC7-3E2A82AEC736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Nettokosten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Industriekaufmann/-kauffrau</c:v>
                </c:pt>
                <c:pt idx="1">
                  <c:v>Kaufmann/Kauffrau im Groß- und Außenhandel</c:v>
                </c:pt>
                <c:pt idx="2">
                  <c:v>Kaufmann/Kauffrau für Büromanagement (IH)</c:v>
                </c:pt>
              </c:strCache>
            </c:strRef>
          </c:cat>
          <c:val>
            <c:numRef>
              <c:f>Tabelle1!$D$2:$D$4</c:f>
              <c:numCache>
                <c:formatCode>#,##0</c:formatCode>
                <c:ptCount val="3"/>
                <c:pt idx="0">
                  <c:v>4140</c:v>
                </c:pt>
                <c:pt idx="1">
                  <c:v>4392</c:v>
                </c:pt>
                <c:pt idx="2">
                  <c:v>5267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FB-4E55-AFC7-3E2A82AEC736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Personalgewinnungskosten</c:v>
                </c:pt>
              </c:strCache>
            </c:strRef>
          </c:tx>
          <c:spPr>
            <a:solidFill>
              <a:srgbClr val="0033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Industriekaufmann/-kauffrau</c:v>
                </c:pt>
                <c:pt idx="1">
                  <c:v>Kaufmann/Kauffrau im Groß- und Außenhandel</c:v>
                </c:pt>
                <c:pt idx="2">
                  <c:v>Kaufmann/Kauffrau für Büromanagement (IH)</c:v>
                </c:pt>
              </c:strCache>
            </c:strRef>
          </c:cat>
          <c:val>
            <c:numRef>
              <c:f>Tabelle1!$E$2:$E$4</c:f>
              <c:numCache>
                <c:formatCode>#,##0</c:formatCode>
                <c:ptCount val="3"/>
                <c:pt idx="0">
                  <c:v>18965</c:v>
                </c:pt>
                <c:pt idx="1">
                  <c:v>14961</c:v>
                </c:pt>
                <c:pt idx="2">
                  <c:v>12921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FB-4E55-AFC7-3E2A82AEC7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4510712"/>
        <c:axId val="224510384"/>
      </c:barChart>
      <c:catAx>
        <c:axId val="22451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4510384"/>
        <c:crosses val="autoZero"/>
        <c:auto val="1"/>
        <c:lblAlgn val="ctr"/>
        <c:lblOffset val="100"/>
        <c:noMultiLvlLbl val="0"/>
      </c:catAx>
      <c:valAx>
        <c:axId val="22451038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4510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8B937C-B1D0-4D64-AF71-EAAA03B60376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5B1517A-66EA-42AA-AFC5-78EFBC3F1A81}">
      <dgm:prSet phldrT="[Text]" custT="1"/>
      <dgm:spPr>
        <a:solidFill>
          <a:srgbClr val="FFC000"/>
        </a:solidFill>
      </dgm:spPr>
      <dgm:t>
        <a:bodyPr/>
        <a:lstStyle/>
        <a:p>
          <a:r>
            <a:rPr lang="de-DE" sz="2000" b="1" dirty="0"/>
            <a:t>Nutzen</a:t>
          </a:r>
        </a:p>
      </dgm:t>
    </dgm:pt>
    <dgm:pt modelId="{05CC9A0F-D824-46C8-8729-146D9F2EC4E2}" type="parTrans" cxnId="{5D37B29A-C9F7-4AA2-A678-C3907FA7557C}">
      <dgm:prSet/>
      <dgm:spPr/>
      <dgm:t>
        <a:bodyPr/>
        <a:lstStyle/>
        <a:p>
          <a:endParaRPr lang="de-DE"/>
        </a:p>
      </dgm:t>
    </dgm:pt>
    <dgm:pt modelId="{F94F7709-EEBE-4625-B1F7-99E5EFF9A318}" type="sibTrans" cxnId="{5D37B29A-C9F7-4AA2-A678-C3907FA7557C}">
      <dgm:prSet/>
      <dgm:spPr/>
      <dgm:t>
        <a:bodyPr/>
        <a:lstStyle/>
        <a:p>
          <a:endParaRPr lang="de-DE"/>
        </a:p>
      </dgm:t>
    </dgm:pt>
    <dgm:pt modelId="{46A6F39E-D7F2-4D01-836F-ED6ACA09DCF6}" type="asst">
      <dgm:prSet phldrT="[Text]" custT="1"/>
      <dgm:spPr>
        <a:solidFill>
          <a:srgbClr val="92D050"/>
        </a:solidFill>
      </dgm:spPr>
      <dgm:t>
        <a:bodyPr/>
        <a:lstStyle/>
        <a:p>
          <a:r>
            <a:rPr lang="de-DE" sz="1600" b="1" dirty="0"/>
            <a:t>Nutzen durch die Auszubildenden</a:t>
          </a:r>
        </a:p>
      </dgm:t>
    </dgm:pt>
    <dgm:pt modelId="{DF16BC6E-4659-481E-B9FE-511627B8A08A}" type="parTrans" cxnId="{4D0A199C-683C-4049-892A-AC3E23FDA1AA}">
      <dgm:prSet/>
      <dgm:spPr>
        <a:ln>
          <a:solidFill>
            <a:srgbClr val="002244"/>
          </a:solidFill>
        </a:ln>
      </dgm:spPr>
      <dgm:t>
        <a:bodyPr/>
        <a:lstStyle/>
        <a:p>
          <a:endParaRPr lang="de-DE"/>
        </a:p>
      </dgm:t>
    </dgm:pt>
    <dgm:pt modelId="{EBF0B008-83D5-4D7E-973C-F15E919D7757}" type="sibTrans" cxnId="{4D0A199C-683C-4049-892A-AC3E23FDA1AA}">
      <dgm:prSet/>
      <dgm:spPr/>
      <dgm:t>
        <a:bodyPr/>
        <a:lstStyle/>
        <a:p>
          <a:endParaRPr lang="de-DE"/>
        </a:p>
      </dgm:t>
    </dgm:pt>
    <dgm:pt modelId="{D420D3CC-50ED-4613-A848-54FC8396A193}">
      <dgm:prSet phldrT="[Text]" custT="1"/>
      <dgm:spPr>
        <a:solidFill>
          <a:srgbClr val="92D050"/>
        </a:solidFill>
      </dgm:spPr>
      <dgm:t>
        <a:bodyPr/>
        <a:lstStyle/>
        <a:p>
          <a:r>
            <a:rPr lang="de-DE" sz="1600" b="1" dirty="0"/>
            <a:t>Nutzen durch die Ausbildung</a:t>
          </a:r>
        </a:p>
      </dgm:t>
    </dgm:pt>
    <dgm:pt modelId="{8C9C5A1F-4F34-422B-9839-FC741AEFC13E}" type="parTrans" cxnId="{4D3FA0C9-107A-4347-867B-7B52656F0674}">
      <dgm:prSet/>
      <dgm:spPr>
        <a:ln>
          <a:solidFill>
            <a:srgbClr val="002244"/>
          </a:solidFill>
        </a:ln>
      </dgm:spPr>
      <dgm:t>
        <a:bodyPr/>
        <a:lstStyle/>
        <a:p>
          <a:endParaRPr lang="de-DE"/>
        </a:p>
      </dgm:t>
    </dgm:pt>
    <dgm:pt modelId="{9AA26410-9340-4F12-BC5F-B50009888B6C}" type="sibTrans" cxnId="{4D3FA0C9-107A-4347-867B-7B52656F0674}">
      <dgm:prSet/>
      <dgm:spPr/>
      <dgm:t>
        <a:bodyPr/>
        <a:lstStyle/>
        <a:p>
          <a:endParaRPr lang="de-DE"/>
        </a:p>
      </dgm:t>
    </dgm:pt>
    <dgm:pt modelId="{C9CF0CE4-3738-4AA4-9AEE-A0ED5E28B41A}" type="asst">
      <dgm:prSet custT="1"/>
      <dgm:spPr>
        <a:solidFill>
          <a:srgbClr val="92D050"/>
        </a:solidFill>
      </dgm:spPr>
      <dgm:t>
        <a:bodyPr/>
        <a:lstStyle/>
        <a:p>
          <a:r>
            <a:rPr lang="de-DE" sz="1600" b="1" dirty="0"/>
            <a:t>Nutzen durch die Ausgebildeten</a:t>
          </a:r>
        </a:p>
      </dgm:t>
    </dgm:pt>
    <dgm:pt modelId="{CDF5DFAA-92D2-41BA-9B4B-CFB7E4687886}" type="parTrans" cxnId="{7AF363D0-29C8-487D-8195-A3A63B5F08B3}">
      <dgm:prSet/>
      <dgm:spPr>
        <a:ln>
          <a:solidFill>
            <a:srgbClr val="002244"/>
          </a:solidFill>
        </a:ln>
      </dgm:spPr>
      <dgm:t>
        <a:bodyPr/>
        <a:lstStyle/>
        <a:p>
          <a:endParaRPr lang="de-DE"/>
        </a:p>
      </dgm:t>
    </dgm:pt>
    <dgm:pt modelId="{A831EF67-8E57-49C9-9701-1676DF2B1688}" type="sibTrans" cxnId="{7AF363D0-29C8-487D-8195-A3A63B5F08B3}">
      <dgm:prSet/>
      <dgm:spPr/>
      <dgm:t>
        <a:bodyPr/>
        <a:lstStyle/>
        <a:p>
          <a:endParaRPr lang="de-DE"/>
        </a:p>
      </dgm:t>
    </dgm:pt>
    <dgm:pt modelId="{D109978C-60A1-45E1-896D-D34437CDB900}">
      <dgm:prSet custT="1"/>
      <dgm:spPr>
        <a:solidFill>
          <a:srgbClr val="C0C0C0"/>
        </a:solidFill>
      </dgm:spPr>
      <dgm:t>
        <a:bodyPr/>
        <a:lstStyle/>
        <a:p>
          <a:r>
            <a:rPr lang="de-DE" sz="1200" b="1" dirty="0"/>
            <a:t>Produktive Leistungen der Auszubildenden (Erträge)</a:t>
          </a:r>
        </a:p>
      </dgm:t>
    </dgm:pt>
    <dgm:pt modelId="{4903FE3E-EE22-411B-9C7B-6A3D3114E7BB}" type="parTrans" cxnId="{ED91D854-D380-4FC0-A495-3D5953C43E2F}">
      <dgm:prSet/>
      <dgm:spPr>
        <a:ln>
          <a:solidFill>
            <a:srgbClr val="002244"/>
          </a:solidFill>
        </a:ln>
      </dgm:spPr>
      <dgm:t>
        <a:bodyPr/>
        <a:lstStyle/>
        <a:p>
          <a:endParaRPr lang="de-DE"/>
        </a:p>
      </dgm:t>
    </dgm:pt>
    <dgm:pt modelId="{3C2A2BDE-7492-4207-9F3D-20912D1434EA}" type="sibTrans" cxnId="{ED91D854-D380-4FC0-A495-3D5953C43E2F}">
      <dgm:prSet/>
      <dgm:spPr/>
      <dgm:t>
        <a:bodyPr/>
        <a:lstStyle/>
        <a:p>
          <a:endParaRPr lang="de-DE"/>
        </a:p>
      </dgm:t>
    </dgm:pt>
    <dgm:pt modelId="{6A7103EA-201D-411B-93FD-01CD4AEB307D}">
      <dgm:prSet custT="1"/>
      <dgm:spPr>
        <a:solidFill>
          <a:srgbClr val="C0C0C0"/>
        </a:solidFill>
      </dgm:spPr>
      <dgm:t>
        <a:bodyPr/>
        <a:lstStyle/>
        <a:p>
          <a:r>
            <a:rPr lang="de-DE" sz="1200" b="1" dirty="0"/>
            <a:t>Eingesparte Personal-gewinnungskosten</a:t>
          </a:r>
        </a:p>
      </dgm:t>
    </dgm:pt>
    <dgm:pt modelId="{18BE0AAE-F084-47F3-A128-8EED5C55CA6B}" type="parTrans" cxnId="{73557AD9-8D45-4033-987E-38E3DF1BE1B7}">
      <dgm:prSet/>
      <dgm:spPr>
        <a:ln>
          <a:solidFill>
            <a:srgbClr val="002244"/>
          </a:solidFill>
        </a:ln>
      </dgm:spPr>
      <dgm:t>
        <a:bodyPr/>
        <a:lstStyle/>
        <a:p>
          <a:endParaRPr lang="de-DE"/>
        </a:p>
      </dgm:t>
    </dgm:pt>
    <dgm:pt modelId="{8C463D1A-D4ED-4823-99F1-CC91137C1ECD}" type="sibTrans" cxnId="{73557AD9-8D45-4033-987E-38E3DF1BE1B7}">
      <dgm:prSet/>
      <dgm:spPr/>
      <dgm:t>
        <a:bodyPr/>
        <a:lstStyle/>
        <a:p>
          <a:endParaRPr lang="de-DE"/>
        </a:p>
      </dgm:t>
    </dgm:pt>
    <dgm:pt modelId="{2D6F83C1-33AA-475B-9326-C148013F8ADB}">
      <dgm:prSet custT="1"/>
      <dgm:spPr>
        <a:solidFill>
          <a:srgbClr val="C0C0C0"/>
        </a:solidFill>
      </dgm:spPr>
      <dgm:t>
        <a:bodyPr/>
        <a:lstStyle/>
        <a:p>
          <a:r>
            <a:rPr lang="de-DE" sz="1200" b="1" dirty="0"/>
            <a:t>Mittelfristige Leistungsdifferenzen</a:t>
          </a:r>
        </a:p>
      </dgm:t>
    </dgm:pt>
    <dgm:pt modelId="{5BD0942F-1323-4597-A776-7C3FC9598A1A}" type="parTrans" cxnId="{B176B253-F93D-4B0F-BC95-0F8D970B05A6}">
      <dgm:prSet/>
      <dgm:spPr>
        <a:ln>
          <a:solidFill>
            <a:srgbClr val="002244"/>
          </a:solidFill>
        </a:ln>
      </dgm:spPr>
      <dgm:t>
        <a:bodyPr/>
        <a:lstStyle/>
        <a:p>
          <a:endParaRPr lang="de-DE"/>
        </a:p>
      </dgm:t>
    </dgm:pt>
    <dgm:pt modelId="{BF28ED67-5B3F-4CEB-B77C-C24453BBB52D}" type="sibTrans" cxnId="{B176B253-F93D-4B0F-BC95-0F8D970B05A6}">
      <dgm:prSet/>
      <dgm:spPr/>
      <dgm:t>
        <a:bodyPr/>
        <a:lstStyle/>
        <a:p>
          <a:endParaRPr lang="de-DE"/>
        </a:p>
      </dgm:t>
    </dgm:pt>
    <dgm:pt modelId="{2CD2977D-BDA1-4FF1-B1E0-87E99336B58D}">
      <dgm:prSet custT="1"/>
      <dgm:spPr>
        <a:solidFill>
          <a:srgbClr val="C0C0C0"/>
        </a:solidFill>
      </dgm:spPr>
      <dgm:t>
        <a:bodyPr/>
        <a:lstStyle/>
        <a:p>
          <a:r>
            <a:rPr lang="de-DE" sz="1200" b="1" dirty="0"/>
            <a:t>Eingesparte Ausfallkosten durch nicht besetzte Fachkräftestellen</a:t>
          </a:r>
        </a:p>
      </dgm:t>
    </dgm:pt>
    <dgm:pt modelId="{5D58A012-3377-4B4E-96E0-3E01FF46FFAF}" type="parTrans" cxnId="{C5ED3642-C397-4C78-B660-CEB9C685FFD5}">
      <dgm:prSet/>
      <dgm:spPr>
        <a:ln>
          <a:solidFill>
            <a:srgbClr val="002244"/>
          </a:solidFill>
        </a:ln>
      </dgm:spPr>
      <dgm:t>
        <a:bodyPr/>
        <a:lstStyle/>
        <a:p>
          <a:endParaRPr lang="de-DE"/>
        </a:p>
      </dgm:t>
    </dgm:pt>
    <dgm:pt modelId="{45909294-AECE-4F76-9A6E-A3397FA79B0E}" type="sibTrans" cxnId="{C5ED3642-C397-4C78-B660-CEB9C685FFD5}">
      <dgm:prSet/>
      <dgm:spPr/>
      <dgm:t>
        <a:bodyPr/>
        <a:lstStyle/>
        <a:p>
          <a:endParaRPr lang="de-DE"/>
        </a:p>
      </dgm:t>
    </dgm:pt>
    <dgm:pt modelId="{138C248F-2335-4044-9474-C1FC3FFBEC90}">
      <dgm:prSet custT="1"/>
      <dgm:spPr>
        <a:solidFill>
          <a:srgbClr val="C0C0C0"/>
        </a:solidFill>
      </dgm:spPr>
      <dgm:t>
        <a:bodyPr/>
        <a:lstStyle/>
        <a:p>
          <a:r>
            <a:rPr lang="de-DE" sz="1200" b="1" dirty="0"/>
            <a:t>Eingesparte Kosten durch Fehlbesetzung</a:t>
          </a:r>
        </a:p>
      </dgm:t>
    </dgm:pt>
    <dgm:pt modelId="{CB44AA7F-0E44-4951-B455-71D446189606}" type="parTrans" cxnId="{F3594ABB-52BD-4DD7-B93B-837046968EB4}">
      <dgm:prSet/>
      <dgm:spPr>
        <a:ln>
          <a:solidFill>
            <a:srgbClr val="002244"/>
          </a:solidFill>
        </a:ln>
      </dgm:spPr>
      <dgm:t>
        <a:bodyPr/>
        <a:lstStyle/>
        <a:p>
          <a:endParaRPr lang="de-DE"/>
        </a:p>
      </dgm:t>
    </dgm:pt>
    <dgm:pt modelId="{7FDB133C-83F4-4CF1-A83A-A21CFA358D41}" type="sibTrans" cxnId="{F3594ABB-52BD-4DD7-B93B-837046968EB4}">
      <dgm:prSet/>
      <dgm:spPr/>
      <dgm:t>
        <a:bodyPr/>
        <a:lstStyle/>
        <a:p>
          <a:endParaRPr lang="de-DE"/>
        </a:p>
      </dgm:t>
    </dgm:pt>
    <dgm:pt modelId="{35592B3B-9049-40DA-8CBD-6823FEFCD3DA}">
      <dgm:prSet custT="1"/>
      <dgm:spPr>
        <a:solidFill>
          <a:srgbClr val="C0C0C0"/>
        </a:solidFill>
      </dgm:spPr>
      <dgm:t>
        <a:bodyPr/>
        <a:lstStyle/>
        <a:p>
          <a:r>
            <a:rPr lang="de-DE" sz="1200" b="1" dirty="0"/>
            <a:t>Imagegewinn</a:t>
          </a:r>
        </a:p>
      </dgm:t>
    </dgm:pt>
    <dgm:pt modelId="{EDC1F2D5-6381-46E9-9CFD-17180F06457C}" type="parTrans" cxnId="{6C7092DF-CE7C-4F17-A9C3-E2E307412677}">
      <dgm:prSet/>
      <dgm:spPr>
        <a:ln>
          <a:solidFill>
            <a:srgbClr val="002244"/>
          </a:solidFill>
        </a:ln>
      </dgm:spPr>
      <dgm:t>
        <a:bodyPr/>
        <a:lstStyle/>
        <a:p>
          <a:endParaRPr lang="de-DE"/>
        </a:p>
      </dgm:t>
    </dgm:pt>
    <dgm:pt modelId="{6C17A8EB-8CF4-473C-BB2F-180FD3B96074}" type="sibTrans" cxnId="{6C7092DF-CE7C-4F17-A9C3-E2E307412677}">
      <dgm:prSet/>
      <dgm:spPr/>
      <dgm:t>
        <a:bodyPr/>
        <a:lstStyle/>
        <a:p>
          <a:endParaRPr lang="de-DE"/>
        </a:p>
      </dgm:t>
    </dgm:pt>
    <dgm:pt modelId="{1303B8C9-77F0-458C-81B8-1C03ED685C7A}">
      <dgm:prSet custT="1"/>
      <dgm:spPr>
        <a:solidFill>
          <a:srgbClr val="C0C0C0"/>
        </a:solidFill>
      </dgm:spPr>
      <dgm:t>
        <a:bodyPr/>
        <a:lstStyle/>
        <a:p>
          <a:r>
            <a:rPr lang="de-DE" sz="1200" b="1" dirty="0"/>
            <a:t>Attraktivität für externe Arbeitskräfte</a:t>
          </a:r>
        </a:p>
      </dgm:t>
    </dgm:pt>
    <dgm:pt modelId="{554F9C08-0DBC-4B7C-955D-6EB445E3F3F0}" type="parTrans" cxnId="{73C6B83C-6AE2-4362-ABD0-18B8720051B9}">
      <dgm:prSet/>
      <dgm:spPr>
        <a:ln>
          <a:solidFill>
            <a:srgbClr val="002244"/>
          </a:solidFill>
        </a:ln>
      </dgm:spPr>
      <dgm:t>
        <a:bodyPr/>
        <a:lstStyle/>
        <a:p>
          <a:endParaRPr lang="de-DE"/>
        </a:p>
      </dgm:t>
    </dgm:pt>
    <dgm:pt modelId="{E8B6E9EA-BB19-48D7-8CE2-0CC17C49536A}" type="sibTrans" cxnId="{73C6B83C-6AE2-4362-ABD0-18B8720051B9}">
      <dgm:prSet/>
      <dgm:spPr/>
      <dgm:t>
        <a:bodyPr/>
        <a:lstStyle/>
        <a:p>
          <a:endParaRPr lang="de-DE"/>
        </a:p>
      </dgm:t>
    </dgm:pt>
    <dgm:pt modelId="{9CA1DCCD-8AEE-4FDE-9B7D-6F583C0E9AE8}">
      <dgm:prSet custT="1"/>
      <dgm:spPr>
        <a:solidFill>
          <a:srgbClr val="C0C0C0"/>
        </a:solidFill>
      </dgm:spPr>
      <dgm:t>
        <a:bodyPr/>
        <a:lstStyle/>
        <a:p>
          <a:r>
            <a:rPr lang="de-DE" sz="1200" b="1" dirty="0"/>
            <a:t>Vorteile für Weiterbildung im Betrieb</a:t>
          </a:r>
        </a:p>
      </dgm:t>
    </dgm:pt>
    <dgm:pt modelId="{05655863-C807-476F-A1BB-C470E04AA8EF}" type="parTrans" cxnId="{7F41559A-FB65-47CF-BEB1-C26451E62258}">
      <dgm:prSet/>
      <dgm:spPr>
        <a:ln>
          <a:solidFill>
            <a:srgbClr val="002244"/>
          </a:solidFill>
        </a:ln>
      </dgm:spPr>
      <dgm:t>
        <a:bodyPr/>
        <a:lstStyle/>
        <a:p>
          <a:endParaRPr lang="de-DE"/>
        </a:p>
      </dgm:t>
    </dgm:pt>
    <dgm:pt modelId="{50416EEB-453D-4EB5-AA1C-C184562C7F02}" type="sibTrans" cxnId="{7F41559A-FB65-47CF-BEB1-C26451E62258}">
      <dgm:prSet/>
      <dgm:spPr/>
      <dgm:t>
        <a:bodyPr/>
        <a:lstStyle/>
        <a:p>
          <a:endParaRPr lang="de-DE"/>
        </a:p>
      </dgm:t>
    </dgm:pt>
    <dgm:pt modelId="{0A3C7586-BF4C-4481-B9EE-14203A8A414C}" type="pres">
      <dgm:prSet presAssocID="{378B937C-B1D0-4D64-AF71-EAAA03B6037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EC1101-9268-4237-8652-4A7AFD43B647}" type="pres">
      <dgm:prSet presAssocID="{378B937C-B1D0-4D64-AF71-EAAA03B60376}" presName="hierFlow" presStyleCnt="0"/>
      <dgm:spPr/>
    </dgm:pt>
    <dgm:pt modelId="{EC4D319B-9FC5-43F0-AAE7-CE603FDAABF3}" type="pres">
      <dgm:prSet presAssocID="{378B937C-B1D0-4D64-AF71-EAAA03B6037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4B7176E-E95A-4447-BB7C-071662D3F92D}" type="pres">
      <dgm:prSet presAssocID="{45B1517A-66EA-42AA-AFC5-78EFBC3F1A81}" presName="Name14" presStyleCnt="0"/>
      <dgm:spPr/>
    </dgm:pt>
    <dgm:pt modelId="{836AAF8E-7F3C-4476-B969-1EC5EB486027}" type="pres">
      <dgm:prSet presAssocID="{45B1517A-66EA-42AA-AFC5-78EFBC3F1A81}" presName="level1Shape" presStyleLbl="node0" presStyleIdx="0" presStyleCnt="1" custScaleX="420742" custScaleY="91778">
        <dgm:presLayoutVars>
          <dgm:chPref val="3"/>
        </dgm:presLayoutVars>
      </dgm:prSet>
      <dgm:spPr/>
    </dgm:pt>
    <dgm:pt modelId="{917723D2-1DB1-4E95-A9DD-8A2203C0F996}" type="pres">
      <dgm:prSet presAssocID="{45B1517A-66EA-42AA-AFC5-78EFBC3F1A81}" presName="hierChild2" presStyleCnt="0"/>
      <dgm:spPr/>
    </dgm:pt>
    <dgm:pt modelId="{C0ECC528-933F-41C5-A4D2-26D5B9B14A95}" type="pres">
      <dgm:prSet presAssocID="{DF16BC6E-4659-481E-B9FE-511627B8A08A}" presName="Name19" presStyleLbl="parChTrans1D2" presStyleIdx="0" presStyleCnt="3"/>
      <dgm:spPr/>
    </dgm:pt>
    <dgm:pt modelId="{D654607C-BE24-4651-B148-83AEE551DD98}" type="pres">
      <dgm:prSet presAssocID="{46A6F39E-D7F2-4D01-836F-ED6ACA09DCF6}" presName="Name21" presStyleCnt="0"/>
      <dgm:spPr/>
    </dgm:pt>
    <dgm:pt modelId="{9A3555F4-7B5B-4418-8853-15D60B485B21}" type="pres">
      <dgm:prSet presAssocID="{46A6F39E-D7F2-4D01-836F-ED6ACA09DCF6}" presName="level2Shape" presStyleLbl="asst1" presStyleIdx="0" presStyleCnt="2" custScaleX="259739" custScaleY="91778"/>
      <dgm:spPr/>
    </dgm:pt>
    <dgm:pt modelId="{BFBE338B-F38F-443D-A302-14F37C87A612}" type="pres">
      <dgm:prSet presAssocID="{46A6F39E-D7F2-4D01-836F-ED6ACA09DCF6}" presName="hierChild3" presStyleCnt="0"/>
      <dgm:spPr/>
    </dgm:pt>
    <dgm:pt modelId="{C131E981-B4BA-4A22-BDBE-3F4D805C5E1D}" type="pres">
      <dgm:prSet presAssocID="{4903FE3E-EE22-411B-9C7B-6A3D3114E7BB}" presName="Name19" presStyleLbl="parChTrans1D3" presStyleIdx="0" presStyleCnt="3"/>
      <dgm:spPr/>
    </dgm:pt>
    <dgm:pt modelId="{6B8E505A-74A4-4988-B23D-5C30391A91B6}" type="pres">
      <dgm:prSet presAssocID="{D109978C-60A1-45E1-896D-D34437CDB900}" presName="Name21" presStyleCnt="0"/>
      <dgm:spPr/>
    </dgm:pt>
    <dgm:pt modelId="{0627318A-9037-4777-8141-C7AC11AEDB21}" type="pres">
      <dgm:prSet presAssocID="{D109978C-60A1-45E1-896D-D34437CDB900}" presName="level2Shape" presStyleLbl="node3" presStyleIdx="0" presStyleCnt="3" custScaleX="236562" custScaleY="660508"/>
      <dgm:spPr/>
    </dgm:pt>
    <dgm:pt modelId="{6F0507A8-CA3A-4AB6-9F87-04032A705FBF}" type="pres">
      <dgm:prSet presAssocID="{D109978C-60A1-45E1-896D-D34437CDB900}" presName="hierChild3" presStyleCnt="0"/>
      <dgm:spPr/>
    </dgm:pt>
    <dgm:pt modelId="{C7CC2793-E1B1-408A-A1F6-075703D10466}" type="pres">
      <dgm:prSet presAssocID="{CDF5DFAA-92D2-41BA-9B4B-CFB7E4687886}" presName="Name19" presStyleLbl="parChTrans1D2" presStyleIdx="1" presStyleCnt="3"/>
      <dgm:spPr/>
    </dgm:pt>
    <dgm:pt modelId="{6E1B0DB0-B874-4EF2-9460-AF28C89FE05A}" type="pres">
      <dgm:prSet presAssocID="{C9CF0CE4-3738-4AA4-9AEE-A0ED5E28B41A}" presName="Name21" presStyleCnt="0"/>
      <dgm:spPr/>
    </dgm:pt>
    <dgm:pt modelId="{4EB5C3AB-7239-4169-B848-33A07A9A40AA}" type="pres">
      <dgm:prSet presAssocID="{C9CF0CE4-3738-4AA4-9AEE-A0ED5E28B41A}" presName="level2Shape" presStyleLbl="asst1" presStyleIdx="1" presStyleCnt="2" custScaleX="259739" custScaleY="91598"/>
      <dgm:spPr/>
    </dgm:pt>
    <dgm:pt modelId="{5A1B01D4-39DC-4C35-BABD-F25C050DE4C0}" type="pres">
      <dgm:prSet presAssocID="{C9CF0CE4-3738-4AA4-9AEE-A0ED5E28B41A}" presName="hierChild3" presStyleCnt="0"/>
      <dgm:spPr/>
    </dgm:pt>
    <dgm:pt modelId="{6A322CD6-4220-40C0-8EEB-473D5ACEA48E}" type="pres">
      <dgm:prSet presAssocID="{18BE0AAE-F084-47F3-A128-8EED5C55CA6B}" presName="Name19" presStyleLbl="parChTrans1D3" presStyleIdx="1" presStyleCnt="3"/>
      <dgm:spPr/>
    </dgm:pt>
    <dgm:pt modelId="{07E11C1B-3DCE-46C0-B2B4-9A95609A2D4B}" type="pres">
      <dgm:prSet presAssocID="{6A7103EA-201D-411B-93FD-01CD4AEB307D}" presName="Name21" presStyleCnt="0"/>
      <dgm:spPr/>
    </dgm:pt>
    <dgm:pt modelId="{E5461811-8008-4E2C-ADB5-BC570F5B5EDB}" type="pres">
      <dgm:prSet presAssocID="{6A7103EA-201D-411B-93FD-01CD4AEB307D}" presName="level2Shape" presStyleLbl="node3" presStyleIdx="1" presStyleCnt="3" custScaleX="236562" custScaleY="135495"/>
      <dgm:spPr/>
    </dgm:pt>
    <dgm:pt modelId="{3BD7A3C9-195B-4439-96EA-30E357439EFD}" type="pres">
      <dgm:prSet presAssocID="{6A7103EA-201D-411B-93FD-01CD4AEB307D}" presName="hierChild3" presStyleCnt="0"/>
      <dgm:spPr/>
    </dgm:pt>
    <dgm:pt modelId="{E4A0F178-2C68-402E-BC41-70C38C901239}" type="pres">
      <dgm:prSet presAssocID="{5BD0942F-1323-4597-A776-7C3FC9598A1A}" presName="Name19" presStyleLbl="parChTrans1D4" presStyleIdx="0" presStyleCnt="5"/>
      <dgm:spPr/>
    </dgm:pt>
    <dgm:pt modelId="{52514AE5-9C38-4A71-A0C2-6F26F9687977}" type="pres">
      <dgm:prSet presAssocID="{2D6F83C1-33AA-475B-9326-C148013F8ADB}" presName="Name21" presStyleCnt="0"/>
      <dgm:spPr/>
    </dgm:pt>
    <dgm:pt modelId="{0CA20F9B-E42E-48BB-9081-7E7D7E5B31CB}" type="pres">
      <dgm:prSet presAssocID="{2D6F83C1-33AA-475B-9326-C148013F8ADB}" presName="level2Shape" presStyleLbl="node4" presStyleIdx="0" presStyleCnt="5" custScaleX="236562" custScaleY="135912"/>
      <dgm:spPr/>
    </dgm:pt>
    <dgm:pt modelId="{C327629B-382B-4470-943A-BA68660CEDF6}" type="pres">
      <dgm:prSet presAssocID="{2D6F83C1-33AA-475B-9326-C148013F8ADB}" presName="hierChild3" presStyleCnt="0"/>
      <dgm:spPr/>
    </dgm:pt>
    <dgm:pt modelId="{60573EBF-3E9E-4A5E-8EC6-51AF03056F61}" type="pres">
      <dgm:prSet presAssocID="{5D58A012-3377-4B4E-96E0-3E01FF46FFAF}" presName="Name19" presStyleLbl="parChTrans1D4" presStyleIdx="1" presStyleCnt="5"/>
      <dgm:spPr/>
    </dgm:pt>
    <dgm:pt modelId="{D37DB53F-832B-4670-867F-E03B5C6CFC63}" type="pres">
      <dgm:prSet presAssocID="{2CD2977D-BDA1-4FF1-B1E0-87E99336B58D}" presName="Name21" presStyleCnt="0"/>
      <dgm:spPr/>
    </dgm:pt>
    <dgm:pt modelId="{A24CDC95-6B0F-477E-95C0-D72F4A953439}" type="pres">
      <dgm:prSet presAssocID="{2CD2977D-BDA1-4FF1-B1E0-87E99336B58D}" presName="level2Shape" presStyleLbl="node4" presStyleIdx="1" presStyleCnt="5" custScaleX="236562" custScaleY="135495"/>
      <dgm:spPr/>
    </dgm:pt>
    <dgm:pt modelId="{05EE3A29-4703-4D78-9B42-435A04115610}" type="pres">
      <dgm:prSet presAssocID="{2CD2977D-BDA1-4FF1-B1E0-87E99336B58D}" presName="hierChild3" presStyleCnt="0"/>
      <dgm:spPr/>
    </dgm:pt>
    <dgm:pt modelId="{49463519-3CAD-4B79-B7D1-8DCC17622C2C}" type="pres">
      <dgm:prSet presAssocID="{CB44AA7F-0E44-4951-B455-71D446189606}" presName="Name19" presStyleLbl="parChTrans1D4" presStyleIdx="2" presStyleCnt="5"/>
      <dgm:spPr/>
    </dgm:pt>
    <dgm:pt modelId="{0E3F2D6E-FBA7-4AFF-997A-A5DE988E5DC0}" type="pres">
      <dgm:prSet presAssocID="{138C248F-2335-4044-9474-C1FC3FFBEC90}" presName="Name21" presStyleCnt="0"/>
      <dgm:spPr/>
    </dgm:pt>
    <dgm:pt modelId="{502CFA18-9335-48EE-AD38-158FF0953B62}" type="pres">
      <dgm:prSet presAssocID="{138C248F-2335-4044-9474-C1FC3FFBEC90}" presName="level2Shape" presStyleLbl="node4" presStyleIdx="2" presStyleCnt="5" custScaleX="236562" custScaleY="137321"/>
      <dgm:spPr/>
    </dgm:pt>
    <dgm:pt modelId="{D724C018-9080-4CCC-BE37-4F92286A029D}" type="pres">
      <dgm:prSet presAssocID="{138C248F-2335-4044-9474-C1FC3FFBEC90}" presName="hierChild3" presStyleCnt="0"/>
      <dgm:spPr/>
    </dgm:pt>
    <dgm:pt modelId="{583B3254-E720-4AB4-BFF2-FB673509F019}" type="pres">
      <dgm:prSet presAssocID="{8C9C5A1F-4F34-422B-9839-FC741AEFC13E}" presName="Name19" presStyleLbl="parChTrans1D2" presStyleIdx="2" presStyleCnt="3"/>
      <dgm:spPr/>
    </dgm:pt>
    <dgm:pt modelId="{6E79B99A-2BDA-4C9B-B94C-45B5568F5124}" type="pres">
      <dgm:prSet presAssocID="{D420D3CC-50ED-4613-A848-54FC8396A193}" presName="Name21" presStyleCnt="0"/>
      <dgm:spPr/>
    </dgm:pt>
    <dgm:pt modelId="{812A13D2-A490-4656-9F71-FB12C970DD82}" type="pres">
      <dgm:prSet presAssocID="{D420D3CC-50ED-4613-A848-54FC8396A193}" presName="level2Shape" presStyleLbl="node2" presStyleIdx="0" presStyleCnt="1" custScaleX="259739" custScaleY="91134"/>
      <dgm:spPr/>
    </dgm:pt>
    <dgm:pt modelId="{A5C04914-6D01-4410-9A86-EFC52EF0EDBD}" type="pres">
      <dgm:prSet presAssocID="{D420D3CC-50ED-4613-A848-54FC8396A193}" presName="hierChild3" presStyleCnt="0"/>
      <dgm:spPr/>
    </dgm:pt>
    <dgm:pt modelId="{2CCC5EDB-33A4-4B58-A1F5-C4BECBADBB15}" type="pres">
      <dgm:prSet presAssocID="{EDC1F2D5-6381-46E9-9CFD-17180F06457C}" presName="Name19" presStyleLbl="parChTrans1D3" presStyleIdx="2" presStyleCnt="3"/>
      <dgm:spPr/>
    </dgm:pt>
    <dgm:pt modelId="{154FEBA2-6F68-4534-99A0-90BAE88B3451}" type="pres">
      <dgm:prSet presAssocID="{35592B3B-9049-40DA-8CBD-6823FEFCD3DA}" presName="Name21" presStyleCnt="0"/>
      <dgm:spPr/>
    </dgm:pt>
    <dgm:pt modelId="{BE4AFA9B-77C1-4C2A-A73B-A55709784613}" type="pres">
      <dgm:prSet presAssocID="{35592B3B-9049-40DA-8CBD-6823FEFCD3DA}" presName="level2Shape" presStyleLbl="node3" presStyleIdx="2" presStyleCnt="3" custScaleX="236562" custScaleY="194445"/>
      <dgm:spPr/>
    </dgm:pt>
    <dgm:pt modelId="{B41696D8-8FA4-406D-85D4-A4DFEE9211DB}" type="pres">
      <dgm:prSet presAssocID="{35592B3B-9049-40DA-8CBD-6823FEFCD3DA}" presName="hierChild3" presStyleCnt="0"/>
      <dgm:spPr/>
    </dgm:pt>
    <dgm:pt modelId="{F091A588-A85F-4224-BD05-8EFD3C0B3ACF}" type="pres">
      <dgm:prSet presAssocID="{554F9C08-0DBC-4B7C-955D-6EB445E3F3F0}" presName="Name19" presStyleLbl="parChTrans1D4" presStyleIdx="3" presStyleCnt="5"/>
      <dgm:spPr/>
    </dgm:pt>
    <dgm:pt modelId="{16E2BBBA-3174-4DF3-BD96-F426D4473745}" type="pres">
      <dgm:prSet presAssocID="{1303B8C9-77F0-458C-81B8-1C03ED685C7A}" presName="Name21" presStyleCnt="0"/>
      <dgm:spPr/>
    </dgm:pt>
    <dgm:pt modelId="{A26317F1-01C9-4465-B743-917394833265}" type="pres">
      <dgm:prSet presAssocID="{1303B8C9-77F0-458C-81B8-1C03ED685C7A}" presName="level2Shape" presStyleLbl="node4" presStyleIdx="3" presStyleCnt="5" custScaleX="236562" custScaleY="194445"/>
      <dgm:spPr/>
    </dgm:pt>
    <dgm:pt modelId="{8069A5A4-E59A-438A-AB54-44CDBC7CC93F}" type="pres">
      <dgm:prSet presAssocID="{1303B8C9-77F0-458C-81B8-1C03ED685C7A}" presName="hierChild3" presStyleCnt="0"/>
      <dgm:spPr/>
    </dgm:pt>
    <dgm:pt modelId="{D28B0122-32FB-4B1B-967B-86C3329A2D0A}" type="pres">
      <dgm:prSet presAssocID="{05655863-C807-476F-A1BB-C470E04AA8EF}" presName="Name19" presStyleLbl="parChTrans1D4" presStyleIdx="4" presStyleCnt="5"/>
      <dgm:spPr/>
    </dgm:pt>
    <dgm:pt modelId="{FA94EB6A-C6C2-4D38-8D35-858C642115AE}" type="pres">
      <dgm:prSet presAssocID="{9CA1DCCD-8AEE-4FDE-9B7D-6F583C0E9AE8}" presName="Name21" presStyleCnt="0"/>
      <dgm:spPr/>
    </dgm:pt>
    <dgm:pt modelId="{8F358794-CD8A-45EA-811F-58545599D390}" type="pres">
      <dgm:prSet presAssocID="{9CA1DCCD-8AEE-4FDE-9B7D-6F583C0E9AE8}" presName="level2Shape" presStyleLbl="node4" presStyleIdx="4" presStyleCnt="5" custScaleX="236562" custScaleY="194445"/>
      <dgm:spPr/>
    </dgm:pt>
    <dgm:pt modelId="{2D1DDF0B-370F-439E-9DFE-55054B3AF05D}" type="pres">
      <dgm:prSet presAssocID="{9CA1DCCD-8AEE-4FDE-9B7D-6F583C0E9AE8}" presName="hierChild3" presStyleCnt="0"/>
      <dgm:spPr/>
    </dgm:pt>
    <dgm:pt modelId="{CCDC05D6-E12B-4462-85BD-48067FD43B9C}" type="pres">
      <dgm:prSet presAssocID="{378B937C-B1D0-4D64-AF71-EAAA03B60376}" presName="bgShapesFlow" presStyleCnt="0"/>
      <dgm:spPr/>
    </dgm:pt>
  </dgm:ptLst>
  <dgm:cxnLst>
    <dgm:cxn modelId="{00BA4C0D-ABE3-4E66-8B45-DB046C927B4E}" type="presOf" srcId="{EDC1F2D5-6381-46E9-9CFD-17180F06457C}" destId="{2CCC5EDB-33A4-4B58-A1F5-C4BECBADBB15}" srcOrd="0" destOrd="0" presId="urn:microsoft.com/office/officeart/2005/8/layout/hierarchy6"/>
    <dgm:cxn modelId="{EB975417-7EC2-4528-AA56-17ED34BD471F}" type="presOf" srcId="{2CD2977D-BDA1-4FF1-B1E0-87E99336B58D}" destId="{A24CDC95-6B0F-477E-95C0-D72F4A953439}" srcOrd="0" destOrd="0" presId="urn:microsoft.com/office/officeart/2005/8/layout/hierarchy6"/>
    <dgm:cxn modelId="{A0563529-DEEF-4C3F-B9A0-6CEB50DB57BB}" type="presOf" srcId="{DF16BC6E-4659-481E-B9FE-511627B8A08A}" destId="{C0ECC528-933F-41C5-A4D2-26D5B9B14A95}" srcOrd="0" destOrd="0" presId="urn:microsoft.com/office/officeart/2005/8/layout/hierarchy6"/>
    <dgm:cxn modelId="{4823C035-6308-47C3-97E3-5DDADF383E4F}" type="presOf" srcId="{9CA1DCCD-8AEE-4FDE-9B7D-6F583C0E9AE8}" destId="{8F358794-CD8A-45EA-811F-58545599D390}" srcOrd="0" destOrd="0" presId="urn:microsoft.com/office/officeart/2005/8/layout/hierarchy6"/>
    <dgm:cxn modelId="{3BD3443A-0357-45CE-98A2-E347C606E423}" type="presOf" srcId="{CB44AA7F-0E44-4951-B455-71D446189606}" destId="{49463519-3CAD-4B79-B7D1-8DCC17622C2C}" srcOrd="0" destOrd="0" presId="urn:microsoft.com/office/officeart/2005/8/layout/hierarchy6"/>
    <dgm:cxn modelId="{791C8B3C-2747-4840-914E-B51972C24BA3}" type="presOf" srcId="{5BD0942F-1323-4597-A776-7C3FC9598A1A}" destId="{E4A0F178-2C68-402E-BC41-70C38C901239}" srcOrd="0" destOrd="0" presId="urn:microsoft.com/office/officeart/2005/8/layout/hierarchy6"/>
    <dgm:cxn modelId="{73C6B83C-6AE2-4362-ABD0-18B8720051B9}" srcId="{35592B3B-9049-40DA-8CBD-6823FEFCD3DA}" destId="{1303B8C9-77F0-458C-81B8-1C03ED685C7A}" srcOrd="0" destOrd="0" parTransId="{554F9C08-0DBC-4B7C-955D-6EB445E3F3F0}" sibTransId="{E8B6E9EA-BB19-48D7-8CE2-0CC17C49536A}"/>
    <dgm:cxn modelId="{C5ED3642-C397-4C78-B660-CEB9C685FFD5}" srcId="{2D6F83C1-33AA-475B-9326-C148013F8ADB}" destId="{2CD2977D-BDA1-4FF1-B1E0-87E99336B58D}" srcOrd="0" destOrd="0" parTransId="{5D58A012-3377-4B4E-96E0-3E01FF46FFAF}" sibTransId="{45909294-AECE-4F76-9A6E-A3397FA79B0E}"/>
    <dgm:cxn modelId="{23D3BB43-9BDD-464E-AEC4-2F41091270E0}" type="presOf" srcId="{1303B8C9-77F0-458C-81B8-1C03ED685C7A}" destId="{A26317F1-01C9-4465-B743-917394833265}" srcOrd="0" destOrd="0" presId="urn:microsoft.com/office/officeart/2005/8/layout/hierarchy6"/>
    <dgm:cxn modelId="{DD4E1147-A105-4D62-BE16-A75411D35EB4}" type="presOf" srcId="{05655863-C807-476F-A1BB-C470E04AA8EF}" destId="{D28B0122-32FB-4B1B-967B-86C3329A2D0A}" srcOrd="0" destOrd="0" presId="urn:microsoft.com/office/officeart/2005/8/layout/hierarchy6"/>
    <dgm:cxn modelId="{442C3D6B-0839-4FC2-B5E0-F5D013E7949A}" type="presOf" srcId="{138C248F-2335-4044-9474-C1FC3FFBEC90}" destId="{502CFA18-9335-48EE-AD38-158FF0953B62}" srcOrd="0" destOrd="0" presId="urn:microsoft.com/office/officeart/2005/8/layout/hierarchy6"/>
    <dgm:cxn modelId="{2D33EE4B-BE9A-467A-BFE7-11F4AE91689D}" type="presOf" srcId="{46A6F39E-D7F2-4D01-836F-ED6ACA09DCF6}" destId="{9A3555F4-7B5B-4418-8853-15D60B485B21}" srcOrd="0" destOrd="0" presId="urn:microsoft.com/office/officeart/2005/8/layout/hierarchy6"/>
    <dgm:cxn modelId="{3047E24D-6774-4A48-8BE7-53511AD6801B}" type="presOf" srcId="{35592B3B-9049-40DA-8CBD-6823FEFCD3DA}" destId="{BE4AFA9B-77C1-4C2A-A73B-A55709784613}" srcOrd="0" destOrd="0" presId="urn:microsoft.com/office/officeart/2005/8/layout/hierarchy6"/>
    <dgm:cxn modelId="{B176B253-F93D-4B0F-BC95-0F8D970B05A6}" srcId="{6A7103EA-201D-411B-93FD-01CD4AEB307D}" destId="{2D6F83C1-33AA-475B-9326-C148013F8ADB}" srcOrd="0" destOrd="0" parTransId="{5BD0942F-1323-4597-A776-7C3FC9598A1A}" sibTransId="{BF28ED67-5B3F-4CEB-B77C-C24453BBB52D}"/>
    <dgm:cxn modelId="{2FE0A074-D1C9-44EA-8785-266E2227EA59}" type="presOf" srcId="{C9CF0CE4-3738-4AA4-9AEE-A0ED5E28B41A}" destId="{4EB5C3AB-7239-4169-B848-33A07A9A40AA}" srcOrd="0" destOrd="0" presId="urn:microsoft.com/office/officeart/2005/8/layout/hierarchy6"/>
    <dgm:cxn modelId="{ED91D854-D380-4FC0-A495-3D5953C43E2F}" srcId="{46A6F39E-D7F2-4D01-836F-ED6ACA09DCF6}" destId="{D109978C-60A1-45E1-896D-D34437CDB900}" srcOrd="0" destOrd="0" parTransId="{4903FE3E-EE22-411B-9C7B-6A3D3114E7BB}" sibTransId="{3C2A2BDE-7492-4207-9F3D-20912D1434EA}"/>
    <dgm:cxn modelId="{EA34D15A-162F-4C78-9195-47C5E19B767A}" type="presOf" srcId="{2D6F83C1-33AA-475B-9326-C148013F8ADB}" destId="{0CA20F9B-E42E-48BB-9081-7E7D7E5B31CB}" srcOrd="0" destOrd="0" presId="urn:microsoft.com/office/officeart/2005/8/layout/hierarchy6"/>
    <dgm:cxn modelId="{03F6D285-333F-42BF-A128-B9436AE3A3F6}" type="presOf" srcId="{8C9C5A1F-4F34-422B-9839-FC741AEFC13E}" destId="{583B3254-E720-4AB4-BFF2-FB673509F019}" srcOrd="0" destOrd="0" presId="urn:microsoft.com/office/officeart/2005/8/layout/hierarchy6"/>
    <dgm:cxn modelId="{7F41559A-FB65-47CF-BEB1-C26451E62258}" srcId="{1303B8C9-77F0-458C-81B8-1C03ED685C7A}" destId="{9CA1DCCD-8AEE-4FDE-9B7D-6F583C0E9AE8}" srcOrd="0" destOrd="0" parTransId="{05655863-C807-476F-A1BB-C470E04AA8EF}" sibTransId="{50416EEB-453D-4EB5-AA1C-C184562C7F02}"/>
    <dgm:cxn modelId="{5D37B29A-C9F7-4AA2-A678-C3907FA7557C}" srcId="{378B937C-B1D0-4D64-AF71-EAAA03B60376}" destId="{45B1517A-66EA-42AA-AFC5-78EFBC3F1A81}" srcOrd="0" destOrd="0" parTransId="{05CC9A0F-D824-46C8-8729-146D9F2EC4E2}" sibTransId="{F94F7709-EEBE-4625-B1F7-99E5EFF9A318}"/>
    <dgm:cxn modelId="{4D0A199C-683C-4049-892A-AC3E23FDA1AA}" srcId="{45B1517A-66EA-42AA-AFC5-78EFBC3F1A81}" destId="{46A6F39E-D7F2-4D01-836F-ED6ACA09DCF6}" srcOrd="0" destOrd="0" parTransId="{DF16BC6E-4659-481E-B9FE-511627B8A08A}" sibTransId="{EBF0B008-83D5-4D7E-973C-F15E919D7757}"/>
    <dgm:cxn modelId="{A5D264A3-88EE-4C95-9CFA-2ACAF91FFC38}" type="presOf" srcId="{5D58A012-3377-4B4E-96E0-3E01FF46FFAF}" destId="{60573EBF-3E9E-4A5E-8EC6-51AF03056F61}" srcOrd="0" destOrd="0" presId="urn:microsoft.com/office/officeart/2005/8/layout/hierarchy6"/>
    <dgm:cxn modelId="{C95085A7-D57C-41C2-88C6-8E81D4E629DF}" type="presOf" srcId="{D420D3CC-50ED-4613-A848-54FC8396A193}" destId="{812A13D2-A490-4656-9F71-FB12C970DD82}" srcOrd="0" destOrd="0" presId="urn:microsoft.com/office/officeart/2005/8/layout/hierarchy6"/>
    <dgm:cxn modelId="{0EBF38B8-186C-46A5-943A-527BFA255682}" type="presOf" srcId="{18BE0AAE-F084-47F3-A128-8EED5C55CA6B}" destId="{6A322CD6-4220-40C0-8EEB-473D5ACEA48E}" srcOrd="0" destOrd="0" presId="urn:microsoft.com/office/officeart/2005/8/layout/hierarchy6"/>
    <dgm:cxn modelId="{F3594ABB-52BD-4DD7-B93B-837046968EB4}" srcId="{2CD2977D-BDA1-4FF1-B1E0-87E99336B58D}" destId="{138C248F-2335-4044-9474-C1FC3FFBEC90}" srcOrd="0" destOrd="0" parTransId="{CB44AA7F-0E44-4951-B455-71D446189606}" sibTransId="{7FDB133C-83F4-4CF1-A83A-A21CFA358D41}"/>
    <dgm:cxn modelId="{60FB49BF-68D7-4E30-8923-6E67D045E813}" type="presOf" srcId="{D109978C-60A1-45E1-896D-D34437CDB900}" destId="{0627318A-9037-4777-8141-C7AC11AEDB21}" srcOrd="0" destOrd="0" presId="urn:microsoft.com/office/officeart/2005/8/layout/hierarchy6"/>
    <dgm:cxn modelId="{813503C5-FBE5-4D1C-B958-0EBA9E08262A}" type="presOf" srcId="{6A7103EA-201D-411B-93FD-01CD4AEB307D}" destId="{E5461811-8008-4E2C-ADB5-BC570F5B5EDB}" srcOrd="0" destOrd="0" presId="urn:microsoft.com/office/officeart/2005/8/layout/hierarchy6"/>
    <dgm:cxn modelId="{EA68EBC6-74EF-456A-A03B-9ED918A0C704}" type="presOf" srcId="{45B1517A-66EA-42AA-AFC5-78EFBC3F1A81}" destId="{836AAF8E-7F3C-4476-B969-1EC5EB486027}" srcOrd="0" destOrd="0" presId="urn:microsoft.com/office/officeart/2005/8/layout/hierarchy6"/>
    <dgm:cxn modelId="{4D3FA0C9-107A-4347-867B-7B52656F0674}" srcId="{45B1517A-66EA-42AA-AFC5-78EFBC3F1A81}" destId="{D420D3CC-50ED-4613-A848-54FC8396A193}" srcOrd="2" destOrd="0" parTransId="{8C9C5A1F-4F34-422B-9839-FC741AEFC13E}" sibTransId="{9AA26410-9340-4F12-BC5F-B50009888B6C}"/>
    <dgm:cxn modelId="{7AF363D0-29C8-487D-8195-A3A63B5F08B3}" srcId="{45B1517A-66EA-42AA-AFC5-78EFBC3F1A81}" destId="{C9CF0CE4-3738-4AA4-9AEE-A0ED5E28B41A}" srcOrd="1" destOrd="0" parTransId="{CDF5DFAA-92D2-41BA-9B4B-CFB7E4687886}" sibTransId="{A831EF67-8E57-49C9-9701-1676DF2B1688}"/>
    <dgm:cxn modelId="{73557AD9-8D45-4033-987E-38E3DF1BE1B7}" srcId="{C9CF0CE4-3738-4AA4-9AEE-A0ED5E28B41A}" destId="{6A7103EA-201D-411B-93FD-01CD4AEB307D}" srcOrd="0" destOrd="0" parTransId="{18BE0AAE-F084-47F3-A128-8EED5C55CA6B}" sibTransId="{8C463D1A-D4ED-4823-99F1-CC91137C1ECD}"/>
    <dgm:cxn modelId="{6BD45DDF-6DA3-4036-88F7-5186ECC257D3}" type="presOf" srcId="{4903FE3E-EE22-411B-9C7B-6A3D3114E7BB}" destId="{C131E981-B4BA-4A22-BDBE-3F4D805C5E1D}" srcOrd="0" destOrd="0" presId="urn:microsoft.com/office/officeart/2005/8/layout/hierarchy6"/>
    <dgm:cxn modelId="{6C7092DF-CE7C-4F17-A9C3-E2E307412677}" srcId="{D420D3CC-50ED-4613-A848-54FC8396A193}" destId="{35592B3B-9049-40DA-8CBD-6823FEFCD3DA}" srcOrd="0" destOrd="0" parTransId="{EDC1F2D5-6381-46E9-9CFD-17180F06457C}" sibTransId="{6C17A8EB-8CF4-473C-BB2F-180FD3B96074}"/>
    <dgm:cxn modelId="{326EABEF-2B4F-4FA7-9ECD-E8732032335A}" type="presOf" srcId="{378B937C-B1D0-4D64-AF71-EAAA03B60376}" destId="{0A3C7586-BF4C-4481-B9EE-14203A8A414C}" srcOrd="0" destOrd="0" presId="urn:microsoft.com/office/officeart/2005/8/layout/hierarchy6"/>
    <dgm:cxn modelId="{2B8FACF2-8EC3-4F7F-AE9D-E8AE88809338}" type="presOf" srcId="{CDF5DFAA-92D2-41BA-9B4B-CFB7E4687886}" destId="{C7CC2793-E1B1-408A-A1F6-075703D10466}" srcOrd="0" destOrd="0" presId="urn:microsoft.com/office/officeart/2005/8/layout/hierarchy6"/>
    <dgm:cxn modelId="{C69FA7FE-DDDF-49CF-BFB0-0EAD8E332524}" type="presOf" srcId="{554F9C08-0DBC-4B7C-955D-6EB445E3F3F0}" destId="{F091A588-A85F-4224-BD05-8EFD3C0B3ACF}" srcOrd="0" destOrd="0" presId="urn:microsoft.com/office/officeart/2005/8/layout/hierarchy6"/>
    <dgm:cxn modelId="{9451EF33-F609-494D-ADF2-A888C83DC43A}" type="presParOf" srcId="{0A3C7586-BF4C-4481-B9EE-14203A8A414C}" destId="{7BEC1101-9268-4237-8652-4A7AFD43B647}" srcOrd="0" destOrd="0" presId="urn:microsoft.com/office/officeart/2005/8/layout/hierarchy6"/>
    <dgm:cxn modelId="{BA03CD4D-5E85-4961-97BA-D31E5B5BAD7F}" type="presParOf" srcId="{7BEC1101-9268-4237-8652-4A7AFD43B647}" destId="{EC4D319B-9FC5-43F0-AAE7-CE603FDAABF3}" srcOrd="0" destOrd="0" presId="urn:microsoft.com/office/officeart/2005/8/layout/hierarchy6"/>
    <dgm:cxn modelId="{3123F972-F552-4A21-A71F-096F7713F2EF}" type="presParOf" srcId="{EC4D319B-9FC5-43F0-AAE7-CE603FDAABF3}" destId="{94B7176E-E95A-4447-BB7C-071662D3F92D}" srcOrd="0" destOrd="0" presId="urn:microsoft.com/office/officeart/2005/8/layout/hierarchy6"/>
    <dgm:cxn modelId="{42E582D0-7490-4FF0-AAB6-64C232C9A77E}" type="presParOf" srcId="{94B7176E-E95A-4447-BB7C-071662D3F92D}" destId="{836AAF8E-7F3C-4476-B969-1EC5EB486027}" srcOrd="0" destOrd="0" presId="urn:microsoft.com/office/officeart/2005/8/layout/hierarchy6"/>
    <dgm:cxn modelId="{0B8AC1BD-950F-49D3-8DA3-6BC0EB116D0F}" type="presParOf" srcId="{94B7176E-E95A-4447-BB7C-071662D3F92D}" destId="{917723D2-1DB1-4E95-A9DD-8A2203C0F996}" srcOrd="1" destOrd="0" presId="urn:microsoft.com/office/officeart/2005/8/layout/hierarchy6"/>
    <dgm:cxn modelId="{90B93B32-BA15-4DD6-ADBD-929597E63281}" type="presParOf" srcId="{917723D2-1DB1-4E95-A9DD-8A2203C0F996}" destId="{C0ECC528-933F-41C5-A4D2-26D5B9B14A95}" srcOrd="0" destOrd="0" presId="urn:microsoft.com/office/officeart/2005/8/layout/hierarchy6"/>
    <dgm:cxn modelId="{691CD574-4E3C-4498-B801-FFD54B0E57F1}" type="presParOf" srcId="{917723D2-1DB1-4E95-A9DD-8A2203C0F996}" destId="{D654607C-BE24-4651-B148-83AEE551DD98}" srcOrd="1" destOrd="0" presId="urn:microsoft.com/office/officeart/2005/8/layout/hierarchy6"/>
    <dgm:cxn modelId="{8445BE6F-01B2-4BE6-ABD7-3068D8C7005B}" type="presParOf" srcId="{D654607C-BE24-4651-B148-83AEE551DD98}" destId="{9A3555F4-7B5B-4418-8853-15D60B485B21}" srcOrd="0" destOrd="0" presId="urn:microsoft.com/office/officeart/2005/8/layout/hierarchy6"/>
    <dgm:cxn modelId="{14D22477-5B06-49F1-AE0E-22C0ED615705}" type="presParOf" srcId="{D654607C-BE24-4651-B148-83AEE551DD98}" destId="{BFBE338B-F38F-443D-A302-14F37C87A612}" srcOrd="1" destOrd="0" presId="urn:microsoft.com/office/officeart/2005/8/layout/hierarchy6"/>
    <dgm:cxn modelId="{3BA3030F-C05E-4B2A-A57A-A558C6F1F610}" type="presParOf" srcId="{BFBE338B-F38F-443D-A302-14F37C87A612}" destId="{C131E981-B4BA-4A22-BDBE-3F4D805C5E1D}" srcOrd="0" destOrd="0" presId="urn:microsoft.com/office/officeart/2005/8/layout/hierarchy6"/>
    <dgm:cxn modelId="{D720CF41-63B0-4AE8-9970-FFE09F673419}" type="presParOf" srcId="{BFBE338B-F38F-443D-A302-14F37C87A612}" destId="{6B8E505A-74A4-4988-B23D-5C30391A91B6}" srcOrd="1" destOrd="0" presId="urn:microsoft.com/office/officeart/2005/8/layout/hierarchy6"/>
    <dgm:cxn modelId="{8E5A5C28-0666-493E-9E2F-17C850638534}" type="presParOf" srcId="{6B8E505A-74A4-4988-B23D-5C30391A91B6}" destId="{0627318A-9037-4777-8141-C7AC11AEDB21}" srcOrd="0" destOrd="0" presId="urn:microsoft.com/office/officeart/2005/8/layout/hierarchy6"/>
    <dgm:cxn modelId="{C3CE68D0-6490-4E34-8B5A-2C7A50FED1D7}" type="presParOf" srcId="{6B8E505A-74A4-4988-B23D-5C30391A91B6}" destId="{6F0507A8-CA3A-4AB6-9F87-04032A705FBF}" srcOrd="1" destOrd="0" presId="urn:microsoft.com/office/officeart/2005/8/layout/hierarchy6"/>
    <dgm:cxn modelId="{0B05038A-4EDB-4463-8CD0-0F477781C174}" type="presParOf" srcId="{917723D2-1DB1-4E95-A9DD-8A2203C0F996}" destId="{C7CC2793-E1B1-408A-A1F6-075703D10466}" srcOrd="2" destOrd="0" presId="urn:microsoft.com/office/officeart/2005/8/layout/hierarchy6"/>
    <dgm:cxn modelId="{48AABF6E-C0B2-412D-AF2D-48F3F5140105}" type="presParOf" srcId="{917723D2-1DB1-4E95-A9DD-8A2203C0F996}" destId="{6E1B0DB0-B874-4EF2-9460-AF28C89FE05A}" srcOrd="3" destOrd="0" presId="urn:microsoft.com/office/officeart/2005/8/layout/hierarchy6"/>
    <dgm:cxn modelId="{4D80F123-CBEA-4C5C-83A0-A6E080D1CBC6}" type="presParOf" srcId="{6E1B0DB0-B874-4EF2-9460-AF28C89FE05A}" destId="{4EB5C3AB-7239-4169-B848-33A07A9A40AA}" srcOrd="0" destOrd="0" presId="urn:microsoft.com/office/officeart/2005/8/layout/hierarchy6"/>
    <dgm:cxn modelId="{F14F6376-8187-4E14-9C31-BCFBE92CB34E}" type="presParOf" srcId="{6E1B0DB0-B874-4EF2-9460-AF28C89FE05A}" destId="{5A1B01D4-39DC-4C35-BABD-F25C050DE4C0}" srcOrd="1" destOrd="0" presId="urn:microsoft.com/office/officeart/2005/8/layout/hierarchy6"/>
    <dgm:cxn modelId="{0D97B7CB-7B37-4E84-A8DF-52C8C1208E16}" type="presParOf" srcId="{5A1B01D4-39DC-4C35-BABD-F25C050DE4C0}" destId="{6A322CD6-4220-40C0-8EEB-473D5ACEA48E}" srcOrd="0" destOrd="0" presId="urn:microsoft.com/office/officeart/2005/8/layout/hierarchy6"/>
    <dgm:cxn modelId="{79A58FB0-59A7-4A9F-BC76-16E214C266EB}" type="presParOf" srcId="{5A1B01D4-39DC-4C35-BABD-F25C050DE4C0}" destId="{07E11C1B-3DCE-46C0-B2B4-9A95609A2D4B}" srcOrd="1" destOrd="0" presId="urn:microsoft.com/office/officeart/2005/8/layout/hierarchy6"/>
    <dgm:cxn modelId="{C96C8D96-2DAC-4F6E-B375-779C0155BD08}" type="presParOf" srcId="{07E11C1B-3DCE-46C0-B2B4-9A95609A2D4B}" destId="{E5461811-8008-4E2C-ADB5-BC570F5B5EDB}" srcOrd="0" destOrd="0" presId="urn:microsoft.com/office/officeart/2005/8/layout/hierarchy6"/>
    <dgm:cxn modelId="{5B8DDA5C-F510-47D7-86AD-F507779DC1C7}" type="presParOf" srcId="{07E11C1B-3DCE-46C0-B2B4-9A95609A2D4B}" destId="{3BD7A3C9-195B-4439-96EA-30E357439EFD}" srcOrd="1" destOrd="0" presId="urn:microsoft.com/office/officeart/2005/8/layout/hierarchy6"/>
    <dgm:cxn modelId="{718501C6-FA2B-4806-96F4-394C3DCB5D63}" type="presParOf" srcId="{3BD7A3C9-195B-4439-96EA-30E357439EFD}" destId="{E4A0F178-2C68-402E-BC41-70C38C901239}" srcOrd="0" destOrd="0" presId="urn:microsoft.com/office/officeart/2005/8/layout/hierarchy6"/>
    <dgm:cxn modelId="{2D86F65F-379E-4ACE-B971-41F4924FE359}" type="presParOf" srcId="{3BD7A3C9-195B-4439-96EA-30E357439EFD}" destId="{52514AE5-9C38-4A71-A0C2-6F26F9687977}" srcOrd="1" destOrd="0" presId="urn:microsoft.com/office/officeart/2005/8/layout/hierarchy6"/>
    <dgm:cxn modelId="{FBB5F606-077A-48AD-A2CB-899FD1BC6FBF}" type="presParOf" srcId="{52514AE5-9C38-4A71-A0C2-6F26F9687977}" destId="{0CA20F9B-E42E-48BB-9081-7E7D7E5B31CB}" srcOrd="0" destOrd="0" presId="urn:microsoft.com/office/officeart/2005/8/layout/hierarchy6"/>
    <dgm:cxn modelId="{DD1DC906-8CCE-47DF-A2A3-C08399E9D9EF}" type="presParOf" srcId="{52514AE5-9C38-4A71-A0C2-6F26F9687977}" destId="{C327629B-382B-4470-943A-BA68660CEDF6}" srcOrd="1" destOrd="0" presId="urn:microsoft.com/office/officeart/2005/8/layout/hierarchy6"/>
    <dgm:cxn modelId="{89BE2833-D204-4BE6-8676-02CBE1F9F8BB}" type="presParOf" srcId="{C327629B-382B-4470-943A-BA68660CEDF6}" destId="{60573EBF-3E9E-4A5E-8EC6-51AF03056F61}" srcOrd="0" destOrd="0" presId="urn:microsoft.com/office/officeart/2005/8/layout/hierarchy6"/>
    <dgm:cxn modelId="{0D9E7F43-B2D4-4BD1-89BA-97A67D6A88A8}" type="presParOf" srcId="{C327629B-382B-4470-943A-BA68660CEDF6}" destId="{D37DB53F-832B-4670-867F-E03B5C6CFC63}" srcOrd="1" destOrd="0" presId="urn:microsoft.com/office/officeart/2005/8/layout/hierarchy6"/>
    <dgm:cxn modelId="{71AE888B-981D-4073-A1EC-BCCAF074DD96}" type="presParOf" srcId="{D37DB53F-832B-4670-867F-E03B5C6CFC63}" destId="{A24CDC95-6B0F-477E-95C0-D72F4A953439}" srcOrd="0" destOrd="0" presId="urn:microsoft.com/office/officeart/2005/8/layout/hierarchy6"/>
    <dgm:cxn modelId="{7A9C094B-A6E8-4874-980E-C53C094E824C}" type="presParOf" srcId="{D37DB53F-832B-4670-867F-E03B5C6CFC63}" destId="{05EE3A29-4703-4D78-9B42-435A04115610}" srcOrd="1" destOrd="0" presId="urn:microsoft.com/office/officeart/2005/8/layout/hierarchy6"/>
    <dgm:cxn modelId="{A2DB1EC1-2163-48D8-839B-6EC0EA2B8E2B}" type="presParOf" srcId="{05EE3A29-4703-4D78-9B42-435A04115610}" destId="{49463519-3CAD-4B79-B7D1-8DCC17622C2C}" srcOrd="0" destOrd="0" presId="urn:microsoft.com/office/officeart/2005/8/layout/hierarchy6"/>
    <dgm:cxn modelId="{B47628CD-2857-4254-AF9A-5F92C0C51348}" type="presParOf" srcId="{05EE3A29-4703-4D78-9B42-435A04115610}" destId="{0E3F2D6E-FBA7-4AFF-997A-A5DE988E5DC0}" srcOrd="1" destOrd="0" presId="urn:microsoft.com/office/officeart/2005/8/layout/hierarchy6"/>
    <dgm:cxn modelId="{E71811CF-8AF4-40E7-AB31-30211A52BB81}" type="presParOf" srcId="{0E3F2D6E-FBA7-4AFF-997A-A5DE988E5DC0}" destId="{502CFA18-9335-48EE-AD38-158FF0953B62}" srcOrd="0" destOrd="0" presId="urn:microsoft.com/office/officeart/2005/8/layout/hierarchy6"/>
    <dgm:cxn modelId="{DD2A0A77-A876-48FA-AD67-0C2C63737EA1}" type="presParOf" srcId="{0E3F2D6E-FBA7-4AFF-997A-A5DE988E5DC0}" destId="{D724C018-9080-4CCC-BE37-4F92286A029D}" srcOrd="1" destOrd="0" presId="urn:microsoft.com/office/officeart/2005/8/layout/hierarchy6"/>
    <dgm:cxn modelId="{B9A59F20-6D67-48B1-8AC6-EF53A21C2716}" type="presParOf" srcId="{917723D2-1DB1-4E95-A9DD-8A2203C0F996}" destId="{583B3254-E720-4AB4-BFF2-FB673509F019}" srcOrd="4" destOrd="0" presId="urn:microsoft.com/office/officeart/2005/8/layout/hierarchy6"/>
    <dgm:cxn modelId="{8C0D696A-440E-4EDA-9FB3-2385E34D1E50}" type="presParOf" srcId="{917723D2-1DB1-4E95-A9DD-8A2203C0F996}" destId="{6E79B99A-2BDA-4C9B-B94C-45B5568F5124}" srcOrd="5" destOrd="0" presId="urn:microsoft.com/office/officeart/2005/8/layout/hierarchy6"/>
    <dgm:cxn modelId="{513B03B6-68AE-4486-9CCA-8DC10BDC5E2D}" type="presParOf" srcId="{6E79B99A-2BDA-4C9B-B94C-45B5568F5124}" destId="{812A13D2-A490-4656-9F71-FB12C970DD82}" srcOrd="0" destOrd="0" presId="urn:microsoft.com/office/officeart/2005/8/layout/hierarchy6"/>
    <dgm:cxn modelId="{0340FDA7-9E97-493A-8CDE-616F90558ED8}" type="presParOf" srcId="{6E79B99A-2BDA-4C9B-B94C-45B5568F5124}" destId="{A5C04914-6D01-4410-9A86-EFC52EF0EDBD}" srcOrd="1" destOrd="0" presId="urn:microsoft.com/office/officeart/2005/8/layout/hierarchy6"/>
    <dgm:cxn modelId="{A48C9E53-18C5-468D-A60B-2CE5E2F1FD37}" type="presParOf" srcId="{A5C04914-6D01-4410-9A86-EFC52EF0EDBD}" destId="{2CCC5EDB-33A4-4B58-A1F5-C4BECBADBB15}" srcOrd="0" destOrd="0" presId="urn:microsoft.com/office/officeart/2005/8/layout/hierarchy6"/>
    <dgm:cxn modelId="{FE548BD2-22D3-415B-B409-2731E6123F36}" type="presParOf" srcId="{A5C04914-6D01-4410-9A86-EFC52EF0EDBD}" destId="{154FEBA2-6F68-4534-99A0-90BAE88B3451}" srcOrd="1" destOrd="0" presId="urn:microsoft.com/office/officeart/2005/8/layout/hierarchy6"/>
    <dgm:cxn modelId="{97A49059-32EA-4892-9C21-7D2314948CCA}" type="presParOf" srcId="{154FEBA2-6F68-4534-99A0-90BAE88B3451}" destId="{BE4AFA9B-77C1-4C2A-A73B-A55709784613}" srcOrd="0" destOrd="0" presId="urn:microsoft.com/office/officeart/2005/8/layout/hierarchy6"/>
    <dgm:cxn modelId="{370CBA07-4FEB-4011-9FED-2652A6D5AC5A}" type="presParOf" srcId="{154FEBA2-6F68-4534-99A0-90BAE88B3451}" destId="{B41696D8-8FA4-406D-85D4-A4DFEE9211DB}" srcOrd="1" destOrd="0" presId="urn:microsoft.com/office/officeart/2005/8/layout/hierarchy6"/>
    <dgm:cxn modelId="{15ECECA5-D8AE-482E-ADDC-D56B1E2EEC88}" type="presParOf" srcId="{B41696D8-8FA4-406D-85D4-A4DFEE9211DB}" destId="{F091A588-A85F-4224-BD05-8EFD3C0B3ACF}" srcOrd="0" destOrd="0" presId="urn:microsoft.com/office/officeart/2005/8/layout/hierarchy6"/>
    <dgm:cxn modelId="{C2B25ABC-8F19-466C-8CAA-F1EA4279CEA2}" type="presParOf" srcId="{B41696D8-8FA4-406D-85D4-A4DFEE9211DB}" destId="{16E2BBBA-3174-4DF3-BD96-F426D4473745}" srcOrd="1" destOrd="0" presId="urn:microsoft.com/office/officeart/2005/8/layout/hierarchy6"/>
    <dgm:cxn modelId="{E946844E-35F0-4D0D-A967-6E399111D3F7}" type="presParOf" srcId="{16E2BBBA-3174-4DF3-BD96-F426D4473745}" destId="{A26317F1-01C9-4465-B743-917394833265}" srcOrd="0" destOrd="0" presId="urn:microsoft.com/office/officeart/2005/8/layout/hierarchy6"/>
    <dgm:cxn modelId="{9E8A9517-A873-4793-A936-8D59CCC94FF7}" type="presParOf" srcId="{16E2BBBA-3174-4DF3-BD96-F426D4473745}" destId="{8069A5A4-E59A-438A-AB54-44CDBC7CC93F}" srcOrd="1" destOrd="0" presId="urn:microsoft.com/office/officeart/2005/8/layout/hierarchy6"/>
    <dgm:cxn modelId="{563F7961-16B5-44B0-A2A7-39AE979E8ED8}" type="presParOf" srcId="{8069A5A4-E59A-438A-AB54-44CDBC7CC93F}" destId="{D28B0122-32FB-4B1B-967B-86C3329A2D0A}" srcOrd="0" destOrd="0" presId="urn:microsoft.com/office/officeart/2005/8/layout/hierarchy6"/>
    <dgm:cxn modelId="{CD1F7876-F7CD-48A4-B050-625CBB2EC87D}" type="presParOf" srcId="{8069A5A4-E59A-438A-AB54-44CDBC7CC93F}" destId="{FA94EB6A-C6C2-4D38-8D35-858C642115AE}" srcOrd="1" destOrd="0" presId="urn:microsoft.com/office/officeart/2005/8/layout/hierarchy6"/>
    <dgm:cxn modelId="{C99F1A5E-C4F9-4285-8D33-11E2459947D4}" type="presParOf" srcId="{FA94EB6A-C6C2-4D38-8D35-858C642115AE}" destId="{8F358794-CD8A-45EA-811F-58545599D390}" srcOrd="0" destOrd="0" presId="urn:microsoft.com/office/officeart/2005/8/layout/hierarchy6"/>
    <dgm:cxn modelId="{871C38C1-8051-43A4-AAEB-AEA295FCA341}" type="presParOf" srcId="{FA94EB6A-C6C2-4D38-8D35-858C642115AE}" destId="{2D1DDF0B-370F-439E-9DFE-55054B3AF05D}" srcOrd="1" destOrd="0" presId="urn:microsoft.com/office/officeart/2005/8/layout/hierarchy6"/>
    <dgm:cxn modelId="{33814932-4F4F-4563-832B-2E58A80C031D}" type="presParOf" srcId="{0A3C7586-BF4C-4481-B9EE-14203A8A414C}" destId="{CCDC05D6-E12B-4462-85BD-48067FD43B9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AAF8E-7F3C-4476-B969-1EC5EB486027}">
      <dsp:nvSpPr>
        <dsp:cNvPr id="0" name=""/>
        <dsp:cNvSpPr/>
      </dsp:nvSpPr>
      <dsp:spPr>
        <a:xfrm>
          <a:off x="2059214" y="10135"/>
          <a:ext cx="3303333" cy="480378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/>
            <a:t>Nutzen</a:t>
          </a:r>
        </a:p>
      </dsp:txBody>
      <dsp:txXfrm>
        <a:off x="2073284" y="24205"/>
        <a:ext cx="3275193" cy="452238"/>
      </dsp:txXfrm>
    </dsp:sp>
    <dsp:sp modelId="{C0ECC528-933F-41C5-A4D2-26D5B9B14A95}">
      <dsp:nvSpPr>
        <dsp:cNvPr id="0" name=""/>
        <dsp:cNvSpPr/>
      </dsp:nvSpPr>
      <dsp:spPr>
        <a:xfrm>
          <a:off x="1436079" y="490514"/>
          <a:ext cx="2274801" cy="209365"/>
        </a:xfrm>
        <a:custGeom>
          <a:avLst/>
          <a:gdLst/>
          <a:ahLst/>
          <a:cxnLst/>
          <a:rect l="0" t="0" r="0" b="0"/>
          <a:pathLst>
            <a:path>
              <a:moveTo>
                <a:pt x="2274801" y="0"/>
              </a:moveTo>
              <a:lnTo>
                <a:pt x="2274801" y="104682"/>
              </a:lnTo>
              <a:lnTo>
                <a:pt x="0" y="104682"/>
              </a:lnTo>
              <a:lnTo>
                <a:pt x="0" y="209365"/>
              </a:lnTo>
            </a:path>
          </a:pathLst>
        </a:custGeom>
        <a:noFill/>
        <a:ln w="25400" cap="flat" cmpd="sng" algn="ctr">
          <a:solidFill>
            <a:srgbClr val="00224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3555F4-7B5B-4418-8853-15D60B485B21}">
      <dsp:nvSpPr>
        <dsp:cNvPr id="0" name=""/>
        <dsp:cNvSpPr/>
      </dsp:nvSpPr>
      <dsp:spPr>
        <a:xfrm>
          <a:off x="416446" y="699879"/>
          <a:ext cx="2039265" cy="48037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/>
            <a:t>Nutzen durch die Auszubildenden</a:t>
          </a:r>
        </a:p>
      </dsp:txBody>
      <dsp:txXfrm>
        <a:off x="430516" y="713949"/>
        <a:ext cx="2011125" cy="452238"/>
      </dsp:txXfrm>
    </dsp:sp>
    <dsp:sp modelId="{C131E981-B4BA-4A22-BDBE-3F4D805C5E1D}">
      <dsp:nvSpPr>
        <dsp:cNvPr id="0" name=""/>
        <dsp:cNvSpPr/>
      </dsp:nvSpPr>
      <dsp:spPr>
        <a:xfrm>
          <a:off x="1390359" y="1180258"/>
          <a:ext cx="91440" cy="209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365"/>
              </a:lnTo>
            </a:path>
          </a:pathLst>
        </a:custGeom>
        <a:noFill/>
        <a:ln w="25400" cap="flat" cmpd="sng" algn="ctr">
          <a:solidFill>
            <a:srgbClr val="00224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27318A-9037-4777-8141-C7AC11AEDB21}">
      <dsp:nvSpPr>
        <dsp:cNvPr id="0" name=""/>
        <dsp:cNvSpPr/>
      </dsp:nvSpPr>
      <dsp:spPr>
        <a:xfrm>
          <a:off x="507430" y="1389624"/>
          <a:ext cx="1857297" cy="3457191"/>
        </a:xfrm>
        <a:prstGeom prst="roundRect">
          <a:avLst>
            <a:gd name="adj" fmla="val 10000"/>
          </a:avLst>
        </a:prstGeom>
        <a:solidFill>
          <a:srgbClr val="C0C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/>
            <a:t>Produktive Leistungen der Auszubildenden (Erträge)</a:t>
          </a:r>
        </a:p>
      </dsp:txBody>
      <dsp:txXfrm>
        <a:off x="561828" y="1444022"/>
        <a:ext cx="1748501" cy="3348395"/>
      </dsp:txXfrm>
    </dsp:sp>
    <dsp:sp modelId="{C7CC2793-E1B1-408A-A1F6-075703D10466}">
      <dsp:nvSpPr>
        <dsp:cNvPr id="0" name=""/>
        <dsp:cNvSpPr/>
      </dsp:nvSpPr>
      <dsp:spPr>
        <a:xfrm>
          <a:off x="3665161" y="490514"/>
          <a:ext cx="91440" cy="209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365"/>
              </a:lnTo>
            </a:path>
          </a:pathLst>
        </a:custGeom>
        <a:noFill/>
        <a:ln w="25400" cap="flat" cmpd="sng" algn="ctr">
          <a:solidFill>
            <a:srgbClr val="00224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5C3AB-7239-4169-B848-33A07A9A40AA}">
      <dsp:nvSpPr>
        <dsp:cNvPr id="0" name=""/>
        <dsp:cNvSpPr/>
      </dsp:nvSpPr>
      <dsp:spPr>
        <a:xfrm>
          <a:off x="2691248" y="699879"/>
          <a:ext cx="2039265" cy="479436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/>
            <a:t>Nutzen durch die Ausgebildeten</a:t>
          </a:r>
        </a:p>
      </dsp:txBody>
      <dsp:txXfrm>
        <a:off x="2705290" y="713921"/>
        <a:ext cx="2011181" cy="451352"/>
      </dsp:txXfrm>
    </dsp:sp>
    <dsp:sp modelId="{6A322CD6-4220-40C0-8EEB-473D5ACEA48E}">
      <dsp:nvSpPr>
        <dsp:cNvPr id="0" name=""/>
        <dsp:cNvSpPr/>
      </dsp:nvSpPr>
      <dsp:spPr>
        <a:xfrm>
          <a:off x="3665161" y="1179316"/>
          <a:ext cx="91440" cy="209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365"/>
              </a:lnTo>
            </a:path>
          </a:pathLst>
        </a:custGeom>
        <a:noFill/>
        <a:ln w="25400" cap="flat" cmpd="sng" algn="ctr">
          <a:solidFill>
            <a:srgbClr val="00224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61811-8008-4E2C-ADB5-BC570F5B5EDB}">
      <dsp:nvSpPr>
        <dsp:cNvPr id="0" name=""/>
        <dsp:cNvSpPr/>
      </dsp:nvSpPr>
      <dsp:spPr>
        <a:xfrm>
          <a:off x="2782232" y="1388682"/>
          <a:ext cx="1857297" cy="709199"/>
        </a:xfrm>
        <a:prstGeom prst="roundRect">
          <a:avLst>
            <a:gd name="adj" fmla="val 10000"/>
          </a:avLst>
        </a:prstGeom>
        <a:solidFill>
          <a:srgbClr val="C0C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/>
            <a:t>Eingesparte Personal-gewinnungskosten</a:t>
          </a:r>
        </a:p>
      </dsp:txBody>
      <dsp:txXfrm>
        <a:off x="2803004" y="1409454"/>
        <a:ext cx="1815753" cy="667655"/>
      </dsp:txXfrm>
    </dsp:sp>
    <dsp:sp modelId="{E4A0F178-2C68-402E-BC41-70C38C901239}">
      <dsp:nvSpPr>
        <dsp:cNvPr id="0" name=""/>
        <dsp:cNvSpPr/>
      </dsp:nvSpPr>
      <dsp:spPr>
        <a:xfrm>
          <a:off x="3665161" y="2097882"/>
          <a:ext cx="91440" cy="209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365"/>
              </a:lnTo>
            </a:path>
          </a:pathLst>
        </a:custGeom>
        <a:noFill/>
        <a:ln w="25400" cap="flat" cmpd="sng" algn="ctr">
          <a:solidFill>
            <a:srgbClr val="00224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20F9B-E42E-48BB-9081-7E7D7E5B31CB}">
      <dsp:nvSpPr>
        <dsp:cNvPr id="0" name=""/>
        <dsp:cNvSpPr/>
      </dsp:nvSpPr>
      <dsp:spPr>
        <a:xfrm>
          <a:off x="2782232" y="2307247"/>
          <a:ext cx="1857297" cy="711382"/>
        </a:xfrm>
        <a:prstGeom prst="roundRect">
          <a:avLst>
            <a:gd name="adj" fmla="val 10000"/>
          </a:avLst>
        </a:prstGeom>
        <a:solidFill>
          <a:srgbClr val="C0C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/>
            <a:t>Mittelfristige Leistungsdifferenzen</a:t>
          </a:r>
        </a:p>
      </dsp:txBody>
      <dsp:txXfrm>
        <a:off x="2803068" y="2328083"/>
        <a:ext cx="1815625" cy="669710"/>
      </dsp:txXfrm>
    </dsp:sp>
    <dsp:sp modelId="{60573EBF-3E9E-4A5E-8EC6-51AF03056F61}">
      <dsp:nvSpPr>
        <dsp:cNvPr id="0" name=""/>
        <dsp:cNvSpPr/>
      </dsp:nvSpPr>
      <dsp:spPr>
        <a:xfrm>
          <a:off x="3665161" y="3018630"/>
          <a:ext cx="91440" cy="209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365"/>
              </a:lnTo>
            </a:path>
          </a:pathLst>
        </a:custGeom>
        <a:noFill/>
        <a:ln w="25400" cap="flat" cmpd="sng" algn="ctr">
          <a:solidFill>
            <a:srgbClr val="00224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CDC95-6B0F-477E-95C0-D72F4A953439}">
      <dsp:nvSpPr>
        <dsp:cNvPr id="0" name=""/>
        <dsp:cNvSpPr/>
      </dsp:nvSpPr>
      <dsp:spPr>
        <a:xfrm>
          <a:off x="2782232" y="3227995"/>
          <a:ext cx="1857297" cy="709199"/>
        </a:xfrm>
        <a:prstGeom prst="roundRect">
          <a:avLst>
            <a:gd name="adj" fmla="val 10000"/>
          </a:avLst>
        </a:prstGeom>
        <a:solidFill>
          <a:srgbClr val="C0C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/>
            <a:t>Eingesparte Ausfallkosten durch nicht besetzte Fachkräftestellen</a:t>
          </a:r>
        </a:p>
      </dsp:txBody>
      <dsp:txXfrm>
        <a:off x="2803004" y="3248767"/>
        <a:ext cx="1815753" cy="667655"/>
      </dsp:txXfrm>
    </dsp:sp>
    <dsp:sp modelId="{49463519-3CAD-4B79-B7D1-8DCC17622C2C}">
      <dsp:nvSpPr>
        <dsp:cNvPr id="0" name=""/>
        <dsp:cNvSpPr/>
      </dsp:nvSpPr>
      <dsp:spPr>
        <a:xfrm>
          <a:off x="3665161" y="3937195"/>
          <a:ext cx="91440" cy="209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365"/>
              </a:lnTo>
            </a:path>
          </a:pathLst>
        </a:custGeom>
        <a:noFill/>
        <a:ln w="25400" cap="flat" cmpd="sng" algn="ctr">
          <a:solidFill>
            <a:srgbClr val="00224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CFA18-9335-48EE-AD38-158FF0953B62}">
      <dsp:nvSpPr>
        <dsp:cNvPr id="0" name=""/>
        <dsp:cNvSpPr/>
      </dsp:nvSpPr>
      <dsp:spPr>
        <a:xfrm>
          <a:off x="2782232" y="4146561"/>
          <a:ext cx="1857297" cy="718757"/>
        </a:xfrm>
        <a:prstGeom prst="roundRect">
          <a:avLst>
            <a:gd name="adj" fmla="val 10000"/>
          </a:avLst>
        </a:prstGeom>
        <a:solidFill>
          <a:srgbClr val="C0C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/>
            <a:t>Eingesparte Kosten durch Fehlbesetzung</a:t>
          </a:r>
        </a:p>
      </dsp:txBody>
      <dsp:txXfrm>
        <a:off x="2803284" y="4167613"/>
        <a:ext cx="1815193" cy="676653"/>
      </dsp:txXfrm>
    </dsp:sp>
    <dsp:sp modelId="{583B3254-E720-4AB4-BFF2-FB673509F019}">
      <dsp:nvSpPr>
        <dsp:cNvPr id="0" name=""/>
        <dsp:cNvSpPr/>
      </dsp:nvSpPr>
      <dsp:spPr>
        <a:xfrm>
          <a:off x="3710881" y="490514"/>
          <a:ext cx="2274801" cy="209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682"/>
              </a:lnTo>
              <a:lnTo>
                <a:pt x="2274801" y="104682"/>
              </a:lnTo>
              <a:lnTo>
                <a:pt x="2274801" y="209365"/>
              </a:lnTo>
            </a:path>
          </a:pathLst>
        </a:custGeom>
        <a:noFill/>
        <a:ln w="25400" cap="flat" cmpd="sng" algn="ctr">
          <a:solidFill>
            <a:srgbClr val="00224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A13D2-A490-4656-9F71-FB12C970DD82}">
      <dsp:nvSpPr>
        <dsp:cNvPr id="0" name=""/>
        <dsp:cNvSpPr/>
      </dsp:nvSpPr>
      <dsp:spPr>
        <a:xfrm>
          <a:off x="4966050" y="699879"/>
          <a:ext cx="2039265" cy="47700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/>
            <a:t>Nutzen durch die Ausbildung</a:t>
          </a:r>
        </a:p>
      </dsp:txBody>
      <dsp:txXfrm>
        <a:off x="4980021" y="713850"/>
        <a:ext cx="2011323" cy="449066"/>
      </dsp:txXfrm>
    </dsp:sp>
    <dsp:sp modelId="{2CCC5EDB-33A4-4B58-A1F5-C4BECBADBB15}">
      <dsp:nvSpPr>
        <dsp:cNvPr id="0" name=""/>
        <dsp:cNvSpPr/>
      </dsp:nvSpPr>
      <dsp:spPr>
        <a:xfrm>
          <a:off x="5939963" y="1176888"/>
          <a:ext cx="91440" cy="209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365"/>
              </a:lnTo>
            </a:path>
          </a:pathLst>
        </a:custGeom>
        <a:noFill/>
        <a:ln w="25400" cap="flat" cmpd="sng" algn="ctr">
          <a:solidFill>
            <a:srgbClr val="00224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AFA9B-77C1-4C2A-A73B-A55709784613}">
      <dsp:nvSpPr>
        <dsp:cNvPr id="0" name=""/>
        <dsp:cNvSpPr/>
      </dsp:nvSpPr>
      <dsp:spPr>
        <a:xfrm>
          <a:off x="5057034" y="1386253"/>
          <a:ext cx="1857297" cy="1017752"/>
        </a:xfrm>
        <a:prstGeom prst="roundRect">
          <a:avLst>
            <a:gd name="adj" fmla="val 10000"/>
          </a:avLst>
        </a:prstGeom>
        <a:solidFill>
          <a:srgbClr val="C0C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/>
            <a:t>Imagegewinn</a:t>
          </a:r>
        </a:p>
      </dsp:txBody>
      <dsp:txXfrm>
        <a:off x="5086843" y="1416062"/>
        <a:ext cx="1797679" cy="958134"/>
      </dsp:txXfrm>
    </dsp:sp>
    <dsp:sp modelId="{F091A588-A85F-4224-BD05-8EFD3C0B3ACF}">
      <dsp:nvSpPr>
        <dsp:cNvPr id="0" name=""/>
        <dsp:cNvSpPr/>
      </dsp:nvSpPr>
      <dsp:spPr>
        <a:xfrm>
          <a:off x="5939963" y="2404006"/>
          <a:ext cx="91440" cy="209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365"/>
              </a:lnTo>
            </a:path>
          </a:pathLst>
        </a:custGeom>
        <a:noFill/>
        <a:ln w="25400" cap="flat" cmpd="sng" algn="ctr">
          <a:solidFill>
            <a:srgbClr val="00224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317F1-01C9-4465-B743-917394833265}">
      <dsp:nvSpPr>
        <dsp:cNvPr id="0" name=""/>
        <dsp:cNvSpPr/>
      </dsp:nvSpPr>
      <dsp:spPr>
        <a:xfrm>
          <a:off x="5057034" y="2613371"/>
          <a:ext cx="1857297" cy="1017752"/>
        </a:xfrm>
        <a:prstGeom prst="roundRect">
          <a:avLst>
            <a:gd name="adj" fmla="val 10000"/>
          </a:avLst>
        </a:prstGeom>
        <a:solidFill>
          <a:srgbClr val="C0C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/>
            <a:t>Attraktivität für externe Arbeitskräfte</a:t>
          </a:r>
        </a:p>
      </dsp:txBody>
      <dsp:txXfrm>
        <a:off x="5086843" y="2643180"/>
        <a:ext cx="1797679" cy="958134"/>
      </dsp:txXfrm>
    </dsp:sp>
    <dsp:sp modelId="{D28B0122-32FB-4B1B-967B-86C3329A2D0A}">
      <dsp:nvSpPr>
        <dsp:cNvPr id="0" name=""/>
        <dsp:cNvSpPr/>
      </dsp:nvSpPr>
      <dsp:spPr>
        <a:xfrm>
          <a:off x="5939963" y="3631124"/>
          <a:ext cx="91440" cy="209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365"/>
              </a:lnTo>
            </a:path>
          </a:pathLst>
        </a:custGeom>
        <a:noFill/>
        <a:ln w="25400" cap="flat" cmpd="sng" algn="ctr">
          <a:solidFill>
            <a:srgbClr val="00224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58794-CD8A-45EA-811F-58545599D390}">
      <dsp:nvSpPr>
        <dsp:cNvPr id="0" name=""/>
        <dsp:cNvSpPr/>
      </dsp:nvSpPr>
      <dsp:spPr>
        <a:xfrm>
          <a:off x="5057034" y="3840489"/>
          <a:ext cx="1857297" cy="1017752"/>
        </a:xfrm>
        <a:prstGeom prst="roundRect">
          <a:avLst>
            <a:gd name="adj" fmla="val 10000"/>
          </a:avLst>
        </a:prstGeom>
        <a:solidFill>
          <a:srgbClr val="C0C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/>
            <a:t>Vorteile für Weiterbildung im Betrieb</a:t>
          </a:r>
        </a:p>
      </dsp:txBody>
      <dsp:txXfrm>
        <a:off x="5086843" y="3870298"/>
        <a:ext cx="1797679" cy="958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71B93-363B-4C0C-99B8-633698DF0172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C1C53-7A86-4AE0-AA54-F35B302449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19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3775E-197F-4E75-9AD5-D70E45CB8BA5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6E785-F6CD-4472-BD56-F86857EC7D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914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0530BFF-FC4B-4D48-A443-38EDFB14F903}" type="slidenum">
              <a:rPr lang="de-DE" altLang="de-DE" smtClean="0"/>
              <a:pPr>
                <a:spcBef>
                  <a:spcPct val="0"/>
                </a:spcBef>
              </a:pPr>
              <a:t>2</a:t>
            </a:fld>
            <a:endParaRPr lang="de-DE" altLang="de-DE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691764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E32EE0B-9FD8-42C5-9A82-3D34536159D9}" type="slidenum">
              <a:rPr lang="de-DE" altLang="de-DE" smtClean="0"/>
              <a:pPr>
                <a:spcBef>
                  <a:spcPct val="0"/>
                </a:spcBef>
              </a:pPr>
              <a:t>15</a:t>
            </a:fld>
            <a:endParaRPr lang="de-DE" alt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689339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1B82FD5-666D-4482-80CE-4C0494291C3A}" type="slidenum">
              <a:rPr lang="de-DE" altLang="de-DE" smtClean="0"/>
              <a:pPr>
                <a:spcBef>
                  <a:spcPct val="0"/>
                </a:spcBef>
              </a:pPr>
              <a:t>16</a:t>
            </a:fld>
            <a:endParaRPr lang="de-DE" altLang="de-DE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712321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06A9DDF-1A17-48BE-9066-CCA345766185}" type="slidenum">
              <a:rPr lang="de-DE" altLang="de-DE" smtClean="0"/>
              <a:pPr>
                <a:spcBef>
                  <a:spcPct val="0"/>
                </a:spcBef>
              </a:pPr>
              <a:t>22</a:t>
            </a:fld>
            <a:endParaRPr lang="de-DE" altLang="de-DE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116038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E44A75A-7E8D-4F7E-8209-D6574648228B}" type="slidenum">
              <a:rPr lang="de-DE" altLang="de-DE" smtClean="0"/>
              <a:pPr>
                <a:spcBef>
                  <a:spcPct val="0"/>
                </a:spcBef>
              </a:pPr>
              <a:t>3</a:t>
            </a:fld>
            <a:endParaRPr lang="de-DE" alt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006764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1B82FD5-666D-4482-80CE-4C0494291C3A}" type="slidenum">
              <a:rPr lang="de-DE" altLang="de-DE" smtClean="0"/>
              <a:pPr>
                <a:spcBef>
                  <a:spcPct val="0"/>
                </a:spcBef>
              </a:pPr>
              <a:t>4</a:t>
            </a:fld>
            <a:endParaRPr lang="de-DE" altLang="de-DE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354568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1ECA7DF-7980-46F0-B6ED-7FF15B0EB6DB}" type="slidenum">
              <a:rPr lang="de-DE" altLang="de-DE" smtClean="0"/>
              <a:pPr>
                <a:spcBef>
                  <a:spcPct val="0"/>
                </a:spcBef>
              </a:pPr>
              <a:t>5</a:t>
            </a:fld>
            <a:endParaRPr lang="de-DE" altLang="de-DE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545038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1ECA7DF-7980-46F0-B6ED-7FF15B0EB6DB}" type="slidenum">
              <a:rPr lang="de-DE" altLang="de-DE" smtClean="0"/>
              <a:pPr>
                <a:spcBef>
                  <a:spcPct val="0"/>
                </a:spcBef>
              </a:pPr>
              <a:t>6</a:t>
            </a:fld>
            <a:endParaRPr lang="de-DE" altLang="de-DE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545038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FBFCAF7-42DC-479D-B8C0-D534DC1DE97A}" type="slidenum">
              <a:rPr lang="de-DE" altLang="de-DE" smtClean="0"/>
              <a:pPr>
                <a:spcBef>
                  <a:spcPct val="0"/>
                </a:spcBef>
              </a:pPr>
              <a:t>7</a:t>
            </a:fld>
            <a:endParaRPr lang="de-DE" altLang="de-DE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258947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E555596-3D96-4987-9A0A-B4D6378D4632}" type="slidenum">
              <a:rPr lang="de-DE" altLang="de-DE" smtClean="0"/>
              <a:pPr>
                <a:spcBef>
                  <a:spcPct val="0"/>
                </a:spcBef>
              </a:pPr>
              <a:t>9</a:t>
            </a:fld>
            <a:endParaRPr lang="de-DE" altLang="de-DE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906347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3C089E9-D361-4AC4-A959-E97AB90CAF98}" type="slidenum">
              <a:rPr lang="de-DE" altLang="de-DE" smtClean="0"/>
              <a:pPr>
                <a:spcBef>
                  <a:spcPct val="0"/>
                </a:spcBef>
              </a:pPr>
              <a:t>10</a:t>
            </a:fld>
            <a:endParaRPr lang="de-DE" altLang="de-D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369290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E32EE0B-9FD8-42C5-9A82-3D34536159D9}" type="slidenum">
              <a:rPr lang="de-DE" altLang="de-DE" smtClean="0"/>
              <a:pPr>
                <a:spcBef>
                  <a:spcPct val="0"/>
                </a:spcBef>
              </a:pPr>
              <a:t>14</a:t>
            </a:fld>
            <a:endParaRPr lang="de-DE" alt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085023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68000" y="1368000"/>
            <a:ext cx="7020424" cy="147002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5000"/>
              </a:lnSpc>
              <a:defRPr sz="4600" b="1" kern="1200" spc="0" baseline="0"/>
            </a:lvl1pPr>
          </a:lstStyle>
          <a:p>
            <a:r>
              <a:rPr lang="de-DE" dirty="0"/>
              <a:t>Hier steht der Titel</a:t>
            </a:r>
            <a:br>
              <a:rPr lang="de-DE" dirty="0"/>
            </a:br>
            <a:r>
              <a:rPr lang="de-DE" dirty="0"/>
              <a:t>der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68000" y="2924944"/>
            <a:ext cx="7020424" cy="1752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Autor Vorname Nachname</a:t>
            </a:r>
            <a:br>
              <a:rPr lang="de-DE" dirty="0"/>
            </a:br>
            <a:r>
              <a:rPr lang="de-DE" dirty="0"/>
              <a:t>Bundesinstitut für Berufsbildung </a:t>
            </a:r>
            <a:br>
              <a:rPr lang="de-DE" dirty="0"/>
            </a:br>
            <a:br>
              <a:rPr lang="de-DE" dirty="0"/>
            </a:br>
            <a:r>
              <a:rPr lang="de-DE" dirty="0"/>
              <a:t>Veranstaltungsort, 00. Monat 2019</a:t>
            </a:r>
          </a:p>
        </p:txBody>
      </p:sp>
      <p:sp>
        <p:nvSpPr>
          <p:cNvPr id="10" name="Gleichschenkliges Dreieck 9"/>
          <p:cNvSpPr/>
          <p:nvPr userDrawn="1"/>
        </p:nvSpPr>
        <p:spPr>
          <a:xfrm rot="5400000">
            <a:off x="431540" y="1448780"/>
            <a:ext cx="504056" cy="432048"/>
          </a:xfrm>
          <a:prstGeom prst="triangle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99592" y="836712"/>
            <a:ext cx="7344816" cy="43204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000" b="1"/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900000" y="1485330"/>
            <a:ext cx="7344408" cy="39598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2000"/>
              </a:spcBef>
              <a:buFontTx/>
              <a:buNone/>
              <a:defRPr sz="2000">
                <a:latin typeface="+mn-lt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endParaRPr lang="de-DE" dirty="0"/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6372200" y="446400"/>
            <a:ext cx="1872208" cy="314649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1200"/>
            </a:lvl1pPr>
          </a:lstStyle>
          <a:p>
            <a:pPr lvl="0"/>
            <a:r>
              <a:rPr lang="de-DE" dirty="0"/>
              <a:t>Thema/Rubrik</a:t>
            </a:r>
          </a:p>
        </p:txBody>
      </p:sp>
      <p:cxnSp>
        <p:nvCxnSpPr>
          <p:cNvPr id="4" name="Gerader Verbinder 3"/>
          <p:cNvCxnSpPr/>
          <p:nvPr userDrawn="1"/>
        </p:nvCxnSpPr>
        <p:spPr>
          <a:xfrm>
            <a:off x="0" y="6264000"/>
            <a:ext cx="9144000" cy="0"/>
          </a:xfrm>
          <a:prstGeom prst="line">
            <a:avLst/>
          </a:prstGeom>
          <a:ln w="6350">
            <a:solidFill>
              <a:srgbClr val="0033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98BC1B44-62DC-7245-9A0E-3A779CFD23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302" y="6273280"/>
            <a:ext cx="1725971" cy="576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2DC7AE4-F488-B44B-A2AA-7407703CB1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9320"/>
            <a:ext cx="540000" cy="54000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46E2F1ED-6AB6-1E4C-A6DA-95EF317370DE}"/>
              </a:ext>
            </a:extLst>
          </p:cNvPr>
          <p:cNvSpPr txBox="1"/>
          <p:nvPr userDrawn="1"/>
        </p:nvSpPr>
        <p:spPr>
          <a:xfrm>
            <a:off x="3923928" y="6597352"/>
            <a:ext cx="9361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b="1" dirty="0">
                <a:solidFill>
                  <a:srgbClr val="003369"/>
                </a:solidFill>
              </a:rPr>
              <a:t>www.bibb.de</a:t>
            </a:r>
          </a:p>
        </p:txBody>
      </p:sp>
    </p:spTree>
    <p:extLst>
      <p:ext uri="{BB962C8B-B14F-4D97-AF65-F5344CB8AC3E}">
        <p14:creationId xmlns:p14="http://schemas.microsoft.com/office/powerpoint/2010/main" val="293427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99592" y="836712"/>
            <a:ext cx="7344816" cy="43204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000" b="1"/>
            </a:lvl1pPr>
          </a:lstStyle>
          <a:p>
            <a:r>
              <a:rPr lang="de-DE" dirty="0"/>
              <a:t>Schlussfolie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900000" y="1485330"/>
            <a:ext cx="7344408" cy="39598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2000"/>
              </a:spcBef>
              <a:buFontTx/>
              <a:buNone/>
              <a:defRPr sz="2000">
                <a:latin typeface="+mn-lt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.</a:t>
            </a:r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6372200" y="446400"/>
            <a:ext cx="1872208" cy="314649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1200"/>
            </a:lvl1pPr>
          </a:lstStyle>
          <a:p>
            <a:pPr lvl="0"/>
            <a:r>
              <a:rPr lang="de-DE" dirty="0"/>
              <a:t>Thema/Rubrik</a:t>
            </a:r>
          </a:p>
        </p:txBody>
      </p:sp>
    </p:spTree>
    <p:extLst>
      <p:ext uri="{BB962C8B-B14F-4D97-AF65-F5344CB8AC3E}">
        <p14:creationId xmlns:p14="http://schemas.microsoft.com/office/powerpoint/2010/main" val="280306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242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6273280"/>
            <a:ext cx="9144000" cy="584720"/>
          </a:xfrm>
          <a:prstGeom prst="rect">
            <a:avLst/>
          </a:prstGeom>
          <a:solidFill>
            <a:srgbClr val="003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5949280"/>
            <a:ext cx="9144000" cy="324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F9F37B3-4B13-AD4B-A4DF-301796C7A1E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282000"/>
            <a:ext cx="1728000" cy="576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2DD33BB-0837-5A4E-85EC-FEB1C0E254D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9320"/>
            <a:ext cx="540000" cy="540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934399B-880C-FA4E-916B-D99CC0B2E162}"/>
              </a:ext>
            </a:extLst>
          </p:cNvPr>
          <p:cNvSpPr txBox="1"/>
          <p:nvPr userDrawn="1"/>
        </p:nvSpPr>
        <p:spPr>
          <a:xfrm>
            <a:off x="3923928" y="6597352"/>
            <a:ext cx="9361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b="1" dirty="0">
                <a:solidFill>
                  <a:schemeClr val="bg1"/>
                </a:solidFill>
              </a:rPr>
              <a:t>www.bibb.de</a:t>
            </a:r>
          </a:p>
        </p:txBody>
      </p:sp>
    </p:spTree>
    <p:extLst>
      <p:ext uri="{BB962C8B-B14F-4D97-AF65-F5344CB8AC3E}">
        <p14:creationId xmlns:p14="http://schemas.microsoft.com/office/powerpoint/2010/main" val="6800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7624" y="1268760"/>
            <a:ext cx="7020424" cy="4005216"/>
          </a:xfrm>
        </p:spPr>
        <p:txBody>
          <a:bodyPr/>
          <a:lstStyle/>
          <a:p>
            <a:pPr algn="ctr" eaLnBrk="0" hangingPunct="0">
              <a:lnSpc>
                <a:spcPts val="3800"/>
              </a:lnSpc>
              <a:spcBef>
                <a:spcPts val="0"/>
              </a:spcBef>
              <a:defRPr/>
            </a:pPr>
            <a:r>
              <a:rPr lang="de-DE" sz="3000" dirty="0"/>
              <a:t>Kosten und Nutzen der Berufsausbildung</a:t>
            </a:r>
            <a:br>
              <a:rPr lang="de-DE" sz="3000" dirty="0"/>
            </a:br>
            <a:br>
              <a:rPr lang="de-DE" sz="3000" dirty="0"/>
            </a:br>
            <a:r>
              <a:rPr lang="de-DE" sz="2800" b="0" i="1" dirty="0"/>
              <a:t>Themenwerkstatt „SOS Aus- und Weiterbildung“</a:t>
            </a:r>
            <a:br>
              <a:rPr lang="de-DE" sz="2800" b="0" i="1" dirty="0"/>
            </a:br>
            <a:r>
              <a:rPr lang="de-DE" sz="2800" b="0" i="1" dirty="0"/>
              <a:t>18. Fachtagung für Aktive in der beruflichen Bildung der IG Metall </a:t>
            </a:r>
            <a:br>
              <a:rPr lang="de-DE" sz="2800" b="0" i="1" dirty="0"/>
            </a:br>
            <a:r>
              <a:rPr lang="de-DE" sz="2800" b="0" i="1" dirty="0"/>
              <a:t>am 16.5.2023</a:t>
            </a:r>
            <a:br>
              <a:rPr lang="de-DE" sz="2800" b="0" i="1" dirty="0"/>
            </a:br>
            <a:br>
              <a:rPr lang="de-DE" sz="2800" b="0" i="1" dirty="0"/>
            </a:br>
            <a:r>
              <a:rPr lang="de-DE" sz="2800" b="0" i="1" dirty="0"/>
              <a:t>Prof. Dr. Harald Pfeifer</a:t>
            </a:r>
          </a:p>
        </p:txBody>
      </p:sp>
    </p:spTree>
    <p:extLst>
      <p:ext uri="{BB962C8B-B14F-4D97-AF65-F5344CB8AC3E}">
        <p14:creationId xmlns:p14="http://schemas.microsoft.com/office/powerpoint/2010/main" val="3898336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0991" y="211994"/>
            <a:ext cx="8277471" cy="7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altLang="de-DE" sz="2200" b="1" dirty="0"/>
              <a:t>Bruttokosten, Erträge und Nettokosten in Betrieben mit Lehrwerkstatt je Auszubildende/-n und Jahr (in Euro)</a:t>
            </a:r>
            <a:endParaRPr lang="de-DE" altLang="de-DE" sz="2200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29FA9B6A-AF31-4187-B423-5B2C39EBC5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620238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2485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EFF3DDD-8BFB-43A8-B31B-A5D622759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991" y="211994"/>
            <a:ext cx="8277471" cy="7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altLang="de-DE" sz="2200" b="1" dirty="0"/>
              <a:t>Bruttokosten, Erträge und Nettokosten </a:t>
            </a:r>
            <a:br>
              <a:rPr lang="de-DE" altLang="de-DE" sz="2200" b="1" dirty="0"/>
            </a:br>
            <a:r>
              <a:rPr lang="de-DE" altLang="de-DE" sz="2200" b="1" dirty="0"/>
              <a:t>je Auszubildende/-n und Jahr nach Berufen (in Euro)</a:t>
            </a:r>
            <a:endParaRPr lang="de-DE" altLang="de-DE" sz="22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1F0A7B4-E723-47D1-A814-A125A108C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308" y="1037901"/>
            <a:ext cx="7485384" cy="478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41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54882EF-912C-42A5-B004-423CB31EE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991" y="211994"/>
            <a:ext cx="8277471" cy="7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altLang="de-DE" sz="2200" b="1" dirty="0"/>
              <a:t>Bruttomonatslohn verschiedener Beschäftigtengruppen im September 2017 (in Euro)</a:t>
            </a:r>
            <a:endParaRPr lang="de-DE" altLang="de-DE" sz="2200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D1721E5E-C6A9-43CF-8FB5-F464634F3D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5454368"/>
              </p:ext>
            </p:extLst>
          </p:nvPr>
        </p:nvGraphicFramePr>
        <p:xfrm>
          <a:off x="395534" y="915906"/>
          <a:ext cx="8352928" cy="4781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5569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30275" y="206375"/>
            <a:ext cx="7283450" cy="39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Nutzen der Ausbildung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514953159"/>
              </p:ext>
            </p:extLst>
          </p:nvPr>
        </p:nvGraphicFramePr>
        <p:xfrm>
          <a:off x="832155" y="692696"/>
          <a:ext cx="7421763" cy="4875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0332" y="243330"/>
            <a:ext cx="8403336" cy="77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200" b="1" dirty="0">
                <a:solidFill>
                  <a:srgbClr val="000000"/>
                </a:solidFill>
                <a:cs typeface="Arial" charset="0"/>
              </a:rPr>
              <a:t>Personalgewinnungskosten für eine neue Fachkraft Aufteilung nach Kostenarten (in Euro und %)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926BC548-1E89-4825-A895-CAE3712085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5283144"/>
              </p:ext>
            </p:extLst>
          </p:nvPr>
        </p:nvGraphicFramePr>
        <p:xfrm>
          <a:off x="1524000" y="1628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F2A9CEE8-284D-4BB8-86F3-D871A7BC12C4}"/>
              </a:ext>
            </a:extLst>
          </p:cNvPr>
          <p:cNvSpPr txBox="1"/>
          <p:nvPr/>
        </p:nvSpPr>
        <p:spPr>
          <a:xfrm>
            <a:off x="3275856" y="11652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Insgesamt: 10.454</a:t>
            </a:r>
          </a:p>
        </p:txBody>
      </p:sp>
    </p:spTree>
    <p:extLst>
      <p:ext uri="{BB962C8B-B14F-4D97-AF65-F5344CB8AC3E}">
        <p14:creationId xmlns:p14="http://schemas.microsoft.com/office/powerpoint/2010/main" val="2054909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0991" y="211994"/>
            <a:ext cx="8277471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2000" b="1" dirty="0">
                <a:solidFill>
                  <a:srgbClr val="000000"/>
                </a:solidFill>
                <a:cs typeface="Arial" charset="0"/>
              </a:rPr>
              <a:t>Strategie der Ausbildungsbetriebe mit Blick auf die </a:t>
            </a:r>
            <a:br>
              <a:rPr lang="de-DE" sz="2000" b="1" dirty="0">
                <a:solidFill>
                  <a:srgbClr val="000000"/>
                </a:solidFill>
                <a:cs typeface="Arial" charset="0"/>
              </a:rPr>
            </a:br>
            <a:r>
              <a:rPr lang="de-DE" sz="2000" b="1" dirty="0">
                <a:solidFill>
                  <a:srgbClr val="000000"/>
                </a:solidFill>
                <a:cs typeface="Arial" charset="0"/>
              </a:rPr>
              <a:t>Übernahme der Auszubildenden (in %)</a:t>
            </a:r>
            <a:endParaRPr lang="de-DE" altLang="de-DE" sz="2000" b="1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E1CD7840-6EF9-4133-99A4-4F1D9C3BA6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2257480"/>
              </p:ext>
            </p:extLst>
          </p:nvPr>
        </p:nvGraphicFramePr>
        <p:xfrm>
          <a:off x="1403648" y="1134054"/>
          <a:ext cx="6408712" cy="423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6323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70991" y="211994"/>
            <a:ext cx="8277471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sz="2000" b="1" dirty="0">
                <a:solidFill>
                  <a:srgbClr val="000000"/>
                </a:solidFill>
                <a:cs typeface="Arial" charset="0"/>
              </a:rPr>
              <a:t>Verbleib übernommener Auszubildender im Ausbildungsbetrieb </a:t>
            </a:r>
            <a:br>
              <a:rPr lang="de-DE" sz="2000" b="1" dirty="0">
                <a:solidFill>
                  <a:srgbClr val="000000"/>
                </a:solidFill>
                <a:cs typeface="Arial" charset="0"/>
              </a:rPr>
            </a:br>
            <a:r>
              <a:rPr lang="de-DE" sz="2000" b="1" dirty="0">
                <a:solidFill>
                  <a:srgbClr val="000000"/>
                </a:solidFill>
                <a:cs typeface="Arial" charset="0"/>
              </a:rPr>
              <a:t>1, 3 bzw. 5 Jahre nach Ausbildungsende (in %)</a:t>
            </a:r>
            <a:endParaRPr lang="de-DE" altLang="de-DE" sz="2000" b="1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1EBF209C-A879-4F13-B9F7-682A2D0033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5544980"/>
              </p:ext>
            </p:extLst>
          </p:nvPr>
        </p:nvGraphicFramePr>
        <p:xfrm>
          <a:off x="1355812" y="1124744"/>
          <a:ext cx="64323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4316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75EF8EAE-C519-44C2-9141-F91ED0D6B5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928634"/>
              </p:ext>
            </p:extLst>
          </p:nvPr>
        </p:nvGraphicFramePr>
        <p:xfrm>
          <a:off x="1139787" y="1324659"/>
          <a:ext cx="6864424" cy="4264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0B2C82A3-1CDF-492D-B6B4-067CE9CF7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64" y="31886"/>
            <a:ext cx="8277471" cy="101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2000" b="1" dirty="0"/>
              <a:t>Bruttokosten, Erträge und Nettokosten je Auszubildende/-n und Jahr und Personalgewinnungskosten für eine neue Fachkraft für Ausbildungsberufe aus dem Bereich der IG Metall (in Euro)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A0A4C35-C41F-44ED-B309-34C44E5213F3}"/>
              </a:ext>
            </a:extLst>
          </p:cNvPr>
          <p:cNvSpPr txBox="1"/>
          <p:nvPr/>
        </p:nvSpPr>
        <p:spPr>
          <a:xfrm>
            <a:off x="899592" y="5588907"/>
            <a:ext cx="43508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* Personalgewinnungskosten nicht ausgewiesen aufgrund zu geringer Fallzahlen</a:t>
            </a:r>
          </a:p>
        </p:txBody>
      </p:sp>
    </p:spTree>
    <p:extLst>
      <p:ext uri="{BB962C8B-B14F-4D97-AF65-F5344CB8AC3E}">
        <p14:creationId xmlns:p14="http://schemas.microsoft.com/office/powerpoint/2010/main" val="1381649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75EF8EAE-C519-44C2-9141-F91ED0D6B5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2565789"/>
              </p:ext>
            </p:extLst>
          </p:nvPr>
        </p:nvGraphicFramePr>
        <p:xfrm>
          <a:off x="611559" y="1160748"/>
          <a:ext cx="7920881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0B2C82A3-1CDF-492D-B6B4-067CE9CF7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64" y="31886"/>
            <a:ext cx="8277471" cy="101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2000" b="1" dirty="0"/>
              <a:t>Bruttokosten, Erträge und Nettokosten je Auszubildende/-n und Jahr und Personalgewinnungskosten für eine neue Fachkraft für Ausbildungsberufe aus dem Bereich der IG Metall (in Euro)</a:t>
            </a:r>
          </a:p>
        </p:txBody>
      </p:sp>
    </p:spTree>
    <p:extLst>
      <p:ext uri="{BB962C8B-B14F-4D97-AF65-F5344CB8AC3E}">
        <p14:creationId xmlns:p14="http://schemas.microsoft.com/office/powerpoint/2010/main" val="1656343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75EF8EAE-C519-44C2-9141-F91ED0D6B5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7992278"/>
              </p:ext>
            </p:extLst>
          </p:nvPr>
        </p:nvGraphicFramePr>
        <p:xfrm>
          <a:off x="1139787" y="1324659"/>
          <a:ext cx="6864424" cy="4264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0B2C82A3-1CDF-492D-B6B4-067CE9CF7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64" y="31886"/>
            <a:ext cx="8277471" cy="101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2000" b="1" dirty="0"/>
              <a:t>Bruttokosten, Erträge und Nettokosten je Auszubildende/-n und Jahr und Personalgewinnungskosten für eine neue Fachkraft für Ausbildungsberufe aus dem Bereich der IG Metall (in Euro)</a:t>
            </a:r>
          </a:p>
        </p:txBody>
      </p:sp>
    </p:spTree>
    <p:extLst>
      <p:ext uri="{BB962C8B-B14F-4D97-AF65-F5344CB8AC3E}">
        <p14:creationId xmlns:p14="http://schemas.microsoft.com/office/powerpoint/2010/main" val="59462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70991" y="211994"/>
            <a:ext cx="8277471" cy="42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altLang="de-DE" sz="2400" b="1" dirty="0">
                <a:cs typeface="Times New Roman" pitchFamily="18" charset="0"/>
              </a:rPr>
              <a:t>Messung von Kosten und Nutzen</a:t>
            </a:r>
            <a:endParaRPr lang="de-DE" altLang="de-DE" sz="2400" dirty="0"/>
          </a:p>
        </p:txBody>
      </p:sp>
      <p:sp>
        <p:nvSpPr>
          <p:cNvPr id="369667" name="Rectangle 3"/>
          <p:cNvSpPr>
            <a:spLocks noChangeArrowheads="1"/>
          </p:cNvSpPr>
          <p:nvPr/>
        </p:nvSpPr>
        <p:spPr bwMode="auto">
          <a:xfrm>
            <a:off x="470991" y="842963"/>
            <a:ext cx="8277471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292100" indent="-2921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2000" i="1" dirty="0">
                <a:cs typeface="Times New Roman" pitchFamily="18" charset="0"/>
              </a:rPr>
              <a:t>Wie werden Kosten und Nutzen gemessen?</a:t>
            </a:r>
            <a:endParaRPr lang="de-DE" altLang="de-DE" sz="800" i="1" dirty="0"/>
          </a:p>
        </p:txBody>
      </p:sp>
      <p:sp>
        <p:nvSpPr>
          <p:cNvPr id="369668" name="Rectangle 4"/>
          <p:cNvSpPr>
            <a:spLocks noChangeArrowheads="1"/>
          </p:cNvSpPr>
          <p:nvPr/>
        </p:nvSpPr>
        <p:spPr bwMode="auto">
          <a:xfrm>
            <a:off x="4776788" y="1454150"/>
            <a:ext cx="3783012" cy="4191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35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2400" b="1">
                <a:solidFill>
                  <a:srgbClr val="000066"/>
                </a:solidFill>
              </a:rPr>
              <a:t>Nutzen</a:t>
            </a:r>
          </a:p>
        </p:txBody>
      </p:sp>
      <p:sp>
        <p:nvSpPr>
          <p:cNvPr id="369669" name="Rectangle 5"/>
          <p:cNvSpPr>
            <a:spLocks noChangeArrowheads="1"/>
          </p:cNvSpPr>
          <p:nvPr/>
        </p:nvSpPr>
        <p:spPr bwMode="auto">
          <a:xfrm>
            <a:off x="4789488" y="1949450"/>
            <a:ext cx="3783012" cy="975494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35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800" dirty="0">
                <a:solidFill>
                  <a:srgbClr val="000066"/>
                </a:solidFill>
              </a:rPr>
              <a:t>Erträge durch die Auszubildenden </a:t>
            </a:r>
          </a:p>
          <a:p>
            <a:r>
              <a:rPr lang="de-DE" altLang="de-DE" sz="1800" dirty="0">
                <a:solidFill>
                  <a:srgbClr val="000066"/>
                </a:solidFill>
              </a:rPr>
              <a:t>(insbesondere produktive </a:t>
            </a:r>
          </a:p>
          <a:p>
            <a:r>
              <a:rPr lang="de-DE" altLang="de-DE" sz="1800" dirty="0">
                <a:solidFill>
                  <a:srgbClr val="000066"/>
                </a:solidFill>
              </a:rPr>
              <a:t>Leistungen)</a:t>
            </a:r>
          </a:p>
        </p:txBody>
      </p:sp>
      <p:sp>
        <p:nvSpPr>
          <p:cNvPr id="369672" name="Rectangle 8"/>
          <p:cNvSpPr>
            <a:spLocks noChangeArrowheads="1"/>
          </p:cNvSpPr>
          <p:nvPr/>
        </p:nvSpPr>
        <p:spPr bwMode="auto">
          <a:xfrm>
            <a:off x="4776788" y="3001144"/>
            <a:ext cx="3783012" cy="13716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35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800" dirty="0">
                <a:solidFill>
                  <a:srgbClr val="000066"/>
                </a:solidFill>
              </a:rPr>
              <a:t>Nutzen durch die Ausgebildeten </a:t>
            </a:r>
          </a:p>
          <a:p>
            <a:r>
              <a:rPr lang="de-DE" altLang="de-DE" sz="1800" dirty="0">
                <a:solidFill>
                  <a:srgbClr val="000066"/>
                </a:solidFill>
              </a:rPr>
              <a:t>(z.B. eingesparte Rekrutierungs- </a:t>
            </a:r>
          </a:p>
          <a:p>
            <a:r>
              <a:rPr lang="de-DE" altLang="de-DE" sz="1800" dirty="0">
                <a:solidFill>
                  <a:srgbClr val="000066"/>
                </a:solidFill>
              </a:rPr>
              <a:t>und Einarbeitungskosten)</a:t>
            </a:r>
          </a:p>
        </p:txBody>
      </p:sp>
      <p:sp>
        <p:nvSpPr>
          <p:cNvPr id="369673" name="Rectangle 9"/>
          <p:cNvSpPr>
            <a:spLocks noChangeArrowheads="1"/>
          </p:cNvSpPr>
          <p:nvPr/>
        </p:nvSpPr>
        <p:spPr bwMode="auto">
          <a:xfrm>
            <a:off x="4776788" y="4448944"/>
            <a:ext cx="3795712" cy="12827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35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800" dirty="0">
                <a:solidFill>
                  <a:srgbClr val="000066"/>
                </a:solidFill>
              </a:rPr>
              <a:t>Nutzen durch die Ausbildung </a:t>
            </a:r>
          </a:p>
          <a:p>
            <a:r>
              <a:rPr lang="de-DE" altLang="de-DE" sz="1800" dirty="0">
                <a:solidFill>
                  <a:srgbClr val="000066"/>
                </a:solidFill>
              </a:rPr>
              <a:t>(z.B. Imagegewinn, Synergien </a:t>
            </a:r>
          </a:p>
          <a:p>
            <a:r>
              <a:rPr lang="de-DE" altLang="de-DE" sz="1800" dirty="0">
                <a:solidFill>
                  <a:srgbClr val="000066"/>
                </a:solidFill>
              </a:rPr>
              <a:t>bei der Weiterbildung)</a:t>
            </a:r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471488" y="1466850"/>
            <a:ext cx="3808412" cy="419100"/>
          </a:xfrm>
          <a:prstGeom prst="rect">
            <a:avLst/>
          </a:prstGeom>
          <a:gradFill flip="none" rotWithShape="1">
            <a:gsLst>
              <a:gs pos="0">
                <a:srgbClr val="F2A214">
                  <a:shade val="30000"/>
                  <a:satMod val="115000"/>
                </a:srgbClr>
              </a:gs>
              <a:gs pos="50000">
                <a:srgbClr val="F2A214">
                  <a:shade val="67500"/>
                  <a:satMod val="115000"/>
                </a:srgbClr>
              </a:gs>
              <a:gs pos="100000">
                <a:srgbClr val="F2A214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sx="200000" sy="200000" algn="ctr" rotWithShape="0">
              <a:srgbClr val="000000">
                <a:alpha val="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2400" b="1">
                <a:solidFill>
                  <a:srgbClr val="000066"/>
                </a:solidFill>
              </a:rPr>
              <a:t>(Brutto)Kosten</a:t>
            </a:r>
          </a:p>
        </p:txBody>
      </p:sp>
      <p:sp>
        <p:nvSpPr>
          <p:cNvPr id="369675" name="Rectangle 11"/>
          <p:cNvSpPr>
            <a:spLocks noChangeArrowheads="1"/>
          </p:cNvSpPr>
          <p:nvPr/>
        </p:nvSpPr>
        <p:spPr bwMode="auto">
          <a:xfrm>
            <a:off x="484188" y="1974850"/>
            <a:ext cx="3795712" cy="744537"/>
          </a:xfrm>
          <a:prstGeom prst="rect">
            <a:avLst/>
          </a:prstGeom>
          <a:gradFill flip="none" rotWithShape="1">
            <a:gsLst>
              <a:gs pos="0">
                <a:srgbClr val="F2A214">
                  <a:shade val="30000"/>
                  <a:satMod val="115000"/>
                </a:srgbClr>
              </a:gs>
              <a:gs pos="50000">
                <a:srgbClr val="F2A214">
                  <a:shade val="67500"/>
                  <a:satMod val="115000"/>
                </a:srgbClr>
              </a:gs>
              <a:gs pos="100000">
                <a:srgbClr val="F2A214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sx="200000" sy="200000" algn="ctr" rotWithShape="0">
              <a:srgbClr val="000000">
                <a:alpha val="0"/>
              </a:srgb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de-DE" sz="1800" dirty="0">
                <a:solidFill>
                  <a:srgbClr val="000066"/>
                </a:solidFill>
              </a:rPr>
              <a:t>Personalkosten der Auszubildenden </a:t>
            </a:r>
          </a:p>
          <a:p>
            <a:pPr eaLnBrk="0" hangingPunct="0">
              <a:defRPr/>
            </a:pPr>
            <a:r>
              <a:rPr lang="de-DE" sz="1800" dirty="0">
                <a:solidFill>
                  <a:srgbClr val="000066"/>
                </a:solidFill>
              </a:rPr>
              <a:t>(Vergütungen, Sozialleistungen)</a:t>
            </a:r>
          </a:p>
        </p:txBody>
      </p:sp>
      <p:sp>
        <p:nvSpPr>
          <p:cNvPr id="369678" name="Rectangle 14"/>
          <p:cNvSpPr>
            <a:spLocks noChangeArrowheads="1"/>
          </p:cNvSpPr>
          <p:nvPr/>
        </p:nvSpPr>
        <p:spPr bwMode="auto">
          <a:xfrm>
            <a:off x="471488" y="2782887"/>
            <a:ext cx="3795712" cy="977900"/>
          </a:xfrm>
          <a:prstGeom prst="rect">
            <a:avLst/>
          </a:prstGeom>
          <a:gradFill flip="none" rotWithShape="1">
            <a:gsLst>
              <a:gs pos="0">
                <a:srgbClr val="F2A214">
                  <a:shade val="30000"/>
                  <a:satMod val="115000"/>
                </a:srgbClr>
              </a:gs>
              <a:gs pos="50000">
                <a:srgbClr val="F2A214">
                  <a:shade val="67500"/>
                  <a:satMod val="115000"/>
                </a:srgbClr>
              </a:gs>
              <a:gs pos="100000">
                <a:srgbClr val="F2A214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sx="200000" sy="200000" algn="ctr" rotWithShape="0">
              <a:srgbClr val="000000">
                <a:alpha val="0"/>
              </a:srgb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de-DE" sz="1800" dirty="0">
                <a:solidFill>
                  <a:srgbClr val="000066"/>
                </a:solidFill>
              </a:rPr>
              <a:t>Personalkosten des Ausbildungs-</a:t>
            </a:r>
            <a:br>
              <a:rPr lang="de-DE" sz="1800" dirty="0">
                <a:solidFill>
                  <a:srgbClr val="000066"/>
                </a:solidFill>
              </a:rPr>
            </a:br>
            <a:r>
              <a:rPr lang="de-DE" sz="1800" dirty="0" err="1">
                <a:solidFill>
                  <a:srgbClr val="000066"/>
                </a:solidFill>
              </a:rPr>
              <a:t>personals</a:t>
            </a:r>
            <a:r>
              <a:rPr lang="de-DE" sz="1800" dirty="0">
                <a:solidFill>
                  <a:srgbClr val="000066"/>
                </a:solidFill>
              </a:rPr>
              <a:t> (z.B. haupt- und </a:t>
            </a:r>
            <a:br>
              <a:rPr lang="de-DE" sz="1800" dirty="0">
                <a:solidFill>
                  <a:srgbClr val="000066"/>
                </a:solidFill>
              </a:rPr>
            </a:br>
            <a:r>
              <a:rPr lang="de-DE" sz="1800" dirty="0">
                <a:solidFill>
                  <a:srgbClr val="000066"/>
                </a:solidFill>
              </a:rPr>
              <a:t>nebenberufliche Ausbildertätigkeit)</a:t>
            </a:r>
          </a:p>
        </p:txBody>
      </p:sp>
      <p:sp>
        <p:nvSpPr>
          <p:cNvPr id="369679" name="Rectangle 15"/>
          <p:cNvSpPr>
            <a:spLocks noChangeArrowheads="1"/>
          </p:cNvSpPr>
          <p:nvPr/>
        </p:nvSpPr>
        <p:spPr bwMode="auto">
          <a:xfrm>
            <a:off x="484188" y="3824287"/>
            <a:ext cx="3795712" cy="977900"/>
          </a:xfrm>
          <a:prstGeom prst="rect">
            <a:avLst/>
          </a:prstGeom>
          <a:gradFill flip="none" rotWithShape="1">
            <a:gsLst>
              <a:gs pos="0">
                <a:srgbClr val="F2A214">
                  <a:shade val="30000"/>
                  <a:satMod val="115000"/>
                </a:srgbClr>
              </a:gs>
              <a:gs pos="50000">
                <a:srgbClr val="F2A214">
                  <a:shade val="67500"/>
                  <a:satMod val="115000"/>
                </a:srgbClr>
              </a:gs>
              <a:gs pos="100000">
                <a:srgbClr val="F2A214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sx="200000" sy="200000" algn="ctr" rotWithShape="0">
              <a:srgbClr val="000000">
                <a:alpha val="0"/>
              </a:srgb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de-DE" sz="1800" dirty="0">
                <a:solidFill>
                  <a:srgbClr val="000066"/>
                </a:solidFill>
              </a:rPr>
              <a:t>Anlage- und Sachkosten </a:t>
            </a:r>
          </a:p>
          <a:p>
            <a:pPr eaLnBrk="0" hangingPunct="0">
              <a:defRPr/>
            </a:pPr>
            <a:r>
              <a:rPr lang="de-DE" sz="1800" dirty="0">
                <a:solidFill>
                  <a:srgbClr val="000066"/>
                </a:solidFill>
              </a:rPr>
              <a:t>(z.B. am Arbeitsplatz oder in der  </a:t>
            </a:r>
          </a:p>
          <a:p>
            <a:pPr eaLnBrk="0" hangingPunct="0">
              <a:defRPr/>
            </a:pPr>
            <a:r>
              <a:rPr lang="de-DE" sz="1800" dirty="0">
                <a:solidFill>
                  <a:srgbClr val="000066"/>
                </a:solidFill>
              </a:rPr>
              <a:t>Lehrwerkstatt)</a:t>
            </a:r>
          </a:p>
        </p:txBody>
      </p:sp>
      <p:sp>
        <p:nvSpPr>
          <p:cNvPr id="369680" name="Rectangle 16"/>
          <p:cNvSpPr>
            <a:spLocks noChangeArrowheads="1"/>
          </p:cNvSpPr>
          <p:nvPr/>
        </p:nvSpPr>
        <p:spPr bwMode="auto">
          <a:xfrm>
            <a:off x="471488" y="4867274"/>
            <a:ext cx="3795712" cy="977900"/>
          </a:xfrm>
          <a:prstGeom prst="rect">
            <a:avLst/>
          </a:prstGeom>
          <a:gradFill flip="none" rotWithShape="1">
            <a:gsLst>
              <a:gs pos="0">
                <a:srgbClr val="F2A214">
                  <a:shade val="30000"/>
                  <a:satMod val="115000"/>
                </a:srgbClr>
              </a:gs>
              <a:gs pos="50000">
                <a:srgbClr val="F2A214">
                  <a:shade val="67500"/>
                  <a:satMod val="115000"/>
                </a:srgbClr>
              </a:gs>
              <a:gs pos="100000">
                <a:srgbClr val="F2A214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sx="200000" sy="200000" algn="ctr" rotWithShape="0">
              <a:srgbClr val="000000">
                <a:alpha val="0"/>
              </a:srgb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de-DE" sz="1800" dirty="0">
                <a:solidFill>
                  <a:srgbClr val="000066"/>
                </a:solidFill>
              </a:rPr>
              <a:t>Sonstige Kosten </a:t>
            </a:r>
          </a:p>
          <a:p>
            <a:pPr eaLnBrk="0" hangingPunct="0">
              <a:defRPr/>
            </a:pPr>
            <a:r>
              <a:rPr lang="de-DE" sz="1800" dirty="0">
                <a:solidFill>
                  <a:srgbClr val="000066"/>
                </a:solidFill>
              </a:rPr>
              <a:t>(z.B. Lehr- und Lernmaterialien </a:t>
            </a:r>
            <a:br>
              <a:rPr lang="de-DE" sz="1800" dirty="0">
                <a:solidFill>
                  <a:srgbClr val="000066"/>
                </a:solidFill>
              </a:rPr>
            </a:br>
            <a:r>
              <a:rPr lang="de-DE" sz="1800" dirty="0">
                <a:solidFill>
                  <a:srgbClr val="000066"/>
                </a:solidFill>
              </a:rPr>
              <a:t>oder Kammergebühren)</a:t>
            </a:r>
          </a:p>
        </p:txBody>
      </p:sp>
    </p:spTree>
    <p:extLst>
      <p:ext uri="{BB962C8B-B14F-4D97-AF65-F5344CB8AC3E}">
        <p14:creationId xmlns:p14="http://schemas.microsoft.com/office/powerpoint/2010/main" val="101298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8" grpId="0" animBg="1"/>
      <p:bldP spid="369669" grpId="0" animBg="1"/>
      <p:bldP spid="369672" grpId="0" animBg="1"/>
      <p:bldP spid="369673" grpId="0" animBg="1"/>
      <p:bldP spid="369674" grpId="0" animBg="1"/>
      <p:bldP spid="369675" grpId="0" animBg="1"/>
      <p:bldP spid="369678" grpId="0" animBg="1"/>
      <p:bldP spid="369679" grpId="0" animBg="1"/>
      <p:bldP spid="36968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75EF8EAE-C519-44C2-9141-F91ED0D6B5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7336880"/>
              </p:ext>
            </p:extLst>
          </p:nvPr>
        </p:nvGraphicFramePr>
        <p:xfrm>
          <a:off x="1139787" y="1324659"/>
          <a:ext cx="6864424" cy="4264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0B2C82A3-1CDF-492D-B6B4-067CE9CF7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64" y="31886"/>
            <a:ext cx="8277471" cy="101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2000" b="1" dirty="0"/>
              <a:t>Bruttokosten, Erträge und Nettokosten je Auszubildende/-n und Jahr und Personalgewinnungskosten für eine neue Fachkraft für Ausbildungsberufe aus dem Bereich der IG Metall (in Euro)</a:t>
            </a:r>
          </a:p>
        </p:txBody>
      </p:sp>
    </p:spTree>
    <p:extLst>
      <p:ext uri="{BB962C8B-B14F-4D97-AF65-F5344CB8AC3E}">
        <p14:creationId xmlns:p14="http://schemas.microsoft.com/office/powerpoint/2010/main" val="303652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B9F7411-50CD-4171-BEEE-36D226F01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64" y="116632"/>
            <a:ext cx="8277471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2200" b="1" dirty="0"/>
              <a:t>Zeitstruktur der Ausbildung (in Tagen und % der Gesamtzeit)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6CD09EAD-5418-4AD8-907F-6380AB160B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1572184"/>
              </p:ext>
            </p:extLst>
          </p:nvPr>
        </p:nvGraphicFramePr>
        <p:xfrm>
          <a:off x="971600" y="764704"/>
          <a:ext cx="734481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4747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28650" y="944563"/>
            <a:ext cx="7747000" cy="312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292100" indent="-2921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de-DE" sz="2000" dirty="0"/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2800" b="1" dirty="0"/>
              <a:t>Vielen Dank für Ihre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2800" b="1" dirty="0"/>
              <a:t>Aufmerksamkeit!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de-DE" altLang="de-DE" sz="2400" dirty="0"/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2400" dirty="0"/>
              <a:t>Kontakt: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2400" dirty="0"/>
              <a:t>Harald Pfeifer (</a:t>
            </a:r>
            <a:r>
              <a:rPr lang="de-DE" altLang="de-DE" sz="2400" dirty="0">
                <a:solidFill>
                  <a:srgbClr val="0061B4"/>
                </a:solidFill>
              </a:rPr>
              <a:t>harald.pfeifer@bibb.de</a:t>
            </a:r>
            <a:r>
              <a:rPr lang="de-DE" altLang="de-D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746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326188" y="2410644"/>
            <a:ext cx="2030412" cy="1522412"/>
          </a:xfrm>
          <a:prstGeom prst="rect">
            <a:avLst/>
          </a:prstGeom>
          <a:gradFill rotWithShape="1">
            <a:gsLst>
              <a:gs pos="0">
                <a:srgbClr val="00356F"/>
              </a:gs>
              <a:gs pos="50000">
                <a:srgbClr val="0051A2"/>
              </a:gs>
              <a:gs pos="100000">
                <a:srgbClr val="0062C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2400" b="1" dirty="0">
                <a:solidFill>
                  <a:schemeClr val="bg1"/>
                </a:solidFill>
              </a:rPr>
              <a:t>Nettokosten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533775" y="2399531"/>
            <a:ext cx="2025650" cy="1533525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35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2400" b="1" dirty="0">
                <a:solidFill>
                  <a:srgbClr val="000066"/>
                </a:solidFill>
              </a:rPr>
              <a:t>Erträge</a:t>
            </a:r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30263" y="2412231"/>
            <a:ext cx="2006600" cy="1520825"/>
          </a:xfrm>
          <a:prstGeom prst="rect">
            <a:avLst/>
          </a:prstGeom>
          <a:gradFill flip="none" rotWithShape="1">
            <a:gsLst>
              <a:gs pos="0">
                <a:srgbClr val="F2A214">
                  <a:shade val="30000"/>
                  <a:satMod val="115000"/>
                </a:srgbClr>
              </a:gs>
              <a:gs pos="50000">
                <a:srgbClr val="F2A214">
                  <a:shade val="67500"/>
                  <a:satMod val="115000"/>
                </a:srgbClr>
              </a:gs>
              <a:gs pos="100000">
                <a:srgbClr val="F2A214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sx="200000" sy="200000" algn="ctr" rotWithShape="0">
              <a:srgbClr val="000000">
                <a:alpha val="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2400" b="1" dirty="0">
                <a:solidFill>
                  <a:srgbClr val="000066"/>
                </a:solidFill>
              </a:rPr>
              <a:t>Bruttokosten</a:t>
            </a: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2958926" y="2670746"/>
            <a:ext cx="3889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4800" dirty="0"/>
              <a:t>-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5670550" y="2742754"/>
            <a:ext cx="5445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4800" dirty="0"/>
              <a:t>=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70991" y="211994"/>
            <a:ext cx="8277471" cy="42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altLang="de-DE" sz="2400" b="1" dirty="0">
                <a:cs typeface="Times New Roman" pitchFamily="18" charset="0"/>
              </a:rPr>
              <a:t>Messung von Kosten und Nutzen</a:t>
            </a:r>
            <a:endParaRPr lang="de-DE" altLang="de-DE" sz="2400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70991" y="842963"/>
            <a:ext cx="8277471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292100" indent="-2921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2000" i="1" dirty="0">
                <a:cs typeface="Times New Roman" pitchFamily="18" charset="0"/>
              </a:rPr>
              <a:t>Wie werden Kosten und Nutzen gemessen?</a:t>
            </a:r>
            <a:endParaRPr lang="de-DE" altLang="de-DE" sz="800" i="1" dirty="0"/>
          </a:p>
        </p:txBody>
      </p:sp>
    </p:spTree>
    <p:extLst>
      <p:ext uri="{BB962C8B-B14F-4D97-AF65-F5344CB8AC3E}">
        <p14:creationId xmlns:p14="http://schemas.microsoft.com/office/powerpoint/2010/main" val="285833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369674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463549" y="1340768"/>
            <a:ext cx="8216900" cy="352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292100" indent="-292100" eaLnBrk="0" hangingPunct="0">
              <a:tabLst>
                <a:tab pos="723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3"/>
              </a:buBlip>
            </a:pPr>
            <a:r>
              <a:rPr lang="de-DE" altLang="de-DE" sz="1800" dirty="0"/>
              <a:t>3.049 ausbildende und 996 nicht-ausbildende Betriebe wurden u. a. zu Kosten und Nutzen der Ausbildung und Rekrutierung von Fachkräften befragt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3"/>
              </a:buBlip>
            </a:pPr>
            <a:r>
              <a:rPr lang="de-DE" altLang="de-DE" sz="1800" dirty="0"/>
              <a:t>Computergestützte persönliche Befragung (CAPI)</a:t>
            </a:r>
          </a:p>
          <a:p>
            <a:pPr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de-DE" altLang="de-DE" sz="1800" dirty="0"/>
              <a:t>Befragt wurden die für die Ausbildung oder Personalverwaltung verantwortlichen Personen, in kleinen Betrieben waren dies häufig die Betriebsinhaber/-innen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3"/>
              </a:buBlip>
            </a:pPr>
            <a:r>
              <a:rPr lang="de-DE" altLang="de-DE" sz="1800" dirty="0"/>
              <a:t>Befragung jeweils auf einen Ausbildungsberuf bezogen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3"/>
              </a:buBlip>
            </a:pPr>
            <a:r>
              <a:rPr lang="de-DE" altLang="de-DE" sz="1800" dirty="0"/>
              <a:t>Sehr komplexer Fragebogen; Interviewdauer bei den ausbildenden Betrieben im Schnitt bei 83 Minuten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3"/>
              </a:buBlip>
            </a:pPr>
            <a:r>
              <a:rPr lang="de-DE" altLang="de-DE" sz="1800" dirty="0"/>
              <a:t>Freiwillige Befragung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64902" y="260648"/>
            <a:ext cx="7814195" cy="75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altLang="de-DE" sz="2400" b="1" dirty="0">
                <a:cs typeface="Times New Roman" pitchFamily="18" charset="0"/>
              </a:rPr>
              <a:t>BIBB-Betriebsbefragung: Kosten und Nutzen der betrieblichen Ausbildung 2017/18</a:t>
            </a:r>
            <a:endParaRPr lang="de-DE" altLang="de-DE" sz="2400" dirty="0"/>
          </a:p>
        </p:txBody>
      </p:sp>
    </p:spTree>
    <p:extLst>
      <p:ext uri="{BB962C8B-B14F-4D97-AF65-F5344CB8AC3E}">
        <p14:creationId xmlns:p14="http://schemas.microsoft.com/office/powerpoint/2010/main" val="92549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hteck 6"/>
          <p:cNvSpPr>
            <a:spLocks noChangeArrowheads="1"/>
          </p:cNvSpPr>
          <p:nvPr/>
        </p:nvSpPr>
        <p:spPr bwMode="auto">
          <a:xfrm>
            <a:off x="4086225" y="2012950"/>
            <a:ext cx="3867150" cy="3611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1267" name="Rechteck 5"/>
          <p:cNvSpPr>
            <a:spLocks noChangeArrowheads="1"/>
          </p:cNvSpPr>
          <p:nvPr/>
        </p:nvSpPr>
        <p:spPr bwMode="auto">
          <a:xfrm>
            <a:off x="5986463" y="2020888"/>
            <a:ext cx="1935162" cy="3592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0991" y="211994"/>
            <a:ext cx="8277471" cy="75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altLang="de-DE" sz="2400" b="1" dirty="0"/>
              <a:t>Wichtigkeit von Gründen für die eigene Ausbildung </a:t>
            </a:r>
            <a:br>
              <a:rPr lang="de-DE" altLang="de-DE" sz="2400" b="1" dirty="0"/>
            </a:br>
            <a:r>
              <a:rPr lang="de-DE" altLang="de-DE" sz="2400" b="1" dirty="0"/>
              <a:t>(in % der Ausbildungsbetriebe)</a:t>
            </a:r>
          </a:p>
        </p:txBody>
      </p:sp>
      <p:pic>
        <p:nvPicPr>
          <p:cNvPr id="8" name="Grafi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90" y="1148905"/>
            <a:ext cx="8277471" cy="4464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9236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hteck 6"/>
          <p:cNvSpPr>
            <a:spLocks noChangeArrowheads="1"/>
          </p:cNvSpPr>
          <p:nvPr/>
        </p:nvSpPr>
        <p:spPr bwMode="auto">
          <a:xfrm>
            <a:off x="4086225" y="2012950"/>
            <a:ext cx="3867150" cy="3611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1267" name="Rechteck 5"/>
          <p:cNvSpPr>
            <a:spLocks noChangeArrowheads="1"/>
          </p:cNvSpPr>
          <p:nvPr/>
        </p:nvSpPr>
        <p:spPr bwMode="auto">
          <a:xfrm>
            <a:off x="5986463" y="2020888"/>
            <a:ext cx="1935162" cy="3592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</p:txBody>
      </p:sp>
      <p:pic>
        <p:nvPicPr>
          <p:cNvPr id="9" name="Grafik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51" y="1547053"/>
            <a:ext cx="7646098" cy="4066347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33264" y="213154"/>
            <a:ext cx="8277471" cy="120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2400" b="1" dirty="0"/>
              <a:t>Bruttokosten, Erträge und Nettokosten der betrieblichen Berufsausbildung 2017/18 </a:t>
            </a:r>
            <a:br>
              <a:rPr lang="de-DE" altLang="de-DE" sz="2400" b="1" dirty="0"/>
            </a:br>
            <a:r>
              <a:rPr lang="de-DE" altLang="de-DE" sz="2400" b="1" dirty="0"/>
              <a:t>je Auszubildende/-n und Ausbildungsjahr (in Euro)</a:t>
            </a:r>
          </a:p>
        </p:txBody>
      </p:sp>
    </p:spTree>
    <p:extLst>
      <p:ext uri="{BB962C8B-B14F-4D97-AF65-F5344CB8AC3E}">
        <p14:creationId xmlns:p14="http://schemas.microsoft.com/office/powerpoint/2010/main" val="151272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430213" y="738188"/>
            <a:ext cx="7935912" cy="42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9300" indent="-2921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2400" dirty="0">
                <a:cs typeface="Times New Roman" pitchFamily="18" charset="0"/>
              </a:rPr>
              <a:t>	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6545801"/>
              </p:ext>
            </p:extLst>
          </p:nvPr>
        </p:nvGraphicFramePr>
        <p:xfrm>
          <a:off x="844922" y="1052736"/>
          <a:ext cx="7454155" cy="4520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0991" y="211994"/>
            <a:ext cx="8277471" cy="75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altLang="de-DE" sz="2400" b="1" dirty="0">
                <a:cs typeface="Times New Roman" pitchFamily="18" charset="0"/>
              </a:rPr>
              <a:t>Verteilung der Bruttokosten je Auszubildende/-n und Jahr nach Kostenarten (in Euro und %)</a:t>
            </a:r>
            <a:endParaRPr lang="de-DE" altLang="de-DE" sz="2400" dirty="0"/>
          </a:p>
        </p:txBody>
      </p:sp>
    </p:spTree>
    <p:extLst>
      <p:ext uri="{BB962C8B-B14F-4D97-AF65-F5344CB8AC3E}">
        <p14:creationId xmlns:p14="http://schemas.microsoft.com/office/powerpoint/2010/main" val="2275927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09" y="836712"/>
            <a:ext cx="7647581" cy="49432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0991" y="211994"/>
            <a:ext cx="8277471" cy="42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altLang="de-DE" sz="2400" b="1" dirty="0">
                <a:cs typeface="Times New Roman" pitchFamily="18" charset="0"/>
              </a:rPr>
              <a:t>Verteilung der Nettokosten (in Euro)</a:t>
            </a:r>
            <a:endParaRPr lang="de-DE" altLang="de-DE" sz="2400" dirty="0"/>
          </a:p>
        </p:txBody>
      </p:sp>
    </p:spTree>
    <p:extLst>
      <p:ext uri="{BB962C8B-B14F-4D97-AF65-F5344CB8AC3E}">
        <p14:creationId xmlns:p14="http://schemas.microsoft.com/office/powerpoint/2010/main" val="2090658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818117"/>
            <a:ext cx="8674100" cy="50190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49" y="75261"/>
            <a:ext cx="8674101" cy="7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altLang="de-DE" sz="2200" b="1" dirty="0"/>
              <a:t>Bruttokosten, Erträge und Nettokosten </a:t>
            </a:r>
            <a:br>
              <a:rPr lang="de-DE" altLang="de-DE" sz="2200" b="1" dirty="0"/>
            </a:br>
            <a:r>
              <a:rPr lang="de-DE" altLang="de-DE" sz="2200" b="1" dirty="0"/>
              <a:t>je </a:t>
            </a:r>
            <a:r>
              <a:rPr lang="de-DE" altLang="de-DE" sz="2000" b="1" dirty="0">
                <a:solidFill>
                  <a:srgbClr val="000000"/>
                </a:solidFill>
                <a:cs typeface="Arial" charset="0"/>
              </a:rPr>
              <a:t>Auszubildende/-n und Jahr (in Euro) 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153329716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82C4888826C9489233E1CC01829747" ma:contentTypeVersion="11" ma:contentTypeDescription="Ein neues Dokument erstellen." ma:contentTypeScope="" ma:versionID="d7f7ce434d14da2bd872ae467e37ce7b">
  <xsd:schema xmlns:xsd="http://www.w3.org/2001/XMLSchema" xmlns:xs="http://www.w3.org/2001/XMLSchema" xmlns:p="http://schemas.microsoft.com/office/2006/metadata/properties" xmlns:ns2="1e18dafc-46da-4309-90d3-59b9792d6c67" xmlns:ns3="b4356f3c-2279-4fa4-bf15-642558860cab" targetNamespace="http://schemas.microsoft.com/office/2006/metadata/properties" ma:root="true" ma:fieldsID="642edfe091baf0a24514d23ea3677b07" ns2:_="" ns3:_="">
    <xsd:import namespace="1e18dafc-46da-4309-90d3-59b9792d6c67"/>
    <xsd:import namespace="b4356f3c-2279-4fa4-bf15-642558860c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18dafc-46da-4309-90d3-59b9792d6c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4e1a643d-3598-46ed-9344-1c0e2c5085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56f3c-2279-4fa4-bf15-642558860c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483a36c-dd66-49a5-9c90-9d221ea34fef}" ma:internalName="TaxCatchAll" ma:showField="CatchAllData" ma:web="b4356f3c-2279-4fa4-bf15-642558860c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e18dafc-46da-4309-90d3-59b9792d6c67">
      <Terms xmlns="http://schemas.microsoft.com/office/infopath/2007/PartnerControls"/>
    </lcf76f155ced4ddcb4097134ff3c332f>
    <TaxCatchAll xmlns="b4356f3c-2279-4fa4-bf15-642558860cab" xsi:nil="true"/>
  </documentManagement>
</p:properties>
</file>

<file path=customXml/itemProps1.xml><?xml version="1.0" encoding="utf-8"?>
<ds:datastoreItem xmlns:ds="http://schemas.openxmlformats.org/officeDocument/2006/customXml" ds:itemID="{B84ED7AE-FA05-4E39-98CA-93475B94FFD1}"/>
</file>

<file path=customXml/itemProps2.xml><?xml version="1.0" encoding="utf-8"?>
<ds:datastoreItem xmlns:ds="http://schemas.openxmlformats.org/officeDocument/2006/customXml" ds:itemID="{4A11064E-1D38-4F0C-89D8-C2B3D6940BCD}"/>
</file>

<file path=customXml/itemProps3.xml><?xml version="1.0" encoding="utf-8"?>
<ds:datastoreItem xmlns:ds="http://schemas.openxmlformats.org/officeDocument/2006/customXml" ds:itemID="{CFF4C9FF-B0D0-41BD-B308-97745C9FC62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Bildschirmpräsentation (4:3)</PresentationFormat>
  <Paragraphs>88</Paragraphs>
  <Slides>22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Larissa</vt:lpstr>
      <vt:lpstr>Kosten und Nutzen der Berufsausbildung  Themenwerkstatt „SOS Aus- und Weiterbildung“ 18. Fachtagung für Aktive in der beruflichen Bildung der IG Metall  am 16.5.2023  Prof. Dr. Harald Pfeifer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cd</dc:creator>
  <cp:lastModifiedBy>Schönfeld, Gudrun</cp:lastModifiedBy>
  <cp:revision>177</cp:revision>
  <dcterms:created xsi:type="dcterms:W3CDTF">2016-08-23T12:18:43Z</dcterms:created>
  <dcterms:modified xsi:type="dcterms:W3CDTF">2023-05-08T13:09:36Z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0x0101002F82C4888826C9489233E1CC01829747</vt:lpwstr>
  </property>
</Properties>
</file>