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27"/>
  </p:notesMasterIdLst>
  <p:sldIdLst>
    <p:sldId id="256" r:id="rId3"/>
    <p:sldId id="285" r:id="rId4"/>
    <p:sldId id="286" r:id="rId5"/>
    <p:sldId id="287" r:id="rId6"/>
    <p:sldId id="299" r:id="rId7"/>
    <p:sldId id="258" r:id="rId8"/>
    <p:sldId id="270" r:id="rId9"/>
    <p:sldId id="271" r:id="rId10"/>
    <p:sldId id="275" r:id="rId11"/>
    <p:sldId id="289" r:id="rId12"/>
    <p:sldId id="290" r:id="rId13"/>
    <p:sldId id="283" r:id="rId14"/>
    <p:sldId id="300" r:id="rId15"/>
    <p:sldId id="273" r:id="rId16"/>
    <p:sldId id="291" r:id="rId17"/>
    <p:sldId id="276" r:id="rId18"/>
    <p:sldId id="277" r:id="rId19"/>
    <p:sldId id="292" r:id="rId20"/>
    <p:sldId id="297" r:id="rId21"/>
    <p:sldId id="301" r:id="rId22"/>
    <p:sldId id="293" r:id="rId23"/>
    <p:sldId id="294" r:id="rId24"/>
    <p:sldId id="295" r:id="rId25"/>
    <p:sldId id="296" r:id="rId26"/>
  </p:sldIdLst>
  <p:sldSz cx="10080625" cy="7559675"/>
  <p:notesSz cx="6797675" cy="9872663"/>
  <p:defaultTextStyle>
    <a:defPPr>
      <a:defRPr lang="en-GB"/>
    </a:defPPr>
    <a:lvl1pPr algn="l" defTabSz="449263" rtl="0" fontAlgn="base" hangingPunct="0">
      <a:lnSpc>
        <a:spcPct val="127000"/>
      </a:lnSpc>
      <a:spcBef>
        <a:spcPct val="0"/>
      </a:spcBef>
      <a:spcAft>
        <a:spcPts val="1138"/>
      </a:spcAft>
      <a:buClr>
        <a:srgbClr val="000000"/>
      </a:buClr>
      <a:buSzPct val="100000"/>
      <a:buFont typeface="Times New Roman" pitchFamily="18" charset="0"/>
      <a:defRPr sz="2200" kern="1200">
        <a:solidFill>
          <a:schemeClr val="tx1"/>
        </a:solidFill>
        <a:latin typeface="ClanOT-Medium" pitchFamily="34" charset="0"/>
        <a:ea typeface="+mn-ea"/>
        <a:cs typeface="+mn-cs"/>
      </a:defRPr>
    </a:lvl1pPr>
    <a:lvl2pPr marL="742950" indent="-285750" algn="l" defTabSz="449263" rtl="0" fontAlgn="base" hangingPunct="0">
      <a:lnSpc>
        <a:spcPct val="127000"/>
      </a:lnSpc>
      <a:spcBef>
        <a:spcPct val="0"/>
      </a:spcBef>
      <a:spcAft>
        <a:spcPts val="1138"/>
      </a:spcAft>
      <a:buClr>
        <a:srgbClr val="000000"/>
      </a:buClr>
      <a:buSzPct val="100000"/>
      <a:buFont typeface="Times New Roman" pitchFamily="18" charset="0"/>
      <a:defRPr sz="2200" kern="1200">
        <a:solidFill>
          <a:schemeClr val="tx1"/>
        </a:solidFill>
        <a:latin typeface="ClanOT-Medium" pitchFamily="34" charset="0"/>
        <a:ea typeface="+mn-ea"/>
        <a:cs typeface="+mn-cs"/>
      </a:defRPr>
    </a:lvl2pPr>
    <a:lvl3pPr marL="1143000" indent="-228600" algn="l" defTabSz="449263" rtl="0" fontAlgn="base" hangingPunct="0">
      <a:lnSpc>
        <a:spcPct val="127000"/>
      </a:lnSpc>
      <a:spcBef>
        <a:spcPct val="0"/>
      </a:spcBef>
      <a:spcAft>
        <a:spcPts val="1138"/>
      </a:spcAft>
      <a:buClr>
        <a:srgbClr val="000000"/>
      </a:buClr>
      <a:buSzPct val="100000"/>
      <a:buFont typeface="Times New Roman" pitchFamily="18" charset="0"/>
      <a:defRPr sz="2200" kern="1200">
        <a:solidFill>
          <a:schemeClr val="tx1"/>
        </a:solidFill>
        <a:latin typeface="ClanOT-Medium" pitchFamily="34" charset="0"/>
        <a:ea typeface="+mn-ea"/>
        <a:cs typeface="+mn-cs"/>
      </a:defRPr>
    </a:lvl3pPr>
    <a:lvl4pPr marL="1600200" indent="-228600" algn="l" defTabSz="449263" rtl="0" fontAlgn="base" hangingPunct="0">
      <a:lnSpc>
        <a:spcPct val="127000"/>
      </a:lnSpc>
      <a:spcBef>
        <a:spcPct val="0"/>
      </a:spcBef>
      <a:spcAft>
        <a:spcPts val="1138"/>
      </a:spcAft>
      <a:buClr>
        <a:srgbClr val="000000"/>
      </a:buClr>
      <a:buSzPct val="100000"/>
      <a:buFont typeface="Times New Roman" pitchFamily="18" charset="0"/>
      <a:defRPr sz="2200" kern="1200">
        <a:solidFill>
          <a:schemeClr val="tx1"/>
        </a:solidFill>
        <a:latin typeface="ClanOT-Medium" pitchFamily="34" charset="0"/>
        <a:ea typeface="+mn-ea"/>
        <a:cs typeface="+mn-cs"/>
      </a:defRPr>
    </a:lvl4pPr>
    <a:lvl5pPr marL="2057400" indent="-228600" algn="l" defTabSz="449263" rtl="0" fontAlgn="base" hangingPunct="0">
      <a:lnSpc>
        <a:spcPct val="127000"/>
      </a:lnSpc>
      <a:spcBef>
        <a:spcPct val="0"/>
      </a:spcBef>
      <a:spcAft>
        <a:spcPts val="1138"/>
      </a:spcAft>
      <a:buClr>
        <a:srgbClr val="000000"/>
      </a:buClr>
      <a:buSzPct val="100000"/>
      <a:buFont typeface="Times New Roman" pitchFamily="18" charset="0"/>
      <a:defRPr sz="2200" kern="1200">
        <a:solidFill>
          <a:schemeClr val="tx1"/>
        </a:solidFill>
        <a:latin typeface="ClanOT-Medium" pitchFamily="34" charset="0"/>
        <a:ea typeface="+mn-ea"/>
        <a:cs typeface="+mn-cs"/>
      </a:defRPr>
    </a:lvl5pPr>
    <a:lvl6pPr marL="2286000" algn="l" defTabSz="914400" rtl="0" eaLnBrk="1" latinLnBrk="0" hangingPunct="1">
      <a:defRPr sz="2200" kern="1200">
        <a:solidFill>
          <a:schemeClr val="tx1"/>
        </a:solidFill>
        <a:latin typeface="ClanOT-Medium" pitchFamily="34" charset="0"/>
        <a:ea typeface="+mn-ea"/>
        <a:cs typeface="+mn-cs"/>
      </a:defRPr>
    </a:lvl6pPr>
    <a:lvl7pPr marL="2743200" algn="l" defTabSz="914400" rtl="0" eaLnBrk="1" latinLnBrk="0" hangingPunct="1">
      <a:defRPr sz="2200" kern="1200">
        <a:solidFill>
          <a:schemeClr val="tx1"/>
        </a:solidFill>
        <a:latin typeface="ClanOT-Medium" pitchFamily="34" charset="0"/>
        <a:ea typeface="+mn-ea"/>
        <a:cs typeface="+mn-cs"/>
      </a:defRPr>
    </a:lvl7pPr>
    <a:lvl8pPr marL="3200400" algn="l" defTabSz="914400" rtl="0" eaLnBrk="1" latinLnBrk="0" hangingPunct="1">
      <a:defRPr sz="2200" kern="1200">
        <a:solidFill>
          <a:schemeClr val="tx1"/>
        </a:solidFill>
        <a:latin typeface="ClanOT-Medium" pitchFamily="34" charset="0"/>
        <a:ea typeface="+mn-ea"/>
        <a:cs typeface="+mn-cs"/>
      </a:defRPr>
    </a:lvl8pPr>
    <a:lvl9pPr marL="3657600" algn="l" defTabSz="914400" rtl="0" eaLnBrk="1" latinLnBrk="0" hangingPunct="1">
      <a:defRPr sz="2200" kern="1200">
        <a:solidFill>
          <a:schemeClr val="tx1"/>
        </a:solidFill>
        <a:latin typeface="ClanOT-Medium"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FF33CC"/>
    <a:srgbClr val="66003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16" autoAdjust="0"/>
    <p:restoredTop sz="88190" autoAdjust="0"/>
  </p:normalViewPr>
  <p:slideViewPr>
    <p:cSldViewPr>
      <p:cViewPr>
        <p:scale>
          <a:sx n="60" d="100"/>
          <a:sy n="60" d="100"/>
        </p:scale>
        <p:origin x="-288"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659"/>
        <p:guide pos="19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931863" y="750888"/>
            <a:ext cx="4930775" cy="369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4" name="Rectangle 2"/>
          <p:cNvSpPr>
            <a:spLocks noGrp="1" noChangeArrowheads="1"/>
          </p:cNvSpPr>
          <p:nvPr>
            <p:ph type="body"/>
          </p:nvPr>
        </p:nvSpPr>
        <p:spPr bwMode="auto">
          <a:xfrm>
            <a:off x="679482" y="4689333"/>
            <a:ext cx="5437284" cy="4441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de-DE" smtClean="0"/>
          </a:p>
        </p:txBody>
      </p:sp>
      <p:sp>
        <p:nvSpPr>
          <p:cNvPr id="3075" name="Rectangle 3"/>
          <p:cNvSpPr>
            <a:spLocks noGrp="1" noChangeArrowheads="1"/>
          </p:cNvSpPr>
          <p:nvPr>
            <p:ph type="hdr"/>
          </p:nvPr>
        </p:nvSpPr>
        <p:spPr bwMode="auto">
          <a:xfrm>
            <a:off x="1" y="0"/>
            <a:ext cx="2949180" cy="492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3000"/>
              </a:lnSpc>
              <a:spcAft>
                <a:spcPct val="0"/>
              </a:spcAft>
              <a:tabLst>
                <a:tab pos="661059" algn="l"/>
                <a:tab pos="1322119" algn="l"/>
                <a:tab pos="1983178" algn="l"/>
                <a:tab pos="2644235" algn="l"/>
              </a:tabLst>
              <a:defRPr sz="1300">
                <a:solidFill>
                  <a:srgbClr val="000000"/>
                </a:solidFill>
                <a:latin typeface="Times New Roman" pitchFamily="18" charset="0"/>
              </a:defRPr>
            </a:lvl1pPr>
          </a:lstStyle>
          <a:p>
            <a:endParaRPr lang="de-DE"/>
          </a:p>
        </p:txBody>
      </p:sp>
      <p:sp>
        <p:nvSpPr>
          <p:cNvPr id="3076" name="Rectangle 4"/>
          <p:cNvSpPr>
            <a:spLocks noGrp="1" noChangeArrowheads="1"/>
          </p:cNvSpPr>
          <p:nvPr>
            <p:ph type="dt"/>
          </p:nvPr>
        </p:nvSpPr>
        <p:spPr bwMode="auto">
          <a:xfrm>
            <a:off x="3847068" y="0"/>
            <a:ext cx="2949180" cy="492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3000"/>
              </a:lnSpc>
              <a:spcAft>
                <a:spcPct val="0"/>
              </a:spcAft>
              <a:tabLst>
                <a:tab pos="661059" algn="l"/>
                <a:tab pos="1322119" algn="l"/>
                <a:tab pos="1983178" algn="l"/>
                <a:tab pos="2644235" algn="l"/>
              </a:tabLst>
              <a:defRPr sz="1300">
                <a:solidFill>
                  <a:srgbClr val="000000"/>
                </a:solidFill>
                <a:latin typeface="Times New Roman" pitchFamily="18" charset="0"/>
              </a:defRPr>
            </a:lvl1pPr>
          </a:lstStyle>
          <a:p>
            <a:endParaRPr lang="de-DE"/>
          </a:p>
        </p:txBody>
      </p:sp>
      <p:sp>
        <p:nvSpPr>
          <p:cNvPr id="3077" name="Rectangle 5"/>
          <p:cNvSpPr>
            <a:spLocks noGrp="1" noChangeArrowheads="1"/>
          </p:cNvSpPr>
          <p:nvPr>
            <p:ph type="ftr"/>
          </p:nvPr>
        </p:nvSpPr>
        <p:spPr bwMode="auto">
          <a:xfrm>
            <a:off x="1" y="9378663"/>
            <a:ext cx="2949180" cy="492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3000"/>
              </a:lnSpc>
              <a:spcAft>
                <a:spcPct val="0"/>
              </a:spcAft>
              <a:tabLst>
                <a:tab pos="661059" algn="l"/>
                <a:tab pos="1322119" algn="l"/>
                <a:tab pos="1983178" algn="l"/>
                <a:tab pos="2644235" algn="l"/>
              </a:tabLst>
              <a:defRPr sz="1300">
                <a:solidFill>
                  <a:srgbClr val="000000"/>
                </a:solidFill>
                <a:latin typeface="Times New Roman" pitchFamily="18" charset="0"/>
              </a:defRPr>
            </a:lvl1pPr>
          </a:lstStyle>
          <a:p>
            <a:endParaRPr lang="de-DE"/>
          </a:p>
        </p:txBody>
      </p:sp>
      <p:sp>
        <p:nvSpPr>
          <p:cNvPr id="3078" name="Rectangle 6"/>
          <p:cNvSpPr>
            <a:spLocks noGrp="1" noChangeArrowheads="1"/>
          </p:cNvSpPr>
          <p:nvPr>
            <p:ph type="sldNum"/>
          </p:nvPr>
        </p:nvSpPr>
        <p:spPr bwMode="auto">
          <a:xfrm>
            <a:off x="3847068" y="9378663"/>
            <a:ext cx="2949180" cy="492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3000"/>
              </a:lnSpc>
              <a:spcAft>
                <a:spcPct val="0"/>
              </a:spcAft>
              <a:tabLst>
                <a:tab pos="661059" algn="l"/>
                <a:tab pos="1322119" algn="l"/>
                <a:tab pos="1983178" algn="l"/>
                <a:tab pos="2644235" algn="l"/>
              </a:tabLst>
              <a:defRPr sz="1300">
                <a:solidFill>
                  <a:srgbClr val="000000"/>
                </a:solidFill>
                <a:latin typeface="Times New Roman" pitchFamily="18" charset="0"/>
              </a:defRPr>
            </a:lvl1pPr>
          </a:lstStyle>
          <a:p>
            <a:fld id="{298CD986-144C-4621-B9B3-011E99DFF52F}" type="slidenum">
              <a:rPr lang="de-DE"/>
              <a:pPr/>
              <a:t>‹Nr.›</a:t>
            </a:fld>
            <a:endParaRPr lang="de-DE"/>
          </a:p>
        </p:txBody>
      </p:sp>
    </p:spTree>
    <p:extLst>
      <p:ext uri="{BB962C8B-B14F-4D97-AF65-F5344CB8AC3E}">
        <p14:creationId xmlns:p14="http://schemas.microsoft.com/office/powerpoint/2010/main" val="242782539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3C51056-387D-4AF2-A0D9-976FA9475428}" type="slidenum">
              <a:rPr lang="de-DE"/>
              <a:pPr/>
              <a:t>1</a:t>
            </a:fld>
            <a:endParaRPr lang="de-DE"/>
          </a:p>
        </p:txBody>
      </p:sp>
      <p:sp>
        <p:nvSpPr>
          <p:cNvPr id="6145" name="Rectangle 1"/>
          <p:cNvSpPr txBox="1">
            <a:spLocks noGrp="1" noRot="1" noChangeAspect="1" noChangeArrowheads="1"/>
          </p:cNvSpPr>
          <p:nvPr>
            <p:ph type="sldImg"/>
          </p:nvPr>
        </p:nvSpPr>
        <p:spPr bwMode="auto">
          <a:xfrm>
            <a:off x="931863" y="750888"/>
            <a:ext cx="4932362"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6" name="Rectangle 2"/>
          <p:cNvSpPr txBox="1">
            <a:spLocks noGrp="1" noChangeArrowheads="1"/>
          </p:cNvSpPr>
          <p:nvPr>
            <p:ph type="body" idx="1"/>
          </p:nvPr>
        </p:nvSpPr>
        <p:spPr bwMode="auto">
          <a:xfrm>
            <a:off x="679483" y="4689332"/>
            <a:ext cx="5438711" cy="444306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Diese 6 Oberthemen </a:t>
            </a:r>
            <a:r>
              <a:rPr lang="de-DE" dirty="0" err="1" smtClean="0"/>
              <a:t>erschliessen</a:t>
            </a:r>
            <a:r>
              <a:rPr lang="de-DE" baseline="0" dirty="0" smtClean="0"/>
              <a:t> eine große Bandbreite an Möglichkeiten, wir legen großen Wert auf individuelle Bildungsmaßnahmen für die einzelnen Betriebe, im Grunde könnten Beschäftigte Wünsche äußern, wir prüfen auf Machbarkeit und führen durch oder nicht, unser Rahmen ist die Fördersumme und die Bewilligungsbereitschaft des ESF (BVA). </a:t>
            </a:r>
          </a:p>
          <a:p>
            <a:r>
              <a:rPr lang="de-DE" baseline="0" dirty="0" smtClean="0"/>
              <a:t>Im Bereich der Akademiker und Techniker/Meister ist Weiterbildung sowohl von der Planung und Umsetzung her einfacher als auf allen anderen Ebenen, aber auch oft zu teuer. </a:t>
            </a:r>
          </a:p>
          <a:p>
            <a:r>
              <a:rPr lang="de-DE" baseline="0" dirty="0" smtClean="0"/>
              <a:t>Bei angelernten Beschäftigten und Facharbeitern haben wir zwar im Schnitt genug Honorargelder, die Zielgruppen sind aber äußerst schwer erreichbar (niedrigschwellige Angebote, keine </a:t>
            </a:r>
            <a:r>
              <a:rPr lang="de-DE" baseline="0" dirty="0" err="1" smtClean="0"/>
              <a:t>Quali</a:t>
            </a:r>
            <a:r>
              <a:rPr lang="de-DE" baseline="0" dirty="0" smtClean="0"/>
              <a:t>-Matrix, keine Ansprache…) und der ESF (BVA) versucht hier teilweise zu steuern, was zukunftsfähig sein darf und was nicht. </a:t>
            </a:r>
          </a:p>
          <a:p>
            <a:r>
              <a:rPr lang="de-DE" baseline="0" dirty="0" smtClean="0"/>
              <a:t>Die individuellen Wünsche unserer Betriebsräte und –</a:t>
            </a:r>
            <a:r>
              <a:rPr lang="de-DE" baseline="0" dirty="0" err="1" smtClean="0"/>
              <a:t>rätinnen</a:t>
            </a:r>
            <a:r>
              <a:rPr lang="de-DE" baseline="0" dirty="0" smtClean="0"/>
              <a:t> setzen wir aber nahezu blind um. Insgesamt kann man sagen, dass wir mit den Fahrzeugkonzepten und den rein fachlichen Schulungen die Elektromobilität betreffen z.T. einfach vor der Zeit sind bzw. man im Produktionsbereich nicht auf Weiterbildung setzt sondern auf Entlassung und Verlagerung in </a:t>
            </a:r>
            <a:r>
              <a:rPr lang="de-DE" baseline="0" dirty="0" err="1" smtClean="0"/>
              <a:t>osteurop</a:t>
            </a:r>
            <a:r>
              <a:rPr lang="de-DE" baseline="0" dirty="0" smtClean="0"/>
              <a:t>. Anrainerstaaten.</a:t>
            </a:r>
            <a:endParaRPr lang="de-DE" dirty="0"/>
          </a:p>
        </p:txBody>
      </p:sp>
      <p:sp>
        <p:nvSpPr>
          <p:cNvPr id="4" name="Foliennummernplatzhalter 3"/>
          <p:cNvSpPr>
            <a:spLocks noGrp="1"/>
          </p:cNvSpPr>
          <p:nvPr>
            <p:ph type="sldNum" idx="10"/>
          </p:nvPr>
        </p:nvSpPr>
        <p:spPr/>
        <p:txBody>
          <a:bodyPr/>
          <a:lstStyle/>
          <a:p>
            <a:fld id="{298CD986-144C-4621-B9B3-011E99DFF52F}" type="slidenum">
              <a:rPr lang="de-DE" smtClean="0"/>
              <a:pPr/>
              <a:t>15</a:t>
            </a:fld>
            <a:endParaRPr lang="de-DE"/>
          </a:p>
        </p:txBody>
      </p:sp>
    </p:spTree>
    <p:extLst>
      <p:ext uri="{BB962C8B-B14F-4D97-AF65-F5344CB8AC3E}">
        <p14:creationId xmlns:p14="http://schemas.microsoft.com/office/powerpoint/2010/main" val="2477288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fld id="{298CD986-144C-4621-B9B3-011E99DFF52F}" type="slidenum">
              <a:rPr lang="de-DE" smtClean="0"/>
              <a:pPr/>
              <a:t>18</a:t>
            </a:fld>
            <a:endParaRPr lang="de-DE"/>
          </a:p>
        </p:txBody>
      </p:sp>
    </p:spTree>
    <p:extLst>
      <p:ext uri="{BB962C8B-B14F-4D97-AF65-F5344CB8AC3E}">
        <p14:creationId xmlns:p14="http://schemas.microsoft.com/office/powerpoint/2010/main" val="107553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fld id="{FC325BE9-E585-49D4-96A6-8A7E66668833}" type="slidenum">
              <a:rPr lang="de-DE" altLang="de-DE" sz="1200" b="0" smtClean="0">
                <a:latin typeface="Times New Roman" pitchFamily="18" charset="0"/>
                <a:ea typeface="ＭＳ Ｐゴシック" pitchFamily="34" charset="-128"/>
              </a:rPr>
              <a:pPr eaLnBrk="1" hangingPunct="1"/>
              <a:t>23</a:t>
            </a:fld>
            <a:endParaRPr lang="de-DE" altLang="de-DE" sz="1200" b="0" smtClean="0">
              <a:latin typeface="Times New Roman" pitchFamily="18" charset="0"/>
              <a:ea typeface="ＭＳ Ｐゴシック" pitchFamily="34" charset="-128"/>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dirty="0"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fld id="{3587B9D1-DC34-4F73-A4CA-FA10B4335BC1}" type="slidenum">
              <a:rPr lang="de-DE" altLang="de-DE" sz="1200" b="0" smtClean="0">
                <a:latin typeface="Times New Roman" pitchFamily="18" charset="0"/>
              </a:rPr>
              <a:pPr eaLnBrk="1" hangingPunct="1"/>
              <a:t>24</a:t>
            </a:fld>
            <a:endParaRPr lang="de-DE" altLang="de-DE" sz="1200" b="0" smtClean="0">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endParaRPr lang="de-DE" alt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Natürlich reduziert sich die Komplexität</a:t>
            </a:r>
            <a:r>
              <a:rPr lang="de-DE" baseline="0" dirty="0" smtClean="0"/>
              <a:t> bei einer wichtigen Komponente, bei anderen erhöht sich </a:t>
            </a:r>
            <a:r>
              <a:rPr lang="de-DE" baseline="0" dirty="0" err="1" smtClean="0"/>
              <a:t>sich</a:t>
            </a:r>
            <a:r>
              <a:rPr lang="de-DE" baseline="0" dirty="0" smtClean="0"/>
              <a:t> ebenso drastisch, wie z.B. bei der Batterietechnik (hier gibt es nach wie vor keine Leittechnik sondern bis dato noch den Kampf mit dem Energiespeichermedium), die Leistungselektronik wird durch Ansprüche wie </a:t>
            </a:r>
            <a:r>
              <a:rPr lang="de-DE" baseline="0" dirty="0" err="1" smtClean="0"/>
              <a:t>Cartocar</a:t>
            </a:r>
            <a:r>
              <a:rPr lang="de-DE" baseline="0" dirty="0" smtClean="0"/>
              <a:t>, </a:t>
            </a:r>
            <a:r>
              <a:rPr lang="de-DE" baseline="0" dirty="0" err="1" smtClean="0"/>
              <a:t>Vehicle</a:t>
            </a:r>
            <a:r>
              <a:rPr lang="de-DE" baseline="0" dirty="0" smtClean="0"/>
              <a:t> </a:t>
            </a:r>
            <a:r>
              <a:rPr lang="de-DE" baseline="0" dirty="0" err="1" smtClean="0"/>
              <a:t>to</a:t>
            </a:r>
            <a:r>
              <a:rPr lang="de-DE" baseline="0" dirty="0" smtClean="0"/>
              <a:t> </a:t>
            </a:r>
            <a:r>
              <a:rPr lang="de-DE" baseline="0" dirty="0" err="1" smtClean="0"/>
              <a:t>grid</a:t>
            </a:r>
            <a:r>
              <a:rPr lang="de-DE" baseline="0" dirty="0" smtClean="0"/>
              <a:t>, </a:t>
            </a:r>
            <a:r>
              <a:rPr lang="de-DE" baseline="0" dirty="0" err="1" smtClean="0"/>
              <a:t>grid</a:t>
            </a:r>
            <a:r>
              <a:rPr lang="de-DE" baseline="0" dirty="0" smtClean="0"/>
              <a:t> </a:t>
            </a:r>
            <a:r>
              <a:rPr lang="de-DE" baseline="0" dirty="0" err="1" smtClean="0"/>
              <a:t>to</a:t>
            </a:r>
            <a:r>
              <a:rPr lang="de-DE" baseline="0" dirty="0" smtClean="0"/>
              <a:t> </a:t>
            </a:r>
            <a:r>
              <a:rPr lang="de-DE" baseline="0" dirty="0" err="1" smtClean="0"/>
              <a:t>grid</a:t>
            </a:r>
            <a:r>
              <a:rPr lang="de-DE" baseline="0" dirty="0" smtClean="0"/>
              <a:t> auf ein völlig neues Niveau gehoben darüber hinaus gibt es ja auch die neuen Ansprüche an Materialien (man kann Autos zusammenkleben usw.) und Mobilität (wieso kann mein Auto nicht selbständig einparken, </a:t>
            </a:r>
            <a:r>
              <a:rPr lang="de-DE" baseline="0" dirty="0" err="1" smtClean="0"/>
              <a:t>abscannen</a:t>
            </a:r>
            <a:r>
              <a:rPr lang="de-DE" baseline="0" dirty="0" smtClean="0"/>
              <a:t> der Umgebung, Fahrerassistenzsysteme, kann ich über mein Assistenzsystem die Heizung in meinem Haus steuern?)</a:t>
            </a:r>
            <a:endParaRPr lang="de-DE" dirty="0"/>
          </a:p>
        </p:txBody>
      </p:sp>
      <p:sp>
        <p:nvSpPr>
          <p:cNvPr id="4" name="Foliennummernplatzhalter 3"/>
          <p:cNvSpPr>
            <a:spLocks noGrp="1"/>
          </p:cNvSpPr>
          <p:nvPr>
            <p:ph type="sldNum" idx="10"/>
          </p:nvPr>
        </p:nvSpPr>
        <p:spPr/>
        <p:txBody>
          <a:bodyPr/>
          <a:lstStyle/>
          <a:p>
            <a:fld id="{298CD986-144C-4621-B9B3-011E99DFF52F}" type="slidenum">
              <a:rPr lang="de-DE" smtClean="0"/>
              <a:pPr/>
              <a:t>2</a:t>
            </a:fld>
            <a:endParaRPr lang="de-DE"/>
          </a:p>
        </p:txBody>
      </p:sp>
    </p:spTree>
    <p:extLst>
      <p:ext uri="{BB962C8B-B14F-4D97-AF65-F5344CB8AC3E}">
        <p14:creationId xmlns:p14="http://schemas.microsoft.com/office/powerpoint/2010/main" val="3744126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Wir betreten im Bereich der OEMs aber v.a. auch der First Tiers</a:t>
            </a:r>
            <a:r>
              <a:rPr lang="de-DE" baseline="0" dirty="0" smtClean="0"/>
              <a:t> neue technische Gebiete, die eine Auswirkung auf die Beschäftigungsmöglichkeiten und Berufsfelder haben.</a:t>
            </a:r>
            <a:endParaRPr lang="de-DE" dirty="0"/>
          </a:p>
        </p:txBody>
      </p:sp>
      <p:sp>
        <p:nvSpPr>
          <p:cNvPr id="4" name="Foliennummernplatzhalter 3"/>
          <p:cNvSpPr>
            <a:spLocks noGrp="1"/>
          </p:cNvSpPr>
          <p:nvPr>
            <p:ph type="sldNum" idx="10"/>
          </p:nvPr>
        </p:nvSpPr>
        <p:spPr/>
        <p:txBody>
          <a:bodyPr/>
          <a:lstStyle/>
          <a:p>
            <a:fld id="{298CD986-144C-4621-B9B3-011E99DFF52F}" type="slidenum">
              <a:rPr lang="de-DE" smtClean="0"/>
              <a:pPr/>
              <a:t>3</a:t>
            </a:fld>
            <a:endParaRPr lang="de-DE"/>
          </a:p>
        </p:txBody>
      </p:sp>
    </p:spTree>
    <p:extLst>
      <p:ext uri="{BB962C8B-B14F-4D97-AF65-F5344CB8AC3E}">
        <p14:creationId xmlns:p14="http://schemas.microsoft.com/office/powerpoint/2010/main" val="966062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Dies ist ein kleiner Teil dessen, was in der fachlichen Praxis Realität werden kann. Darüber</a:t>
            </a:r>
            <a:r>
              <a:rPr lang="de-DE" baseline="0" dirty="0" smtClean="0"/>
              <a:t> hinaus ändern sich die Ansprüche an Arbeit, Sicherheit durch Arbeit, an Sinnstiftung durch Arbeit, an Fortentwicklung oder erwünschtes Innehalten in der persönlichen Entwicklung seit mehr als einem Jahrzehnt ebenso drastisch. </a:t>
            </a:r>
          </a:p>
          <a:p>
            <a:endParaRPr lang="de-DE" baseline="0" dirty="0" smtClean="0"/>
          </a:p>
          <a:p>
            <a:r>
              <a:rPr lang="de-DE" baseline="0" dirty="0" smtClean="0"/>
              <a:t>Auf dieser Blaupause ist das Projekt FAIR entstanden</a:t>
            </a:r>
            <a:endParaRPr lang="de-DE" dirty="0"/>
          </a:p>
        </p:txBody>
      </p:sp>
      <p:sp>
        <p:nvSpPr>
          <p:cNvPr id="4" name="Foliennummernplatzhalter 3"/>
          <p:cNvSpPr>
            <a:spLocks noGrp="1"/>
          </p:cNvSpPr>
          <p:nvPr>
            <p:ph type="sldNum" idx="10"/>
          </p:nvPr>
        </p:nvSpPr>
        <p:spPr/>
        <p:txBody>
          <a:bodyPr/>
          <a:lstStyle/>
          <a:p>
            <a:fld id="{298CD986-144C-4621-B9B3-011E99DFF52F}" type="slidenum">
              <a:rPr lang="de-DE" smtClean="0"/>
              <a:pPr/>
              <a:t>4</a:t>
            </a:fld>
            <a:endParaRPr lang="de-DE"/>
          </a:p>
        </p:txBody>
      </p:sp>
    </p:spTree>
    <p:extLst>
      <p:ext uri="{BB962C8B-B14F-4D97-AF65-F5344CB8AC3E}">
        <p14:creationId xmlns:p14="http://schemas.microsoft.com/office/powerpoint/2010/main" val="1166317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3C51056-387D-4AF2-A0D9-976FA9475428}" type="slidenum">
              <a:rPr lang="de-DE"/>
              <a:pPr/>
              <a:t>5</a:t>
            </a:fld>
            <a:endParaRPr lang="de-DE"/>
          </a:p>
        </p:txBody>
      </p:sp>
      <p:sp>
        <p:nvSpPr>
          <p:cNvPr id="6145" name="Rectangle 1"/>
          <p:cNvSpPr txBox="1">
            <a:spLocks noGrp="1" noRot="1" noChangeAspect="1" noChangeArrowheads="1"/>
          </p:cNvSpPr>
          <p:nvPr>
            <p:ph type="sldImg"/>
          </p:nvPr>
        </p:nvSpPr>
        <p:spPr bwMode="auto">
          <a:xfrm>
            <a:off x="931863" y="750888"/>
            <a:ext cx="4932362"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6" name="Rectangle 2"/>
          <p:cNvSpPr txBox="1">
            <a:spLocks noGrp="1" noChangeArrowheads="1"/>
          </p:cNvSpPr>
          <p:nvPr>
            <p:ph type="body" idx="1"/>
          </p:nvPr>
        </p:nvSpPr>
        <p:spPr bwMode="auto">
          <a:xfrm>
            <a:off x="679483" y="4689332"/>
            <a:ext cx="5438711" cy="444306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a:t>
            </a:r>
            <a:r>
              <a:rPr lang="de-DE" baseline="0" dirty="0" smtClean="0"/>
              <a:t> der Wahl der Zielgruppen kann man sich fragen, warum alles für alle?</a:t>
            </a:r>
          </a:p>
          <a:p>
            <a:r>
              <a:rPr lang="de-DE" baseline="0" dirty="0" smtClean="0"/>
              <a:t>Hier gibt es eine Vielzahl von Antworten:</a:t>
            </a:r>
          </a:p>
          <a:p>
            <a:pPr marL="228600" marR="0" indent="-22860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AutoNum type="arabicPeriod"/>
              <a:tabLst/>
              <a:defRPr/>
            </a:pPr>
            <a:r>
              <a:rPr lang="de-DE" baseline="0" dirty="0" smtClean="0"/>
              <a:t>Weil wir es können und weil es Sinn ergibt</a:t>
            </a:r>
          </a:p>
          <a:p>
            <a:pPr marL="228600" marR="0" indent="-22860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AutoNum type="arabicPeriod"/>
              <a:tabLst/>
              <a:defRPr/>
            </a:pPr>
            <a:r>
              <a:rPr lang="de-DE" baseline="0" dirty="0" smtClean="0"/>
              <a:t>Weil Berufswege und Betriebliche Karrieren nicht erst mit der Meisterausbildung beginnen und Bildung und Förderung für alle gleichermaßen zugänglich zu sein hat.</a:t>
            </a:r>
          </a:p>
          <a:p>
            <a:pPr marL="228600" marR="0" indent="-22860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AutoNum type="arabicPeriod"/>
              <a:tabLst/>
              <a:defRPr/>
            </a:pPr>
            <a:r>
              <a:rPr lang="de-DE" baseline="0" dirty="0" smtClean="0"/>
              <a:t> Weil die Betriebsräte es wünschen</a:t>
            </a:r>
          </a:p>
          <a:p>
            <a:pPr marL="228600" marR="0" indent="-22860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AutoNum type="arabicPeriod"/>
              <a:tabLst/>
              <a:defRPr/>
            </a:pPr>
            <a:r>
              <a:rPr lang="de-DE" baseline="0" dirty="0" smtClean="0"/>
              <a:t>Weil der ESF keine Haltung hierzu hat</a:t>
            </a:r>
          </a:p>
          <a:p>
            <a:pPr marL="228600" indent="-228600">
              <a:buAutoNum type="arabicPeriod"/>
            </a:pPr>
            <a:r>
              <a:rPr lang="de-DE" baseline="0" dirty="0" smtClean="0"/>
              <a:t>Weil wir schnell gelernt haben, wer in der betrieblichen Weiterbildung auf der Hitliste und wer auf der </a:t>
            </a:r>
            <a:r>
              <a:rPr lang="de-DE" baseline="0" dirty="0" err="1" smtClean="0"/>
              <a:t>Shitliste</a:t>
            </a:r>
            <a:r>
              <a:rPr lang="de-DE" baseline="0" dirty="0" smtClean="0"/>
              <a:t> steht und dies geändert werden muss (Bildungsnähe, Bildungsferne, Qualifizierungsmatrix für best. Beschäftigte, Gestaltungsmacht bei der PE)</a:t>
            </a:r>
          </a:p>
          <a:p>
            <a:pPr marL="228600" indent="-228600">
              <a:buAutoNum type="arabicPeriod"/>
            </a:pPr>
            <a:endParaRPr lang="de-DE" dirty="0"/>
          </a:p>
        </p:txBody>
      </p:sp>
      <p:sp>
        <p:nvSpPr>
          <p:cNvPr id="4" name="Foliennummernplatzhalter 3"/>
          <p:cNvSpPr>
            <a:spLocks noGrp="1"/>
          </p:cNvSpPr>
          <p:nvPr>
            <p:ph type="sldNum" idx="10"/>
          </p:nvPr>
        </p:nvSpPr>
        <p:spPr/>
        <p:txBody>
          <a:bodyPr/>
          <a:lstStyle/>
          <a:p>
            <a:fld id="{298CD986-144C-4621-B9B3-011E99DFF52F}" type="slidenum">
              <a:rPr lang="de-DE" smtClean="0"/>
              <a:pPr/>
              <a:t>11</a:t>
            </a:fld>
            <a:endParaRPr lang="de-DE"/>
          </a:p>
        </p:txBody>
      </p:sp>
    </p:spTree>
    <p:extLst>
      <p:ext uri="{BB962C8B-B14F-4D97-AF65-F5344CB8AC3E}">
        <p14:creationId xmlns:p14="http://schemas.microsoft.com/office/powerpoint/2010/main" val="227722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a:spLocks noGrp="1" noChangeArrowheads="1"/>
          </p:cNvSpPr>
          <p:nvPr>
            <p:ph type="sldNum" sz="quarter"/>
          </p:nvPr>
        </p:nvSpPr>
        <p:spPr>
          <a:noFill/>
        </p:spPr>
        <p:txBody>
          <a:bodyPr/>
          <a:lstStyle>
            <a:lvl1pPr eaLnBrk="0">
              <a:tabLst>
                <a:tab pos="660321" algn="l"/>
                <a:tab pos="1320643" algn="l"/>
                <a:tab pos="1982551" algn="l"/>
                <a:tab pos="2642873" algn="l"/>
              </a:tabLst>
              <a:defRPr sz="2200">
                <a:solidFill>
                  <a:schemeClr val="tx1"/>
                </a:solidFill>
                <a:latin typeface="ClanOT-Medium" pitchFamily="34" charset="0"/>
              </a:defRPr>
            </a:lvl1pPr>
            <a:lvl2pPr eaLnBrk="0">
              <a:tabLst>
                <a:tab pos="660321" algn="l"/>
                <a:tab pos="1320643" algn="l"/>
                <a:tab pos="1982551" algn="l"/>
                <a:tab pos="2642873" algn="l"/>
              </a:tabLst>
              <a:defRPr sz="2200">
                <a:solidFill>
                  <a:schemeClr val="tx1"/>
                </a:solidFill>
                <a:latin typeface="ClanOT-Medium" pitchFamily="34" charset="0"/>
              </a:defRPr>
            </a:lvl2pPr>
            <a:lvl3pPr eaLnBrk="0">
              <a:tabLst>
                <a:tab pos="660321" algn="l"/>
                <a:tab pos="1320643" algn="l"/>
                <a:tab pos="1982551" algn="l"/>
                <a:tab pos="2642873" algn="l"/>
              </a:tabLst>
              <a:defRPr sz="2200">
                <a:solidFill>
                  <a:schemeClr val="tx1"/>
                </a:solidFill>
                <a:latin typeface="ClanOT-Medium" pitchFamily="34" charset="0"/>
              </a:defRPr>
            </a:lvl3pPr>
            <a:lvl4pPr eaLnBrk="0">
              <a:tabLst>
                <a:tab pos="660321" algn="l"/>
                <a:tab pos="1320643" algn="l"/>
                <a:tab pos="1982551" algn="l"/>
                <a:tab pos="2642873" algn="l"/>
              </a:tabLst>
              <a:defRPr sz="2200">
                <a:solidFill>
                  <a:schemeClr val="tx1"/>
                </a:solidFill>
                <a:latin typeface="ClanOT-Medium" pitchFamily="34" charset="0"/>
              </a:defRPr>
            </a:lvl4pPr>
            <a:lvl5pPr eaLnBrk="0">
              <a:tabLst>
                <a:tab pos="660321" algn="l"/>
                <a:tab pos="1320643" algn="l"/>
                <a:tab pos="1982551" algn="l"/>
                <a:tab pos="2642873" algn="l"/>
              </a:tabLst>
              <a:defRPr sz="2200">
                <a:solidFill>
                  <a:schemeClr val="tx1"/>
                </a:solidFill>
                <a:latin typeface="ClanOT-Medium" pitchFamily="34" charset="0"/>
              </a:defRPr>
            </a:lvl5pPr>
            <a:lvl6pPr marL="2514300" indent="-228573" defTabSz="449209" eaLnBrk="0" fontAlgn="base" hangingPunct="0">
              <a:lnSpc>
                <a:spcPct val="127000"/>
              </a:lnSpc>
              <a:spcBef>
                <a:spcPct val="0"/>
              </a:spcBef>
              <a:spcAft>
                <a:spcPts val="1138"/>
              </a:spcAft>
              <a:buClr>
                <a:srgbClr val="000000"/>
              </a:buClr>
              <a:buSzPct val="100000"/>
              <a:buFont typeface="Times New Roman" pitchFamily="18" charset="0"/>
              <a:tabLst>
                <a:tab pos="660321" algn="l"/>
                <a:tab pos="1320643" algn="l"/>
                <a:tab pos="1982551" algn="l"/>
                <a:tab pos="2642873" algn="l"/>
              </a:tabLst>
              <a:defRPr sz="2200">
                <a:solidFill>
                  <a:schemeClr val="tx1"/>
                </a:solidFill>
                <a:latin typeface="ClanOT-Medium" pitchFamily="34" charset="0"/>
              </a:defRPr>
            </a:lvl6pPr>
            <a:lvl7pPr marL="2971446" indent="-228573" defTabSz="449209" eaLnBrk="0" fontAlgn="base" hangingPunct="0">
              <a:lnSpc>
                <a:spcPct val="127000"/>
              </a:lnSpc>
              <a:spcBef>
                <a:spcPct val="0"/>
              </a:spcBef>
              <a:spcAft>
                <a:spcPts val="1138"/>
              </a:spcAft>
              <a:buClr>
                <a:srgbClr val="000000"/>
              </a:buClr>
              <a:buSzPct val="100000"/>
              <a:buFont typeface="Times New Roman" pitchFamily="18" charset="0"/>
              <a:tabLst>
                <a:tab pos="660321" algn="l"/>
                <a:tab pos="1320643" algn="l"/>
                <a:tab pos="1982551" algn="l"/>
                <a:tab pos="2642873" algn="l"/>
              </a:tabLst>
              <a:defRPr sz="2200">
                <a:solidFill>
                  <a:schemeClr val="tx1"/>
                </a:solidFill>
                <a:latin typeface="ClanOT-Medium" pitchFamily="34" charset="0"/>
              </a:defRPr>
            </a:lvl7pPr>
            <a:lvl8pPr marL="3428591" indent="-228573" defTabSz="449209" eaLnBrk="0" fontAlgn="base" hangingPunct="0">
              <a:lnSpc>
                <a:spcPct val="127000"/>
              </a:lnSpc>
              <a:spcBef>
                <a:spcPct val="0"/>
              </a:spcBef>
              <a:spcAft>
                <a:spcPts val="1138"/>
              </a:spcAft>
              <a:buClr>
                <a:srgbClr val="000000"/>
              </a:buClr>
              <a:buSzPct val="100000"/>
              <a:buFont typeface="Times New Roman" pitchFamily="18" charset="0"/>
              <a:tabLst>
                <a:tab pos="660321" algn="l"/>
                <a:tab pos="1320643" algn="l"/>
                <a:tab pos="1982551" algn="l"/>
                <a:tab pos="2642873" algn="l"/>
              </a:tabLst>
              <a:defRPr sz="2200">
                <a:solidFill>
                  <a:schemeClr val="tx1"/>
                </a:solidFill>
                <a:latin typeface="ClanOT-Medium" pitchFamily="34" charset="0"/>
              </a:defRPr>
            </a:lvl8pPr>
            <a:lvl9pPr marL="3885737" indent="-228573" defTabSz="449209" eaLnBrk="0" fontAlgn="base" hangingPunct="0">
              <a:lnSpc>
                <a:spcPct val="127000"/>
              </a:lnSpc>
              <a:spcBef>
                <a:spcPct val="0"/>
              </a:spcBef>
              <a:spcAft>
                <a:spcPts val="1138"/>
              </a:spcAft>
              <a:buClr>
                <a:srgbClr val="000000"/>
              </a:buClr>
              <a:buSzPct val="100000"/>
              <a:buFont typeface="Times New Roman" pitchFamily="18" charset="0"/>
              <a:tabLst>
                <a:tab pos="660321" algn="l"/>
                <a:tab pos="1320643" algn="l"/>
                <a:tab pos="1982551" algn="l"/>
                <a:tab pos="2642873" algn="l"/>
              </a:tabLst>
              <a:defRPr sz="2200">
                <a:solidFill>
                  <a:schemeClr val="tx1"/>
                </a:solidFill>
                <a:latin typeface="ClanOT-Medium" pitchFamily="34" charset="0"/>
              </a:defRPr>
            </a:lvl9pPr>
          </a:lstStyle>
          <a:p>
            <a:pPr eaLnBrk="1"/>
            <a:fld id="{04A76F7D-F56B-469B-9F59-7F70416F7DDC}" type="slidenum">
              <a:rPr lang="de-DE" sz="1300">
                <a:solidFill>
                  <a:srgbClr val="000000"/>
                </a:solidFill>
                <a:latin typeface="Times New Roman" pitchFamily="18" charset="0"/>
              </a:rPr>
              <a:pPr eaLnBrk="1"/>
              <a:t>12</a:t>
            </a:fld>
            <a:endParaRPr lang="de-DE" sz="1300">
              <a:solidFill>
                <a:srgbClr val="000000"/>
              </a:solidFill>
              <a:latin typeface="Times New Roman" pitchFamily="18" charset="0"/>
            </a:endParaRPr>
          </a:p>
        </p:txBody>
      </p:sp>
      <p:sp>
        <p:nvSpPr>
          <p:cNvPr id="28675" name="Rectangle 2"/>
          <p:cNvSpPr>
            <a:spLocks noGrp="1" noRot="1" noChangeAspect="1" noChangeArrowheads="1" noTextEdit="1"/>
          </p:cNvSpPr>
          <p:nvPr>
            <p:ph type="sldImg"/>
          </p:nvPr>
        </p:nvSpPr>
        <p:spPr>
          <a:xfrm>
            <a:off x="931863" y="750888"/>
            <a:ext cx="4932362" cy="3700462"/>
          </a:xfrm>
          <a:ln/>
        </p:spPr>
      </p:sp>
      <p:sp>
        <p:nvSpPr>
          <p:cNvPr id="28676" name="Rectangle 3"/>
          <p:cNvSpPr>
            <a:spLocks noGrp="1" noChangeArrowheads="1"/>
          </p:cNvSpPr>
          <p:nvPr>
            <p:ph type="body" idx="1"/>
          </p:nvPr>
        </p:nvSpPr>
        <p:spPr>
          <a:xfrm>
            <a:off x="679450" y="4689475"/>
            <a:ext cx="5438775" cy="4443413"/>
          </a:xfrm>
          <a:noFill/>
        </p:spPr>
        <p:txBody>
          <a:bodyPr wrap="none" anchor="ctr"/>
          <a:lstStyle/>
          <a:p>
            <a:r>
              <a:rPr lang="de-DE" dirty="0" smtClean="0"/>
              <a:t>Dies ist die formale Art und Weise nach der wir Bildungsbedarfe pro Betrieb </a:t>
            </a:r>
            <a:r>
              <a:rPr lang="de-DE" dirty="0" err="1" smtClean="0"/>
              <a:t>clustern</a:t>
            </a:r>
            <a:r>
              <a:rPr lang="de-DE" dirty="0" smtClean="0"/>
              <a:t>. Nachdem das Projekt</a:t>
            </a:r>
            <a:r>
              <a:rPr lang="de-DE" baseline="0" dirty="0" smtClean="0"/>
              <a:t> begonnen hatte - ohne den üblichen Vorlauf der Analyse und Bedarfserhebung über Einzel-, und Expertengespräche, Gruppendiskussionen und Arbeitsplatzbegehungen - haben wir uns am Produkt orientiert und </a:t>
            </a:r>
            <a:r>
              <a:rPr lang="de-DE" baseline="0" dirty="0" err="1" smtClean="0"/>
              <a:t>proaktiv</a:t>
            </a:r>
            <a:r>
              <a:rPr lang="de-DE" baseline="0" dirty="0" smtClean="0"/>
              <a:t> Angebote auf schlicht allen Ebenen für alle Zielgruppen gemacht. Über Trial </a:t>
            </a:r>
            <a:r>
              <a:rPr lang="de-DE" baseline="0" dirty="0" err="1" smtClean="0"/>
              <a:t>and</a:t>
            </a:r>
            <a:r>
              <a:rPr lang="de-DE" baseline="0" dirty="0" smtClean="0"/>
              <a:t> Error im ersten halben Jahr haben wir in jedem Betrieb einen jour fixe installiert, um über allgemeine Maßnahmen in allen Bereichen, betriebsspezifische Bildungsangebote zu besprechen.</a:t>
            </a:r>
            <a:endParaRPr lang="de-DE"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Dies ist ein sehr großes Unterfangen, wir sprechen hier von insgesamt 8 heterogenen Großbetrieben, die innerhalb der Kompetenzentwicklung</a:t>
            </a:r>
            <a:r>
              <a:rPr lang="de-DE" baseline="0" dirty="0" smtClean="0"/>
              <a:t> und auch innerhalb der beruflichen Weiterbildung völlig unterschiedlich aufgestellt sind. Allein der Unterschied zwischen den Waggonbauern und den Car Multi media-Entwicklern bedarf völlig unterschiedlicher Herangehensweisen.</a:t>
            </a:r>
          </a:p>
          <a:p>
            <a:r>
              <a:rPr lang="de-DE" baseline="0" dirty="0" smtClean="0"/>
              <a:t>Auch ist es in den Betrieben so, dass es nicht für alle Beschäftigten Entwicklungs- oder Qualifizierungspläne gibt, das ist ja auch oft gar nicht erwünscht und die Inhalte der Weiterentwicklung werden oft genug kurzfristig von der PE diktiert</a:t>
            </a:r>
          </a:p>
          <a:p>
            <a:endParaRPr lang="de-DE" baseline="0" dirty="0" smtClean="0"/>
          </a:p>
          <a:p>
            <a:endParaRPr lang="de-DE" dirty="0"/>
          </a:p>
        </p:txBody>
      </p:sp>
      <p:sp>
        <p:nvSpPr>
          <p:cNvPr id="4" name="Foliennummernplatzhalter 3"/>
          <p:cNvSpPr>
            <a:spLocks noGrp="1"/>
          </p:cNvSpPr>
          <p:nvPr>
            <p:ph type="sldNum" idx="10"/>
          </p:nvPr>
        </p:nvSpPr>
        <p:spPr/>
        <p:txBody>
          <a:bodyPr/>
          <a:lstStyle/>
          <a:p>
            <a:fld id="{298CD986-144C-4621-B9B3-011E99DFF52F}" type="slidenum">
              <a:rPr lang="de-DE" smtClean="0"/>
              <a:pPr/>
              <a:t>13</a:t>
            </a:fld>
            <a:endParaRPr lang="de-DE"/>
          </a:p>
        </p:txBody>
      </p:sp>
    </p:spTree>
    <p:extLst>
      <p:ext uri="{BB962C8B-B14F-4D97-AF65-F5344CB8AC3E}">
        <p14:creationId xmlns:p14="http://schemas.microsoft.com/office/powerpoint/2010/main" val="2538350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Betriebsrat </a:t>
            </a:r>
            <a:r>
              <a:rPr lang="de-DE" dirty="0" smtClean="0"/>
              <a:t>und </a:t>
            </a:r>
            <a:r>
              <a:rPr lang="de-DE" dirty="0" smtClean="0"/>
              <a:t>Vertrauenskörper </a:t>
            </a:r>
            <a:r>
              <a:rPr lang="de-DE" dirty="0" smtClean="0"/>
              <a:t>als eigene Zielgruppe zu sehen hat natürlich strategische Vorteile, das haben wir nach den</a:t>
            </a:r>
            <a:r>
              <a:rPr lang="de-DE" baseline="0" dirty="0" smtClean="0"/>
              <a:t> ersten Monaten und einigen Gesprächen und Bedarfsanalysen erkannt:</a:t>
            </a:r>
            <a:endParaRPr lang="de-DE" dirty="0" smtClean="0"/>
          </a:p>
          <a:p>
            <a:pPr marL="171450" indent="-171450">
              <a:buFontTx/>
              <a:buChar char="-"/>
            </a:pPr>
            <a:r>
              <a:rPr lang="de-DE" baseline="0" dirty="0" smtClean="0"/>
              <a:t>Allgemeine Qualifizierung der Kollegen hinsichtlich spezifischer Techniken und Soft-Skills (das ist sehr erwünscht), das führt zu mehr Augenhöhe mit Geschäftsführung bzw. PE (die haben das gelernt)</a:t>
            </a:r>
          </a:p>
          <a:p>
            <a:pPr marL="171450" indent="-171450">
              <a:buFontTx/>
              <a:buChar char="-"/>
            </a:pPr>
            <a:r>
              <a:rPr lang="de-DE" dirty="0" smtClean="0"/>
              <a:t>Qualifizierung hin zu mehr Systemverständnis hinsichtlich der Personalentwicklung</a:t>
            </a:r>
          </a:p>
          <a:p>
            <a:pPr marL="171450" indent="-171450">
              <a:buFontTx/>
              <a:buChar char="-"/>
            </a:pPr>
            <a:r>
              <a:rPr lang="de-DE" dirty="0" smtClean="0"/>
              <a:t>Betriebsrat kann deutlicher im Projekt agieren und</a:t>
            </a:r>
            <a:r>
              <a:rPr lang="de-DE" baseline="0" dirty="0" smtClean="0"/>
              <a:t> Wünsche zu Schulungen für sich und Andere äußern</a:t>
            </a:r>
          </a:p>
          <a:p>
            <a:pPr marL="171450" indent="-171450">
              <a:buFontTx/>
              <a:buChar char="-"/>
            </a:pPr>
            <a:r>
              <a:rPr lang="de-DE" baseline="0" dirty="0" smtClean="0"/>
              <a:t>Jetzt Kommen wir mal zu den eigentlichen Schulungen/Kompetenzfeldern</a:t>
            </a:r>
          </a:p>
        </p:txBody>
      </p:sp>
      <p:sp>
        <p:nvSpPr>
          <p:cNvPr id="4" name="Foliennummernplatzhalter 3"/>
          <p:cNvSpPr>
            <a:spLocks noGrp="1"/>
          </p:cNvSpPr>
          <p:nvPr>
            <p:ph type="sldNum" idx="10"/>
          </p:nvPr>
        </p:nvSpPr>
        <p:spPr/>
        <p:txBody>
          <a:bodyPr/>
          <a:lstStyle/>
          <a:p>
            <a:fld id="{298CD986-144C-4621-B9B3-011E99DFF52F}" type="slidenum">
              <a:rPr lang="de-DE" smtClean="0"/>
              <a:pPr/>
              <a:t>14</a:t>
            </a:fld>
            <a:endParaRPr lang="de-DE"/>
          </a:p>
        </p:txBody>
      </p:sp>
    </p:spTree>
    <p:extLst>
      <p:ext uri="{BB962C8B-B14F-4D97-AF65-F5344CB8AC3E}">
        <p14:creationId xmlns:p14="http://schemas.microsoft.com/office/powerpoint/2010/main" val="468903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idx="10"/>
          </p:nvPr>
        </p:nvSpPr>
        <p:spPr/>
        <p:txBody>
          <a:bodyPr/>
          <a:lstStyle>
            <a:lvl1pPr>
              <a:defRPr/>
            </a:lvl1pPr>
          </a:lstStyle>
          <a:p>
            <a:endParaRPr lang="de-DE"/>
          </a:p>
        </p:txBody>
      </p:sp>
      <p:sp>
        <p:nvSpPr>
          <p:cNvPr id="5" name="Fußzeilenplatzhalter 4"/>
          <p:cNvSpPr>
            <a:spLocks noGrp="1"/>
          </p:cNvSpPr>
          <p:nvPr>
            <p:ph type="ftr" idx="11"/>
          </p:nvPr>
        </p:nvSpPr>
        <p:spPr/>
        <p:txBody>
          <a:bodyPr/>
          <a:lstStyle>
            <a:lvl1pPr>
              <a:defRPr/>
            </a:lvl1pPr>
          </a:lstStyle>
          <a:p>
            <a:endParaRPr lang="de-DE"/>
          </a:p>
        </p:txBody>
      </p:sp>
      <p:sp>
        <p:nvSpPr>
          <p:cNvPr id="6" name="Foliennummernplatzhalter 5"/>
          <p:cNvSpPr>
            <a:spLocks noGrp="1"/>
          </p:cNvSpPr>
          <p:nvPr>
            <p:ph type="sldNum" idx="12"/>
          </p:nvPr>
        </p:nvSpPr>
        <p:spPr/>
        <p:txBody>
          <a:bodyPr/>
          <a:lstStyle>
            <a:lvl1pPr>
              <a:defRPr/>
            </a:lvl1pPr>
          </a:lstStyle>
          <a:p>
            <a:fld id="{4B5B44CE-645B-4893-BABA-6A0F296A8F9F}" type="slidenum">
              <a:rPr lang="de-DE"/>
              <a:pPr/>
              <a:t>‹Nr.›</a:t>
            </a:fld>
            <a:endParaRPr lang="de-DE"/>
          </a:p>
        </p:txBody>
      </p:sp>
    </p:spTree>
    <p:extLst>
      <p:ext uri="{BB962C8B-B14F-4D97-AF65-F5344CB8AC3E}">
        <p14:creationId xmlns:p14="http://schemas.microsoft.com/office/powerpoint/2010/main" val="2526139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idx="10"/>
          </p:nvPr>
        </p:nvSpPr>
        <p:spPr/>
        <p:txBody>
          <a:bodyPr/>
          <a:lstStyle>
            <a:lvl1pPr>
              <a:defRPr/>
            </a:lvl1pPr>
          </a:lstStyle>
          <a:p>
            <a:endParaRPr lang="de-DE"/>
          </a:p>
        </p:txBody>
      </p:sp>
      <p:sp>
        <p:nvSpPr>
          <p:cNvPr id="5" name="Fußzeilenplatzhalter 4"/>
          <p:cNvSpPr>
            <a:spLocks noGrp="1"/>
          </p:cNvSpPr>
          <p:nvPr>
            <p:ph type="ftr" idx="11"/>
          </p:nvPr>
        </p:nvSpPr>
        <p:spPr/>
        <p:txBody>
          <a:bodyPr/>
          <a:lstStyle>
            <a:lvl1pPr>
              <a:defRPr/>
            </a:lvl1pPr>
          </a:lstStyle>
          <a:p>
            <a:endParaRPr lang="de-DE"/>
          </a:p>
        </p:txBody>
      </p:sp>
      <p:sp>
        <p:nvSpPr>
          <p:cNvPr id="6" name="Foliennummernplatzhalter 5"/>
          <p:cNvSpPr>
            <a:spLocks noGrp="1"/>
          </p:cNvSpPr>
          <p:nvPr>
            <p:ph type="sldNum" idx="12"/>
          </p:nvPr>
        </p:nvSpPr>
        <p:spPr/>
        <p:txBody>
          <a:bodyPr/>
          <a:lstStyle>
            <a:lvl1pPr>
              <a:defRPr/>
            </a:lvl1pPr>
          </a:lstStyle>
          <a:p>
            <a:fld id="{97D760B8-30A9-4A37-BCC1-B6F442F139D7}" type="slidenum">
              <a:rPr lang="de-DE"/>
              <a:pPr/>
              <a:t>‹Nr.›</a:t>
            </a:fld>
            <a:endParaRPr lang="de-DE"/>
          </a:p>
        </p:txBody>
      </p:sp>
    </p:spTree>
    <p:extLst>
      <p:ext uri="{BB962C8B-B14F-4D97-AF65-F5344CB8AC3E}">
        <p14:creationId xmlns:p14="http://schemas.microsoft.com/office/powerpoint/2010/main" val="182108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305675" y="301625"/>
            <a:ext cx="2266950" cy="64547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03238" y="301625"/>
            <a:ext cx="6650037" cy="645477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idx="10"/>
          </p:nvPr>
        </p:nvSpPr>
        <p:spPr/>
        <p:txBody>
          <a:bodyPr/>
          <a:lstStyle>
            <a:lvl1pPr>
              <a:defRPr/>
            </a:lvl1pPr>
          </a:lstStyle>
          <a:p>
            <a:endParaRPr lang="de-DE"/>
          </a:p>
        </p:txBody>
      </p:sp>
      <p:sp>
        <p:nvSpPr>
          <p:cNvPr id="5" name="Fußzeilenplatzhalter 4"/>
          <p:cNvSpPr>
            <a:spLocks noGrp="1"/>
          </p:cNvSpPr>
          <p:nvPr>
            <p:ph type="ftr" idx="11"/>
          </p:nvPr>
        </p:nvSpPr>
        <p:spPr/>
        <p:txBody>
          <a:bodyPr/>
          <a:lstStyle>
            <a:lvl1pPr>
              <a:defRPr/>
            </a:lvl1pPr>
          </a:lstStyle>
          <a:p>
            <a:endParaRPr lang="de-DE"/>
          </a:p>
        </p:txBody>
      </p:sp>
      <p:sp>
        <p:nvSpPr>
          <p:cNvPr id="6" name="Foliennummernplatzhalter 5"/>
          <p:cNvSpPr>
            <a:spLocks noGrp="1"/>
          </p:cNvSpPr>
          <p:nvPr>
            <p:ph type="sldNum" idx="12"/>
          </p:nvPr>
        </p:nvSpPr>
        <p:spPr/>
        <p:txBody>
          <a:bodyPr/>
          <a:lstStyle>
            <a:lvl1pPr>
              <a:defRPr/>
            </a:lvl1pPr>
          </a:lstStyle>
          <a:p>
            <a:fld id="{71093086-6152-4773-9065-DEF2661CBBE5}" type="slidenum">
              <a:rPr lang="de-DE"/>
              <a:pPr/>
              <a:t>‹Nr.›</a:t>
            </a:fld>
            <a:endParaRPr lang="de-DE"/>
          </a:p>
        </p:txBody>
      </p:sp>
    </p:spTree>
    <p:extLst>
      <p:ext uri="{BB962C8B-B14F-4D97-AF65-F5344CB8AC3E}">
        <p14:creationId xmlns:p14="http://schemas.microsoft.com/office/powerpoint/2010/main" val="3981381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03238" y="301625"/>
            <a:ext cx="9069387" cy="1260475"/>
          </a:xfrm>
        </p:spPr>
        <p:txBody>
          <a:bodyPr/>
          <a:lstStyle/>
          <a:p>
            <a:r>
              <a:rPr lang="de-DE" smtClean="0"/>
              <a:t>Titelmasterformat durch Klicken bearbeiten</a:t>
            </a:r>
            <a:endParaRPr lang="de-DE"/>
          </a:p>
        </p:txBody>
      </p:sp>
      <p:sp>
        <p:nvSpPr>
          <p:cNvPr id="3" name="Datumsplatzhalter 2"/>
          <p:cNvSpPr>
            <a:spLocks noGrp="1"/>
          </p:cNvSpPr>
          <p:nvPr>
            <p:ph type="dt" idx="10"/>
          </p:nvPr>
        </p:nvSpPr>
        <p:spPr>
          <a:xfrm>
            <a:off x="503238" y="6886575"/>
            <a:ext cx="2346325" cy="519113"/>
          </a:xfrm>
        </p:spPr>
        <p:txBody>
          <a:bodyPr/>
          <a:lstStyle>
            <a:lvl1pPr>
              <a:defRPr/>
            </a:lvl1pPr>
          </a:lstStyle>
          <a:p>
            <a:endParaRPr lang="de-DE"/>
          </a:p>
        </p:txBody>
      </p:sp>
      <p:sp>
        <p:nvSpPr>
          <p:cNvPr id="4" name="Fußzeilenplatzhalter 3"/>
          <p:cNvSpPr>
            <a:spLocks noGrp="1"/>
          </p:cNvSpPr>
          <p:nvPr>
            <p:ph type="ftr" idx="11"/>
          </p:nvPr>
        </p:nvSpPr>
        <p:spPr>
          <a:xfrm>
            <a:off x="3448050" y="6886575"/>
            <a:ext cx="3194050" cy="519113"/>
          </a:xfrm>
        </p:spPr>
        <p:txBody>
          <a:bodyPr/>
          <a:lstStyle>
            <a:lvl1pPr>
              <a:defRPr/>
            </a:lvl1pPr>
          </a:lstStyle>
          <a:p>
            <a:endParaRPr lang="de-DE"/>
          </a:p>
        </p:txBody>
      </p:sp>
      <p:sp>
        <p:nvSpPr>
          <p:cNvPr id="5" name="Foliennummernplatzhalter 4"/>
          <p:cNvSpPr>
            <a:spLocks noGrp="1"/>
          </p:cNvSpPr>
          <p:nvPr>
            <p:ph type="sldNum" idx="12"/>
          </p:nvPr>
        </p:nvSpPr>
        <p:spPr>
          <a:xfrm>
            <a:off x="7227888" y="6886575"/>
            <a:ext cx="2346325" cy="519113"/>
          </a:xfrm>
        </p:spPr>
        <p:txBody>
          <a:bodyPr/>
          <a:lstStyle>
            <a:lvl1pPr>
              <a:defRPr/>
            </a:lvl1pPr>
          </a:lstStyle>
          <a:p>
            <a:fld id="{44D18A3F-198F-40FF-8C65-53555BEFBA9E}" type="slidenum">
              <a:rPr lang="de-DE"/>
              <a:pPr/>
              <a:t>‹Nr.›</a:t>
            </a:fld>
            <a:endParaRPr lang="de-DE"/>
          </a:p>
        </p:txBody>
      </p:sp>
    </p:spTree>
    <p:extLst>
      <p:ext uri="{BB962C8B-B14F-4D97-AF65-F5344CB8AC3E}">
        <p14:creationId xmlns:p14="http://schemas.microsoft.com/office/powerpoint/2010/main" val="845054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idx="10"/>
          </p:nvPr>
        </p:nvSpPr>
        <p:spPr/>
        <p:txBody>
          <a:bodyPr/>
          <a:lstStyle>
            <a:lvl1pPr>
              <a:defRPr/>
            </a:lvl1pPr>
          </a:lstStyle>
          <a:p>
            <a:endParaRPr lang="de-DE"/>
          </a:p>
        </p:txBody>
      </p:sp>
      <p:sp>
        <p:nvSpPr>
          <p:cNvPr id="5" name="Fußzeilenplatzhalter 4"/>
          <p:cNvSpPr>
            <a:spLocks noGrp="1"/>
          </p:cNvSpPr>
          <p:nvPr>
            <p:ph type="ftr" idx="11"/>
          </p:nvPr>
        </p:nvSpPr>
        <p:spPr/>
        <p:txBody>
          <a:bodyPr/>
          <a:lstStyle>
            <a:lvl1pPr>
              <a:defRPr/>
            </a:lvl1pPr>
          </a:lstStyle>
          <a:p>
            <a:endParaRPr lang="de-DE"/>
          </a:p>
        </p:txBody>
      </p:sp>
      <p:sp>
        <p:nvSpPr>
          <p:cNvPr id="6" name="Foliennummernplatzhalter 5"/>
          <p:cNvSpPr>
            <a:spLocks noGrp="1"/>
          </p:cNvSpPr>
          <p:nvPr>
            <p:ph type="sldNum" idx="12"/>
          </p:nvPr>
        </p:nvSpPr>
        <p:spPr/>
        <p:txBody>
          <a:bodyPr/>
          <a:lstStyle>
            <a:lvl1pPr>
              <a:defRPr/>
            </a:lvl1pPr>
          </a:lstStyle>
          <a:p>
            <a:r>
              <a:rPr lang="de-DE"/>
              <a:t>Seite </a:t>
            </a:r>
            <a:fld id="{DABD47F2-2702-46F0-9B3C-837BBAEDD303}" type="slidenum">
              <a:rPr lang="de-DE"/>
              <a:pPr/>
              <a:t>‹Nr.›</a:t>
            </a:fld>
            <a:endParaRPr lang="de-DE"/>
          </a:p>
        </p:txBody>
      </p:sp>
    </p:spTree>
    <p:extLst>
      <p:ext uri="{BB962C8B-B14F-4D97-AF65-F5344CB8AC3E}">
        <p14:creationId xmlns:p14="http://schemas.microsoft.com/office/powerpoint/2010/main" val="405041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idx="10"/>
          </p:nvPr>
        </p:nvSpPr>
        <p:spPr/>
        <p:txBody>
          <a:bodyPr/>
          <a:lstStyle>
            <a:lvl1pPr>
              <a:defRPr/>
            </a:lvl1pPr>
          </a:lstStyle>
          <a:p>
            <a:endParaRPr lang="de-DE"/>
          </a:p>
        </p:txBody>
      </p:sp>
      <p:sp>
        <p:nvSpPr>
          <p:cNvPr id="5" name="Fußzeilenplatzhalter 4"/>
          <p:cNvSpPr>
            <a:spLocks noGrp="1"/>
          </p:cNvSpPr>
          <p:nvPr>
            <p:ph type="ftr" idx="11"/>
          </p:nvPr>
        </p:nvSpPr>
        <p:spPr/>
        <p:txBody>
          <a:bodyPr/>
          <a:lstStyle>
            <a:lvl1pPr>
              <a:defRPr/>
            </a:lvl1pPr>
          </a:lstStyle>
          <a:p>
            <a:endParaRPr lang="de-DE"/>
          </a:p>
        </p:txBody>
      </p:sp>
      <p:sp>
        <p:nvSpPr>
          <p:cNvPr id="6" name="Foliennummernplatzhalter 5"/>
          <p:cNvSpPr>
            <a:spLocks noGrp="1"/>
          </p:cNvSpPr>
          <p:nvPr>
            <p:ph type="sldNum" idx="12"/>
          </p:nvPr>
        </p:nvSpPr>
        <p:spPr/>
        <p:txBody>
          <a:bodyPr/>
          <a:lstStyle>
            <a:lvl1pPr>
              <a:defRPr/>
            </a:lvl1pPr>
          </a:lstStyle>
          <a:p>
            <a:r>
              <a:rPr lang="de-DE"/>
              <a:t>Seite </a:t>
            </a:r>
            <a:fld id="{EF452DC5-38E9-4E03-9C4F-DC1FEBC3BC28}" type="slidenum">
              <a:rPr lang="de-DE"/>
              <a:pPr/>
              <a:t>‹Nr.›</a:t>
            </a:fld>
            <a:endParaRPr lang="de-DE"/>
          </a:p>
        </p:txBody>
      </p:sp>
    </p:spTree>
    <p:extLst>
      <p:ext uri="{BB962C8B-B14F-4D97-AF65-F5344CB8AC3E}">
        <p14:creationId xmlns:p14="http://schemas.microsoft.com/office/powerpoint/2010/main" val="3942152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idx="10"/>
          </p:nvPr>
        </p:nvSpPr>
        <p:spPr/>
        <p:txBody>
          <a:bodyPr/>
          <a:lstStyle>
            <a:lvl1pPr>
              <a:defRPr/>
            </a:lvl1pPr>
          </a:lstStyle>
          <a:p>
            <a:endParaRPr lang="de-DE"/>
          </a:p>
        </p:txBody>
      </p:sp>
      <p:sp>
        <p:nvSpPr>
          <p:cNvPr id="5" name="Fußzeilenplatzhalter 4"/>
          <p:cNvSpPr>
            <a:spLocks noGrp="1"/>
          </p:cNvSpPr>
          <p:nvPr>
            <p:ph type="ftr" idx="11"/>
          </p:nvPr>
        </p:nvSpPr>
        <p:spPr/>
        <p:txBody>
          <a:bodyPr/>
          <a:lstStyle>
            <a:lvl1pPr>
              <a:defRPr/>
            </a:lvl1pPr>
          </a:lstStyle>
          <a:p>
            <a:endParaRPr lang="de-DE"/>
          </a:p>
        </p:txBody>
      </p:sp>
      <p:sp>
        <p:nvSpPr>
          <p:cNvPr id="6" name="Foliennummernplatzhalter 5"/>
          <p:cNvSpPr>
            <a:spLocks noGrp="1"/>
          </p:cNvSpPr>
          <p:nvPr>
            <p:ph type="sldNum" idx="12"/>
          </p:nvPr>
        </p:nvSpPr>
        <p:spPr/>
        <p:txBody>
          <a:bodyPr/>
          <a:lstStyle>
            <a:lvl1pPr>
              <a:defRPr/>
            </a:lvl1pPr>
          </a:lstStyle>
          <a:p>
            <a:r>
              <a:rPr lang="de-DE"/>
              <a:t>Seite </a:t>
            </a:r>
            <a:fld id="{83001BAB-09A3-4644-92A0-7C0BC8189C04}" type="slidenum">
              <a:rPr lang="de-DE"/>
              <a:pPr/>
              <a:t>‹Nr.›</a:t>
            </a:fld>
            <a:endParaRPr lang="de-DE"/>
          </a:p>
        </p:txBody>
      </p:sp>
    </p:spTree>
    <p:extLst>
      <p:ext uri="{BB962C8B-B14F-4D97-AF65-F5344CB8AC3E}">
        <p14:creationId xmlns:p14="http://schemas.microsoft.com/office/powerpoint/2010/main" val="3300074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497013" y="1768475"/>
            <a:ext cx="39624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611813" y="1768475"/>
            <a:ext cx="39624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idx="10"/>
          </p:nvPr>
        </p:nvSpPr>
        <p:spPr/>
        <p:txBody>
          <a:bodyPr/>
          <a:lstStyle>
            <a:lvl1pPr>
              <a:defRPr/>
            </a:lvl1pPr>
          </a:lstStyle>
          <a:p>
            <a:endParaRPr lang="de-DE"/>
          </a:p>
        </p:txBody>
      </p:sp>
      <p:sp>
        <p:nvSpPr>
          <p:cNvPr id="6" name="Fußzeilenplatzhalter 5"/>
          <p:cNvSpPr>
            <a:spLocks noGrp="1"/>
          </p:cNvSpPr>
          <p:nvPr>
            <p:ph type="ftr" idx="11"/>
          </p:nvPr>
        </p:nvSpPr>
        <p:spPr/>
        <p:txBody>
          <a:bodyPr/>
          <a:lstStyle>
            <a:lvl1pPr>
              <a:defRPr/>
            </a:lvl1pPr>
          </a:lstStyle>
          <a:p>
            <a:endParaRPr lang="de-DE"/>
          </a:p>
        </p:txBody>
      </p:sp>
      <p:sp>
        <p:nvSpPr>
          <p:cNvPr id="7" name="Foliennummernplatzhalter 6"/>
          <p:cNvSpPr>
            <a:spLocks noGrp="1"/>
          </p:cNvSpPr>
          <p:nvPr>
            <p:ph type="sldNum" idx="12"/>
          </p:nvPr>
        </p:nvSpPr>
        <p:spPr/>
        <p:txBody>
          <a:bodyPr/>
          <a:lstStyle>
            <a:lvl1pPr>
              <a:defRPr/>
            </a:lvl1pPr>
          </a:lstStyle>
          <a:p>
            <a:r>
              <a:rPr lang="de-DE"/>
              <a:t>Seite </a:t>
            </a:r>
            <a:fld id="{45D43430-6319-44DE-B576-140AA6578B9C}" type="slidenum">
              <a:rPr lang="de-DE"/>
              <a:pPr/>
              <a:t>‹Nr.›</a:t>
            </a:fld>
            <a:endParaRPr lang="de-DE"/>
          </a:p>
        </p:txBody>
      </p:sp>
    </p:spTree>
    <p:extLst>
      <p:ext uri="{BB962C8B-B14F-4D97-AF65-F5344CB8AC3E}">
        <p14:creationId xmlns:p14="http://schemas.microsoft.com/office/powerpoint/2010/main" val="3084193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idx="10"/>
          </p:nvPr>
        </p:nvSpPr>
        <p:spPr/>
        <p:txBody>
          <a:bodyPr/>
          <a:lstStyle>
            <a:lvl1pPr>
              <a:defRPr/>
            </a:lvl1pPr>
          </a:lstStyle>
          <a:p>
            <a:endParaRPr lang="de-DE"/>
          </a:p>
        </p:txBody>
      </p:sp>
      <p:sp>
        <p:nvSpPr>
          <p:cNvPr id="8" name="Fußzeilenplatzhalter 7"/>
          <p:cNvSpPr>
            <a:spLocks noGrp="1"/>
          </p:cNvSpPr>
          <p:nvPr>
            <p:ph type="ftr" idx="11"/>
          </p:nvPr>
        </p:nvSpPr>
        <p:spPr/>
        <p:txBody>
          <a:bodyPr/>
          <a:lstStyle>
            <a:lvl1pPr>
              <a:defRPr/>
            </a:lvl1pPr>
          </a:lstStyle>
          <a:p>
            <a:endParaRPr lang="de-DE"/>
          </a:p>
        </p:txBody>
      </p:sp>
      <p:sp>
        <p:nvSpPr>
          <p:cNvPr id="9" name="Foliennummernplatzhalter 8"/>
          <p:cNvSpPr>
            <a:spLocks noGrp="1"/>
          </p:cNvSpPr>
          <p:nvPr>
            <p:ph type="sldNum" idx="12"/>
          </p:nvPr>
        </p:nvSpPr>
        <p:spPr/>
        <p:txBody>
          <a:bodyPr/>
          <a:lstStyle>
            <a:lvl1pPr>
              <a:defRPr/>
            </a:lvl1pPr>
          </a:lstStyle>
          <a:p>
            <a:r>
              <a:rPr lang="de-DE"/>
              <a:t>Seite </a:t>
            </a:r>
            <a:fld id="{16470C28-1396-472A-A1C5-18BD811EDA1F}" type="slidenum">
              <a:rPr lang="de-DE"/>
              <a:pPr/>
              <a:t>‹Nr.›</a:t>
            </a:fld>
            <a:endParaRPr lang="de-DE"/>
          </a:p>
        </p:txBody>
      </p:sp>
    </p:spTree>
    <p:extLst>
      <p:ext uri="{BB962C8B-B14F-4D97-AF65-F5344CB8AC3E}">
        <p14:creationId xmlns:p14="http://schemas.microsoft.com/office/powerpoint/2010/main" val="4266228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idx="10"/>
          </p:nvPr>
        </p:nvSpPr>
        <p:spPr/>
        <p:txBody>
          <a:bodyPr/>
          <a:lstStyle>
            <a:lvl1pPr>
              <a:defRPr/>
            </a:lvl1pPr>
          </a:lstStyle>
          <a:p>
            <a:endParaRPr lang="de-DE"/>
          </a:p>
        </p:txBody>
      </p:sp>
      <p:sp>
        <p:nvSpPr>
          <p:cNvPr id="4" name="Fußzeilenplatzhalter 3"/>
          <p:cNvSpPr>
            <a:spLocks noGrp="1"/>
          </p:cNvSpPr>
          <p:nvPr>
            <p:ph type="ftr" idx="11"/>
          </p:nvPr>
        </p:nvSpPr>
        <p:spPr/>
        <p:txBody>
          <a:bodyPr/>
          <a:lstStyle>
            <a:lvl1pPr>
              <a:defRPr/>
            </a:lvl1pPr>
          </a:lstStyle>
          <a:p>
            <a:endParaRPr lang="de-DE"/>
          </a:p>
        </p:txBody>
      </p:sp>
      <p:sp>
        <p:nvSpPr>
          <p:cNvPr id="5" name="Foliennummernplatzhalter 4"/>
          <p:cNvSpPr>
            <a:spLocks noGrp="1"/>
          </p:cNvSpPr>
          <p:nvPr>
            <p:ph type="sldNum" idx="12"/>
          </p:nvPr>
        </p:nvSpPr>
        <p:spPr/>
        <p:txBody>
          <a:bodyPr/>
          <a:lstStyle>
            <a:lvl1pPr>
              <a:defRPr/>
            </a:lvl1pPr>
          </a:lstStyle>
          <a:p>
            <a:r>
              <a:rPr lang="de-DE"/>
              <a:t>Seite </a:t>
            </a:r>
            <a:fld id="{3C4185CC-01C8-4A90-B43D-6C9BADE894C3}" type="slidenum">
              <a:rPr lang="de-DE"/>
              <a:pPr/>
              <a:t>‹Nr.›</a:t>
            </a:fld>
            <a:endParaRPr lang="de-DE"/>
          </a:p>
        </p:txBody>
      </p:sp>
    </p:spTree>
    <p:extLst>
      <p:ext uri="{BB962C8B-B14F-4D97-AF65-F5344CB8AC3E}">
        <p14:creationId xmlns:p14="http://schemas.microsoft.com/office/powerpoint/2010/main" val="1440297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idx="10"/>
          </p:nvPr>
        </p:nvSpPr>
        <p:spPr/>
        <p:txBody>
          <a:bodyPr/>
          <a:lstStyle>
            <a:lvl1pPr>
              <a:defRPr/>
            </a:lvl1pPr>
          </a:lstStyle>
          <a:p>
            <a:endParaRPr lang="de-DE"/>
          </a:p>
        </p:txBody>
      </p:sp>
      <p:sp>
        <p:nvSpPr>
          <p:cNvPr id="3" name="Fußzeilenplatzhalter 2"/>
          <p:cNvSpPr>
            <a:spLocks noGrp="1"/>
          </p:cNvSpPr>
          <p:nvPr>
            <p:ph type="ftr" idx="11"/>
          </p:nvPr>
        </p:nvSpPr>
        <p:spPr/>
        <p:txBody>
          <a:bodyPr/>
          <a:lstStyle>
            <a:lvl1pPr>
              <a:defRPr/>
            </a:lvl1pPr>
          </a:lstStyle>
          <a:p>
            <a:endParaRPr lang="de-DE"/>
          </a:p>
        </p:txBody>
      </p:sp>
      <p:sp>
        <p:nvSpPr>
          <p:cNvPr id="4" name="Foliennummernplatzhalter 3"/>
          <p:cNvSpPr>
            <a:spLocks noGrp="1"/>
          </p:cNvSpPr>
          <p:nvPr>
            <p:ph type="sldNum" idx="12"/>
          </p:nvPr>
        </p:nvSpPr>
        <p:spPr/>
        <p:txBody>
          <a:bodyPr/>
          <a:lstStyle>
            <a:lvl1pPr>
              <a:defRPr/>
            </a:lvl1pPr>
          </a:lstStyle>
          <a:p>
            <a:r>
              <a:rPr lang="de-DE"/>
              <a:t>Seite </a:t>
            </a:r>
            <a:fld id="{96C49732-B65A-4BC8-B640-F18993AE3032}" type="slidenum">
              <a:rPr lang="de-DE"/>
              <a:pPr/>
              <a:t>‹Nr.›</a:t>
            </a:fld>
            <a:endParaRPr lang="de-DE"/>
          </a:p>
        </p:txBody>
      </p:sp>
    </p:spTree>
    <p:extLst>
      <p:ext uri="{BB962C8B-B14F-4D97-AF65-F5344CB8AC3E}">
        <p14:creationId xmlns:p14="http://schemas.microsoft.com/office/powerpoint/2010/main" val="3162053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idx="10"/>
          </p:nvPr>
        </p:nvSpPr>
        <p:spPr/>
        <p:txBody>
          <a:bodyPr/>
          <a:lstStyle>
            <a:lvl1pPr>
              <a:defRPr/>
            </a:lvl1pPr>
          </a:lstStyle>
          <a:p>
            <a:endParaRPr lang="de-DE"/>
          </a:p>
        </p:txBody>
      </p:sp>
      <p:sp>
        <p:nvSpPr>
          <p:cNvPr id="5" name="Fußzeilenplatzhalter 4"/>
          <p:cNvSpPr>
            <a:spLocks noGrp="1"/>
          </p:cNvSpPr>
          <p:nvPr>
            <p:ph type="ftr" idx="11"/>
          </p:nvPr>
        </p:nvSpPr>
        <p:spPr/>
        <p:txBody>
          <a:bodyPr/>
          <a:lstStyle>
            <a:lvl1pPr>
              <a:defRPr/>
            </a:lvl1pPr>
          </a:lstStyle>
          <a:p>
            <a:endParaRPr lang="de-DE"/>
          </a:p>
        </p:txBody>
      </p:sp>
      <p:sp>
        <p:nvSpPr>
          <p:cNvPr id="6" name="Foliennummernplatzhalter 5"/>
          <p:cNvSpPr>
            <a:spLocks noGrp="1"/>
          </p:cNvSpPr>
          <p:nvPr>
            <p:ph type="sldNum" idx="12"/>
          </p:nvPr>
        </p:nvSpPr>
        <p:spPr/>
        <p:txBody>
          <a:bodyPr/>
          <a:lstStyle>
            <a:lvl1pPr>
              <a:defRPr/>
            </a:lvl1pPr>
          </a:lstStyle>
          <a:p>
            <a:fld id="{524DD5BB-CA8D-42CA-9A1B-BDFBB428AB34}" type="slidenum">
              <a:rPr lang="de-DE"/>
              <a:pPr/>
              <a:t>‹Nr.›</a:t>
            </a:fld>
            <a:endParaRPr lang="de-DE"/>
          </a:p>
        </p:txBody>
      </p:sp>
    </p:spTree>
    <p:extLst>
      <p:ext uri="{BB962C8B-B14F-4D97-AF65-F5344CB8AC3E}">
        <p14:creationId xmlns:p14="http://schemas.microsoft.com/office/powerpoint/2010/main" val="1442644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idx="10"/>
          </p:nvPr>
        </p:nvSpPr>
        <p:spPr/>
        <p:txBody>
          <a:bodyPr/>
          <a:lstStyle>
            <a:lvl1pPr>
              <a:defRPr/>
            </a:lvl1pPr>
          </a:lstStyle>
          <a:p>
            <a:endParaRPr lang="de-DE"/>
          </a:p>
        </p:txBody>
      </p:sp>
      <p:sp>
        <p:nvSpPr>
          <p:cNvPr id="6" name="Fußzeilenplatzhalter 5"/>
          <p:cNvSpPr>
            <a:spLocks noGrp="1"/>
          </p:cNvSpPr>
          <p:nvPr>
            <p:ph type="ftr" idx="11"/>
          </p:nvPr>
        </p:nvSpPr>
        <p:spPr/>
        <p:txBody>
          <a:bodyPr/>
          <a:lstStyle>
            <a:lvl1pPr>
              <a:defRPr/>
            </a:lvl1pPr>
          </a:lstStyle>
          <a:p>
            <a:endParaRPr lang="de-DE"/>
          </a:p>
        </p:txBody>
      </p:sp>
      <p:sp>
        <p:nvSpPr>
          <p:cNvPr id="7" name="Foliennummernplatzhalter 6"/>
          <p:cNvSpPr>
            <a:spLocks noGrp="1"/>
          </p:cNvSpPr>
          <p:nvPr>
            <p:ph type="sldNum" idx="12"/>
          </p:nvPr>
        </p:nvSpPr>
        <p:spPr/>
        <p:txBody>
          <a:bodyPr/>
          <a:lstStyle>
            <a:lvl1pPr>
              <a:defRPr/>
            </a:lvl1pPr>
          </a:lstStyle>
          <a:p>
            <a:r>
              <a:rPr lang="de-DE"/>
              <a:t>Seite </a:t>
            </a:r>
            <a:fld id="{17831F35-5F6F-4D0C-BA53-C2BDD232F77F}" type="slidenum">
              <a:rPr lang="de-DE"/>
              <a:pPr/>
              <a:t>‹Nr.›</a:t>
            </a:fld>
            <a:endParaRPr lang="de-DE"/>
          </a:p>
        </p:txBody>
      </p:sp>
    </p:spTree>
    <p:extLst>
      <p:ext uri="{BB962C8B-B14F-4D97-AF65-F5344CB8AC3E}">
        <p14:creationId xmlns:p14="http://schemas.microsoft.com/office/powerpoint/2010/main" val="4274157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idx="10"/>
          </p:nvPr>
        </p:nvSpPr>
        <p:spPr/>
        <p:txBody>
          <a:bodyPr/>
          <a:lstStyle>
            <a:lvl1pPr>
              <a:defRPr/>
            </a:lvl1pPr>
          </a:lstStyle>
          <a:p>
            <a:endParaRPr lang="de-DE"/>
          </a:p>
        </p:txBody>
      </p:sp>
      <p:sp>
        <p:nvSpPr>
          <p:cNvPr id="6" name="Fußzeilenplatzhalter 5"/>
          <p:cNvSpPr>
            <a:spLocks noGrp="1"/>
          </p:cNvSpPr>
          <p:nvPr>
            <p:ph type="ftr" idx="11"/>
          </p:nvPr>
        </p:nvSpPr>
        <p:spPr/>
        <p:txBody>
          <a:bodyPr/>
          <a:lstStyle>
            <a:lvl1pPr>
              <a:defRPr/>
            </a:lvl1pPr>
          </a:lstStyle>
          <a:p>
            <a:endParaRPr lang="de-DE"/>
          </a:p>
        </p:txBody>
      </p:sp>
      <p:sp>
        <p:nvSpPr>
          <p:cNvPr id="7" name="Foliennummernplatzhalter 6"/>
          <p:cNvSpPr>
            <a:spLocks noGrp="1"/>
          </p:cNvSpPr>
          <p:nvPr>
            <p:ph type="sldNum" idx="12"/>
          </p:nvPr>
        </p:nvSpPr>
        <p:spPr/>
        <p:txBody>
          <a:bodyPr/>
          <a:lstStyle>
            <a:lvl1pPr>
              <a:defRPr/>
            </a:lvl1pPr>
          </a:lstStyle>
          <a:p>
            <a:r>
              <a:rPr lang="de-DE"/>
              <a:t>Seite </a:t>
            </a:r>
            <a:fld id="{296A6CF0-828C-4DF0-A451-C0528A94986A}" type="slidenum">
              <a:rPr lang="de-DE"/>
              <a:pPr/>
              <a:t>‹Nr.›</a:t>
            </a:fld>
            <a:endParaRPr lang="de-DE"/>
          </a:p>
        </p:txBody>
      </p:sp>
    </p:spTree>
    <p:extLst>
      <p:ext uri="{BB962C8B-B14F-4D97-AF65-F5344CB8AC3E}">
        <p14:creationId xmlns:p14="http://schemas.microsoft.com/office/powerpoint/2010/main" val="404085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idx="10"/>
          </p:nvPr>
        </p:nvSpPr>
        <p:spPr/>
        <p:txBody>
          <a:bodyPr/>
          <a:lstStyle>
            <a:lvl1pPr>
              <a:defRPr/>
            </a:lvl1pPr>
          </a:lstStyle>
          <a:p>
            <a:endParaRPr lang="de-DE"/>
          </a:p>
        </p:txBody>
      </p:sp>
      <p:sp>
        <p:nvSpPr>
          <p:cNvPr id="5" name="Fußzeilenplatzhalter 4"/>
          <p:cNvSpPr>
            <a:spLocks noGrp="1"/>
          </p:cNvSpPr>
          <p:nvPr>
            <p:ph type="ftr" idx="11"/>
          </p:nvPr>
        </p:nvSpPr>
        <p:spPr/>
        <p:txBody>
          <a:bodyPr/>
          <a:lstStyle>
            <a:lvl1pPr>
              <a:defRPr/>
            </a:lvl1pPr>
          </a:lstStyle>
          <a:p>
            <a:endParaRPr lang="de-DE"/>
          </a:p>
        </p:txBody>
      </p:sp>
      <p:sp>
        <p:nvSpPr>
          <p:cNvPr id="6" name="Foliennummernplatzhalter 5"/>
          <p:cNvSpPr>
            <a:spLocks noGrp="1"/>
          </p:cNvSpPr>
          <p:nvPr>
            <p:ph type="sldNum" idx="12"/>
          </p:nvPr>
        </p:nvSpPr>
        <p:spPr/>
        <p:txBody>
          <a:bodyPr/>
          <a:lstStyle>
            <a:lvl1pPr>
              <a:defRPr/>
            </a:lvl1pPr>
          </a:lstStyle>
          <a:p>
            <a:r>
              <a:rPr lang="de-DE"/>
              <a:t>Seite </a:t>
            </a:r>
            <a:fld id="{BD78A3C9-371B-489C-91EB-B6A9CCA129EE}" type="slidenum">
              <a:rPr lang="de-DE"/>
              <a:pPr/>
              <a:t>‹Nr.›</a:t>
            </a:fld>
            <a:endParaRPr lang="de-DE"/>
          </a:p>
        </p:txBody>
      </p:sp>
    </p:spTree>
    <p:extLst>
      <p:ext uri="{BB962C8B-B14F-4D97-AF65-F5344CB8AC3E}">
        <p14:creationId xmlns:p14="http://schemas.microsoft.com/office/powerpoint/2010/main" val="4243800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54913" y="709613"/>
            <a:ext cx="2019300" cy="604678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497013" y="709613"/>
            <a:ext cx="5905500" cy="604678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idx="10"/>
          </p:nvPr>
        </p:nvSpPr>
        <p:spPr/>
        <p:txBody>
          <a:bodyPr/>
          <a:lstStyle>
            <a:lvl1pPr>
              <a:defRPr/>
            </a:lvl1pPr>
          </a:lstStyle>
          <a:p>
            <a:endParaRPr lang="de-DE"/>
          </a:p>
        </p:txBody>
      </p:sp>
      <p:sp>
        <p:nvSpPr>
          <p:cNvPr id="5" name="Fußzeilenplatzhalter 4"/>
          <p:cNvSpPr>
            <a:spLocks noGrp="1"/>
          </p:cNvSpPr>
          <p:nvPr>
            <p:ph type="ftr" idx="11"/>
          </p:nvPr>
        </p:nvSpPr>
        <p:spPr/>
        <p:txBody>
          <a:bodyPr/>
          <a:lstStyle>
            <a:lvl1pPr>
              <a:defRPr/>
            </a:lvl1pPr>
          </a:lstStyle>
          <a:p>
            <a:endParaRPr lang="de-DE"/>
          </a:p>
        </p:txBody>
      </p:sp>
      <p:sp>
        <p:nvSpPr>
          <p:cNvPr id="6" name="Foliennummernplatzhalter 5"/>
          <p:cNvSpPr>
            <a:spLocks noGrp="1"/>
          </p:cNvSpPr>
          <p:nvPr>
            <p:ph type="sldNum" idx="12"/>
          </p:nvPr>
        </p:nvSpPr>
        <p:spPr/>
        <p:txBody>
          <a:bodyPr/>
          <a:lstStyle>
            <a:lvl1pPr>
              <a:defRPr/>
            </a:lvl1pPr>
          </a:lstStyle>
          <a:p>
            <a:r>
              <a:rPr lang="de-DE"/>
              <a:t>Seite </a:t>
            </a:r>
            <a:fld id="{CB59D0FD-BAA3-4F9F-BDDD-79C2534D9E13}" type="slidenum">
              <a:rPr lang="de-DE"/>
              <a:pPr/>
              <a:t>‹Nr.›</a:t>
            </a:fld>
            <a:endParaRPr lang="de-DE"/>
          </a:p>
        </p:txBody>
      </p:sp>
    </p:spTree>
    <p:extLst>
      <p:ext uri="{BB962C8B-B14F-4D97-AF65-F5344CB8AC3E}">
        <p14:creationId xmlns:p14="http://schemas.microsoft.com/office/powerpoint/2010/main" val="3929844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idx="10"/>
          </p:nvPr>
        </p:nvSpPr>
        <p:spPr/>
        <p:txBody>
          <a:bodyPr/>
          <a:lstStyle>
            <a:lvl1pPr>
              <a:defRPr/>
            </a:lvl1pPr>
          </a:lstStyle>
          <a:p>
            <a:endParaRPr lang="de-DE"/>
          </a:p>
        </p:txBody>
      </p:sp>
      <p:sp>
        <p:nvSpPr>
          <p:cNvPr id="5" name="Fußzeilenplatzhalter 4"/>
          <p:cNvSpPr>
            <a:spLocks noGrp="1"/>
          </p:cNvSpPr>
          <p:nvPr>
            <p:ph type="ftr" idx="11"/>
          </p:nvPr>
        </p:nvSpPr>
        <p:spPr/>
        <p:txBody>
          <a:bodyPr/>
          <a:lstStyle>
            <a:lvl1pPr>
              <a:defRPr/>
            </a:lvl1pPr>
          </a:lstStyle>
          <a:p>
            <a:endParaRPr lang="de-DE"/>
          </a:p>
        </p:txBody>
      </p:sp>
      <p:sp>
        <p:nvSpPr>
          <p:cNvPr id="6" name="Foliennummernplatzhalter 5"/>
          <p:cNvSpPr>
            <a:spLocks noGrp="1"/>
          </p:cNvSpPr>
          <p:nvPr>
            <p:ph type="sldNum" idx="12"/>
          </p:nvPr>
        </p:nvSpPr>
        <p:spPr/>
        <p:txBody>
          <a:bodyPr/>
          <a:lstStyle>
            <a:lvl1pPr>
              <a:defRPr/>
            </a:lvl1pPr>
          </a:lstStyle>
          <a:p>
            <a:fld id="{897B0288-98A6-461E-9655-508ACACD41A8}" type="slidenum">
              <a:rPr lang="de-DE"/>
              <a:pPr/>
              <a:t>‹Nr.›</a:t>
            </a:fld>
            <a:endParaRPr lang="de-DE"/>
          </a:p>
        </p:txBody>
      </p:sp>
    </p:spTree>
    <p:extLst>
      <p:ext uri="{BB962C8B-B14F-4D97-AF65-F5344CB8AC3E}">
        <p14:creationId xmlns:p14="http://schemas.microsoft.com/office/powerpoint/2010/main" val="2538452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idx="10"/>
          </p:nvPr>
        </p:nvSpPr>
        <p:spPr/>
        <p:txBody>
          <a:bodyPr/>
          <a:lstStyle>
            <a:lvl1pPr>
              <a:defRPr/>
            </a:lvl1pPr>
          </a:lstStyle>
          <a:p>
            <a:endParaRPr lang="de-DE"/>
          </a:p>
        </p:txBody>
      </p:sp>
      <p:sp>
        <p:nvSpPr>
          <p:cNvPr id="6" name="Fußzeilenplatzhalter 5"/>
          <p:cNvSpPr>
            <a:spLocks noGrp="1"/>
          </p:cNvSpPr>
          <p:nvPr>
            <p:ph type="ftr" idx="11"/>
          </p:nvPr>
        </p:nvSpPr>
        <p:spPr/>
        <p:txBody>
          <a:bodyPr/>
          <a:lstStyle>
            <a:lvl1pPr>
              <a:defRPr/>
            </a:lvl1pPr>
          </a:lstStyle>
          <a:p>
            <a:endParaRPr lang="de-DE"/>
          </a:p>
        </p:txBody>
      </p:sp>
      <p:sp>
        <p:nvSpPr>
          <p:cNvPr id="7" name="Foliennummernplatzhalter 6"/>
          <p:cNvSpPr>
            <a:spLocks noGrp="1"/>
          </p:cNvSpPr>
          <p:nvPr>
            <p:ph type="sldNum" idx="12"/>
          </p:nvPr>
        </p:nvSpPr>
        <p:spPr/>
        <p:txBody>
          <a:bodyPr/>
          <a:lstStyle>
            <a:lvl1pPr>
              <a:defRPr/>
            </a:lvl1pPr>
          </a:lstStyle>
          <a:p>
            <a:fld id="{A375B0B6-E188-4841-9A40-E2B8FC3133B3}" type="slidenum">
              <a:rPr lang="de-DE"/>
              <a:pPr/>
              <a:t>‹Nr.›</a:t>
            </a:fld>
            <a:endParaRPr lang="de-DE"/>
          </a:p>
        </p:txBody>
      </p:sp>
    </p:spTree>
    <p:extLst>
      <p:ext uri="{BB962C8B-B14F-4D97-AF65-F5344CB8AC3E}">
        <p14:creationId xmlns:p14="http://schemas.microsoft.com/office/powerpoint/2010/main" val="2689735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idx="10"/>
          </p:nvPr>
        </p:nvSpPr>
        <p:spPr/>
        <p:txBody>
          <a:bodyPr/>
          <a:lstStyle>
            <a:lvl1pPr>
              <a:defRPr/>
            </a:lvl1pPr>
          </a:lstStyle>
          <a:p>
            <a:endParaRPr lang="de-DE"/>
          </a:p>
        </p:txBody>
      </p:sp>
      <p:sp>
        <p:nvSpPr>
          <p:cNvPr id="8" name="Fußzeilenplatzhalter 7"/>
          <p:cNvSpPr>
            <a:spLocks noGrp="1"/>
          </p:cNvSpPr>
          <p:nvPr>
            <p:ph type="ftr" idx="11"/>
          </p:nvPr>
        </p:nvSpPr>
        <p:spPr/>
        <p:txBody>
          <a:bodyPr/>
          <a:lstStyle>
            <a:lvl1pPr>
              <a:defRPr/>
            </a:lvl1pPr>
          </a:lstStyle>
          <a:p>
            <a:endParaRPr lang="de-DE"/>
          </a:p>
        </p:txBody>
      </p:sp>
      <p:sp>
        <p:nvSpPr>
          <p:cNvPr id="9" name="Foliennummernplatzhalter 8"/>
          <p:cNvSpPr>
            <a:spLocks noGrp="1"/>
          </p:cNvSpPr>
          <p:nvPr>
            <p:ph type="sldNum" idx="12"/>
          </p:nvPr>
        </p:nvSpPr>
        <p:spPr/>
        <p:txBody>
          <a:bodyPr/>
          <a:lstStyle>
            <a:lvl1pPr>
              <a:defRPr/>
            </a:lvl1pPr>
          </a:lstStyle>
          <a:p>
            <a:fld id="{A1D56B14-3246-4550-BB4A-59DC9C095D8B}" type="slidenum">
              <a:rPr lang="de-DE"/>
              <a:pPr/>
              <a:t>‹Nr.›</a:t>
            </a:fld>
            <a:endParaRPr lang="de-DE"/>
          </a:p>
        </p:txBody>
      </p:sp>
    </p:spTree>
    <p:extLst>
      <p:ext uri="{BB962C8B-B14F-4D97-AF65-F5344CB8AC3E}">
        <p14:creationId xmlns:p14="http://schemas.microsoft.com/office/powerpoint/2010/main" val="4243495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idx="10"/>
          </p:nvPr>
        </p:nvSpPr>
        <p:spPr/>
        <p:txBody>
          <a:bodyPr/>
          <a:lstStyle>
            <a:lvl1pPr>
              <a:defRPr/>
            </a:lvl1pPr>
          </a:lstStyle>
          <a:p>
            <a:endParaRPr lang="de-DE"/>
          </a:p>
        </p:txBody>
      </p:sp>
      <p:sp>
        <p:nvSpPr>
          <p:cNvPr id="4" name="Fußzeilenplatzhalter 3"/>
          <p:cNvSpPr>
            <a:spLocks noGrp="1"/>
          </p:cNvSpPr>
          <p:nvPr>
            <p:ph type="ftr" idx="11"/>
          </p:nvPr>
        </p:nvSpPr>
        <p:spPr/>
        <p:txBody>
          <a:bodyPr/>
          <a:lstStyle>
            <a:lvl1pPr>
              <a:defRPr/>
            </a:lvl1pPr>
          </a:lstStyle>
          <a:p>
            <a:endParaRPr lang="de-DE"/>
          </a:p>
        </p:txBody>
      </p:sp>
      <p:sp>
        <p:nvSpPr>
          <p:cNvPr id="5" name="Foliennummernplatzhalter 4"/>
          <p:cNvSpPr>
            <a:spLocks noGrp="1"/>
          </p:cNvSpPr>
          <p:nvPr>
            <p:ph type="sldNum" idx="12"/>
          </p:nvPr>
        </p:nvSpPr>
        <p:spPr/>
        <p:txBody>
          <a:bodyPr/>
          <a:lstStyle>
            <a:lvl1pPr>
              <a:defRPr/>
            </a:lvl1pPr>
          </a:lstStyle>
          <a:p>
            <a:fld id="{740DDE1C-46E1-4620-AD51-8F7A066B2D96}" type="slidenum">
              <a:rPr lang="de-DE"/>
              <a:pPr/>
              <a:t>‹Nr.›</a:t>
            </a:fld>
            <a:endParaRPr lang="de-DE"/>
          </a:p>
        </p:txBody>
      </p:sp>
    </p:spTree>
    <p:extLst>
      <p:ext uri="{BB962C8B-B14F-4D97-AF65-F5344CB8AC3E}">
        <p14:creationId xmlns:p14="http://schemas.microsoft.com/office/powerpoint/2010/main" val="135111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idx="10"/>
          </p:nvPr>
        </p:nvSpPr>
        <p:spPr/>
        <p:txBody>
          <a:bodyPr/>
          <a:lstStyle>
            <a:lvl1pPr>
              <a:defRPr/>
            </a:lvl1pPr>
          </a:lstStyle>
          <a:p>
            <a:endParaRPr lang="de-DE"/>
          </a:p>
        </p:txBody>
      </p:sp>
      <p:sp>
        <p:nvSpPr>
          <p:cNvPr id="3" name="Fußzeilenplatzhalter 2"/>
          <p:cNvSpPr>
            <a:spLocks noGrp="1"/>
          </p:cNvSpPr>
          <p:nvPr>
            <p:ph type="ftr" idx="11"/>
          </p:nvPr>
        </p:nvSpPr>
        <p:spPr/>
        <p:txBody>
          <a:bodyPr/>
          <a:lstStyle>
            <a:lvl1pPr>
              <a:defRPr/>
            </a:lvl1pPr>
          </a:lstStyle>
          <a:p>
            <a:endParaRPr lang="de-DE"/>
          </a:p>
        </p:txBody>
      </p:sp>
      <p:sp>
        <p:nvSpPr>
          <p:cNvPr id="4" name="Foliennummernplatzhalter 3"/>
          <p:cNvSpPr>
            <a:spLocks noGrp="1"/>
          </p:cNvSpPr>
          <p:nvPr>
            <p:ph type="sldNum" idx="12"/>
          </p:nvPr>
        </p:nvSpPr>
        <p:spPr/>
        <p:txBody>
          <a:bodyPr/>
          <a:lstStyle>
            <a:lvl1pPr>
              <a:defRPr/>
            </a:lvl1pPr>
          </a:lstStyle>
          <a:p>
            <a:fld id="{83A824B2-E224-42C7-B5D2-53C0B6C96F71}" type="slidenum">
              <a:rPr lang="de-DE"/>
              <a:pPr/>
              <a:t>‹Nr.›</a:t>
            </a:fld>
            <a:endParaRPr lang="de-DE"/>
          </a:p>
        </p:txBody>
      </p:sp>
    </p:spTree>
    <p:extLst>
      <p:ext uri="{BB962C8B-B14F-4D97-AF65-F5344CB8AC3E}">
        <p14:creationId xmlns:p14="http://schemas.microsoft.com/office/powerpoint/2010/main" val="1954471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idx="10"/>
          </p:nvPr>
        </p:nvSpPr>
        <p:spPr/>
        <p:txBody>
          <a:bodyPr/>
          <a:lstStyle>
            <a:lvl1pPr>
              <a:defRPr/>
            </a:lvl1pPr>
          </a:lstStyle>
          <a:p>
            <a:endParaRPr lang="de-DE"/>
          </a:p>
        </p:txBody>
      </p:sp>
      <p:sp>
        <p:nvSpPr>
          <p:cNvPr id="6" name="Fußzeilenplatzhalter 5"/>
          <p:cNvSpPr>
            <a:spLocks noGrp="1"/>
          </p:cNvSpPr>
          <p:nvPr>
            <p:ph type="ftr" idx="11"/>
          </p:nvPr>
        </p:nvSpPr>
        <p:spPr/>
        <p:txBody>
          <a:bodyPr/>
          <a:lstStyle>
            <a:lvl1pPr>
              <a:defRPr/>
            </a:lvl1pPr>
          </a:lstStyle>
          <a:p>
            <a:endParaRPr lang="de-DE"/>
          </a:p>
        </p:txBody>
      </p:sp>
      <p:sp>
        <p:nvSpPr>
          <p:cNvPr id="7" name="Foliennummernplatzhalter 6"/>
          <p:cNvSpPr>
            <a:spLocks noGrp="1"/>
          </p:cNvSpPr>
          <p:nvPr>
            <p:ph type="sldNum" idx="12"/>
          </p:nvPr>
        </p:nvSpPr>
        <p:spPr/>
        <p:txBody>
          <a:bodyPr/>
          <a:lstStyle>
            <a:lvl1pPr>
              <a:defRPr/>
            </a:lvl1pPr>
          </a:lstStyle>
          <a:p>
            <a:fld id="{3901D763-1422-4CDD-963C-A52DE16D18AC}" type="slidenum">
              <a:rPr lang="de-DE"/>
              <a:pPr/>
              <a:t>‹Nr.›</a:t>
            </a:fld>
            <a:endParaRPr lang="de-DE"/>
          </a:p>
        </p:txBody>
      </p:sp>
    </p:spTree>
    <p:extLst>
      <p:ext uri="{BB962C8B-B14F-4D97-AF65-F5344CB8AC3E}">
        <p14:creationId xmlns:p14="http://schemas.microsoft.com/office/powerpoint/2010/main" val="1928179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idx="10"/>
          </p:nvPr>
        </p:nvSpPr>
        <p:spPr/>
        <p:txBody>
          <a:bodyPr/>
          <a:lstStyle>
            <a:lvl1pPr>
              <a:defRPr/>
            </a:lvl1pPr>
          </a:lstStyle>
          <a:p>
            <a:endParaRPr lang="de-DE"/>
          </a:p>
        </p:txBody>
      </p:sp>
      <p:sp>
        <p:nvSpPr>
          <p:cNvPr id="6" name="Fußzeilenplatzhalter 5"/>
          <p:cNvSpPr>
            <a:spLocks noGrp="1"/>
          </p:cNvSpPr>
          <p:nvPr>
            <p:ph type="ftr" idx="11"/>
          </p:nvPr>
        </p:nvSpPr>
        <p:spPr/>
        <p:txBody>
          <a:bodyPr/>
          <a:lstStyle>
            <a:lvl1pPr>
              <a:defRPr/>
            </a:lvl1pPr>
          </a:lstStyle>
          <a:p>
            <a:endParaRPr lang="de-DE"/>
          </a:p>
        </p:txBody>
      </p:sp>
      <p:sp>
        <p:nvSpPr>
          <p:cNvPr id="7" name="Foliennummernplatzhalter 6"/>
          <p:cNvSpPr>
            <a:spLocks noGrp="1"/>
          </p:cNvSpPr>
          <p:nvPr>
            <p:ph type="sldNum" idx="12"/>
          </p:nvPr>
        </p:nvSpPr>
        <p:spPr/>
        <p:txBody>
          <a:bodyPr/>
          <a:lstStyle>
            <a:lvl1pPr>
              <a:defRPr/>
            </a:lvl1pPr>
          </a:lstStyle>
          <a:p>
            <a:fld id="{99527A06-FB31-4D48-954B-D391E7A2BC38}" type="slidenum">
              <a:rPr lang="de-DE"/>
              <a:pPr/>
              <a:t>‹Nr.›</a:t>
            </a:fld>
            <a:endParaRPr lang="de-DE"/>
          </a:p>
        </p:txBody>
      </p:sp>
    </p:spTree>
    <p:extLst>
      <p:ext uri="{BB962C8B-B14F-4D97-AF65-F5344CB8AC3E}">
        <p14:creationId xmlns:p14="http://schemas.microsoft.com/office/powerpoint/2010/main" val="398132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6.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8.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Klicken Sie, um das Format des Titeltextes zu bearbeiten</a:t>
            </a:r>
          </a:p>
        </p:txBody>
      </p:sp>
      <p:sp>
        <p:nvSpPr>
          <p:cNvPr id="1026" name="Rectangle 2"/>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Klicken Sie, um die Formate des Gliederungstextes zu bearbeiten</a:t>
            </a:r>
          </a:p>
          <a:p>
            <a:pPr lvl="1"/>
            <a:r>
              <a:rPr lang="en-GB" smtClean="0"/>
              <a:t>Zweite Gliederungsebene</a:t>
            </a:r>
          </a:p>
          <a:p>
            <a:pPr lvl="2"/>
            <a:r>
              <a:rPr lang="en-GB" smtClean="0"/>
              <a:t>Dritte Gliederungsebene</a:t>
            </a:r>
          </a:p>
          <a:p>
            <a:pPr lvl="3"/>
            <a:r>
              <a:rPr lang="en-GB" smtClean="0"/>
              <a:t>Vierte Gliederungsebene</a:t>
            </a:r>
          </a:p>
          <a:p>
            <a:pPr lvl="4"/>
            <a:r>
              <a:rPr lang="en-GB" smtClean="0"/>
              <a:t>Fünfte Gliederungsebene</a:t>
            </a:r>
          </a:p>
          <a:p>
            <a:pPr lvl="4"/>
            <a:r>
              <a:rPr lang="en-GB" smtClean="0"/>
              <a:t>Sechste Gliederungsebene</a:t>
            </a:r>
          </a:p>
          <a:p>
            <a:pPr lvl="4"/>
            <a:r>
              <a:rPr lang="en-GB" smtClean="0"/>
              <a:t>Siebente Gliederungsebene</a:t>
            </a:r>
          </a:p>
          <a:p>
            <a:pPr lvl="4"/>
            <a:r>
              <a:rPr lang="en-GB" smtClean="0"/>
              <a:t>Achte Gliederungsebene</a:t>
            </a:r>
          </a:p>
          <a:p>
            <a:pPr lvl="4"/>
            <a:r>
              <a:rPr lang="en-GB" smtClean="0"/>
              <a:t>Neunte Gliederungsebene</a:t>
            </a:r>
          </a:p>
        </p:txBody>
      </p:sp>
      <p:sp>
        <p:nvSpPr>
          <p:cNvPr id="1027"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3000"/>
              </a:lnSpc>
              <a:spcAft>
                <a:spcPct val="0"/>
              </a:spcAft>
              <a:tabLst>
                <a:tab pos="723900" algn="l"/>
                <a:tab pos="1447800" algn="l"/>
                <a:tab pos="2171700" algn="l"/>
              </a:tabLst>
              <a:defRPr sz="1400">
                <a:solidFill>
                  <a:srgbClr val="000000"/>
                </a:solidFill>
                <a:latin typeface="Times New Roman" pitchFamily="18" charset="0"/>
              </a:defRPr>
            </a:lvl1pPr>
          </a:lstStyle>
          <a:p>
            <a:endParaRPr lang="de-DE"/>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3000"/>
              </a:lnSpc>
              <a:spcAft>
                <a:spcPct val="0"/>
              </a:spcAft>
              <a:tabLst>
                <a:tab pos="723900" algn="l"/>
                <a:tab pos="1447800" algn="l"/>
                <a:tab pos="2171700" algn="l"/>
                <a:tab pos="2895600" algn="l"/>
              </a:tabLst>
              <a:defRPr sz="1400">
                <a:solidFill>
                  <a:srgbClr val="000000"/>
                </a:solidFill>
                <a:latin typeface="Times New Roman" pitchFamily="18" charset="0"/>
              </a:defRPr>
            </a:lvl1pPr>
          </a:lstStyle>
          <a:p>
            <a:endParaRPr lang="de-DE"/>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3000"/>
              </a:lnSpc>
              <a:spcAft>
                <a:spcPct val="0"/>
              </a:spcAft>
              <a:tabLst>
                <a:tab pos="723900" algn="l"/>
                <a:tab pos="1447800" algn="l"/>
                <a:tab pos="2171700" algn="l"/>
              </a:tabLst>
              <a:defRPr sz="1400">
                <a:solidFill>
                  <a:srgbClr val="000000"/>
                </a:solidFill>
                <a:latin typeface="Times New Roman" pitchFamily="18" charset="0"/>
              </a:defRPr>
            </a:lvl1pPr>
          </a:lstStyle>
          <a:p>
            <a:fld id="{545C6435-F401-4055-9C27-9A4B8C5870E8}" type="slidenum">
              <a:rPr lang="de-DE"/>
              <a:pPr/>
              <a:t>‹Nr.›</a:t>
            </a:fld>
            <a:endParaRPr lang="de-DE"/>
          </a:p>
        </p:txBody>
      </p:sp>
      <p:pic>
        <p:nvPicPr>
          <p:cNvPr id="1030"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0079038" cy="7558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1"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27225" y="0"/>
            <a:ext cx="6238875" cy="4679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2" name="Picture 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489950" y="5214938"/>
            <a:ext cx="1054100" cy="468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3" name="Picture 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18100" y="5221288"/>
            <a:ext cx="982663" cy="503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4" name="Picture 1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394450" y="5211763"/>
            <a:ext cx="1806575" cy="503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5"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22625" y="5059363"/>
            <a:ext cx="1820863" cy="1008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6" name="Text Box 12"/>
          <p:cNvSpPr txBox="1">
            <a:spLocks noChangeArrowheads="1"/>
          </p:cNvSpPr>
          <p:nvPr/>
        </p:nvSpPr>
        <p:spPr bwMode="auto">
          <a:xfrm>
            <a:off x="3311525" y="4859338"/>
            <a:ext cx="1414463"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Lst>
              <a:defRPr sz="2200">
                <a:solidFill>
                  <a:srgbClr val="000000"/>
                </a:solidFill>
                <a:latin typeface="Clan OT" charset="0"/>
              </a:defRPr>
            </a:lvl1pPr>
            <a:lvl2pPr>
              <a:tabLst>
                <a:tab pos="723900" algn="l"/>
              </a:tabLst>
              <a:defRPr sz="2200">
                <a:solidFill>
                  <a:srgbClr val="000000"/>
                </a:solidFill>
                <a:latin typeface="Clan OT" charset="0"/>
              </a:defRPr>
            </a:lvl2pPr>
            <a:lvl3pPr>
              <a:tabLst>
                <a:tab pos="723900" algn="l"/>
              </a:tabLst>
              <a:defRPr sz="2200">
                <a:solidFill>
                  <a:srgbClr val="000000"/>
                </a:solidFill>
                <a:latin typeface="Clan OT" charset="0"/>
              </a:defRPr>
            </a:lvl3pPr>
            <a:lvl4pPr>
              <a:tabLst>
                <a:tab pos="723900" algn="l"/>
              </a:tabLst>
              <a:defRPr sz="2200">
                <a:solidFill>
                  <a:srgbClr val="000000"/>
                </a:solidFill>
                <a:latin typeface="Clan OT" charset="0"/>
              </a:defRPr>
            </a:lvl4pPr>
            <a:lvl5pPr>
              <a:tabLst>
                <a:tab pos="723900" algn="l"/>
              </a:tabLst>
              <a:defRPr sz="2200">
                <a:solidFill>
                  <a:srgbClr val="000000"/>
                </a:solidFill>
                <a:latin typeface="Clan OT" charset="0"/>
              </a:defRPr>
            </a:lvl5pPr>
            <a:lvl6pPr marL="2514600" indent="-228600" defTabSz="449263" fontAlgn="base" hangingPunct="0">
              <a:lnSpc>
                <a:spcPct val="127000"/>
              </a:lnSpc>
              <a:spcBef>
                <a:spcPct val="0"/>
              </a:spcBef>
              <a:spcAft>
                <a:spcPts val="1138"/>
              </a:spcAft>
              <a:buClr>
                <a:srgbClr val="000000"/>
              </a:buClr>
              <a:buSzPct val="100000"/>
              <a:buFont typeface="Times New Roman" pitchFamily="18" charset="0"/>
              <a:tabLst>
                <a:tab pos="723900" algn="l"/>
              </a:tabLst>
              <a:defRPr sz="2200">
                <a:solidFill>
                  <a:srgbClr val="000000"/>
                </a:solidFill>
                <a:latin typeface="Clan OT" charset="0"/>
              </a:defRPr>
            </a:lvl6pPr>
            <a:lvl7pPr marL="2971800" indent="-228600" defTabSz="449263" fontAlgn="base" hangingPunct="0">
              <a:lnSpc>
                <a:spcPct val="127000"/>
              </a:lnSpc>
              <a:spcBef>
                <a:spcPct val="0"/>
              </a:spcBef>
              <a:spcAft>
                <a:spcPts val="1138"/>
              </a:spcAft>
              <a:buClr>
                <a:srgbClr val="000000"/>
              </a:buClr>
              <a:buSzPct val="100000"/>
              <a:buFont typeface="Times New Roman" pitchFamily="18" charset="0"/>
              <a:tabLst>
                <a:tab pos="723900" algn="l"/>
              </a:tabLst>
              <a:defRPr sz="2200">
                <a:solidFill>
                  <a:srgbClr val="000000"/>
                </a:solidFill>
                <a:latin typeface="Clan OT" charset="0"/>
              </a:defRPr>
            </a:lvl7pPr>
            <a:lvl8pPr marL="3429000" indent="-228600" defTabSz="449263" fontAlgn="base" hangingPunct="0">
              <a:lnSpc>
                <a:spcPct val="127000"/>
              </a:lnSpc>
              <a:spcBef>
                <a:spcPct val="0"/>
              </a:spcBef>
              <a:spcAft>
                <a:spcPts val="1138"/>
              </a:spcAft>
              <a:buClr>
                <a:srgbClr val="000000"/>
              </a:buClr>
              <a:buSzPct val="100000"/>
              <a:buFont typeface="Times New Roman" pitchFamily="18" charset="0"/>
              <a:tabLst>
                <a:tab pos="723900" algn="l"/>
              </a:tabLst>
              <a:defRPr sz="2200">
                <a:solidFill>
                  <a:srgbClr val="000000"/>
                </a:solidFill>
                <a:latin typeface="Clan OT" charset="0"/>
              </a:defRPr>
            </a:lvl8pPr>
            <a:lvl9pPr marL="3886200" indent="-228600" defTabSz="449263" fontAlgn="base" hangingPunct="0">
              <a:lnSpc>
                <a:spcPct val="127000"/>
              </a:lnSpc>
              <a:spcBef>
                <a:spcPct val="0"/>
              </a:spcBef>
              <a:spcAft>
                <a:spcPts val="1138"/>
              </a:spcAft>
              <a:buClr>
                <a:srgbClr val="000000"/>
              </a:buClr>
              <a:buSzPct val="100000"/>
              <a:buFont typeface="Times New Roman" pitchFamily="18" charset="0"/>
              <a:tabLst>
                <a:tab pos="723900" algn="l"/>
              </a:tabLst>
              <a:defRPr sz="2200">
                <a:solidFill>
                  <a:srgbClr val="000000"/>
                </a:solidFill>
                <a:latin typeface="Clan OT" charset="0"/>
              </a:defRPr>
            </a:lvl9pPr>
          </a:lstStyle>
          <a:p>
            <a:pPr>
              <a:lnSpc>
                <a:spcPct val="106000"/>
              </a:lnSpc>
            </a:pPr>
            <a:r>
              <a:rPr lang="de-DE" sz="1200">
                <a:solidFill>
                  <a:srgbClr val="666666"/>
                </a:solidFill>
                <a:latin typeface="ClanOT-Medium" pitchFamily="34" charset="0"/>
              </a:rPr>
              <a:t>Gefördert durch:</a:t>
            </a:r>
          </a:p>
        </p:txBody>
      </p:sp>
      <p:sp>
        <p:nvSpPr>
          <p:cNvPr id="1037" name="Text Box 13"/>
          <p:cNvSpPr txBox="1">
            <a:spLocks noChangeArrowheads="1"/>
          </p:cNvSpPr>
          <p:nvPr/>
        </p:nvSpPr>
        <p:spPr bwMode="auto">
          <a:xfrm>
            <a:off x="255588" y="4859338"/>
            <a:ext cx="1379537"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Lst>
              <a:defRPr sz="2200">
                <a:solidFill>
                  <a:srgbClr val="000000"/>
                </a:solidFill>
                <a:latin typeface="Clan OT" charset="0"/>
              </a:defRPr>
            </a:lvl1pPr>
            <a:lvl2pPr>
              <a:tabLst>
                <a:tab pos="723900" algn="l"/>
              </a:tabLst>
              <a:defRPr sz="2200">
                <a:solidFill>
                  <a:srgbClr val="000000"/>
                </a:solidFill>
                <a:latin typeface="Clan OT" charset="0"/>
              </a:defRPr>
            </a:lvl2pPr>
            <a:lvl3pPr>
              <a:tabLst>
                <a:tab pos="723900" algn="l"/>
              </a:tabLst>
              <a:defRPr sz="2200">
                <a:solidFill>
                  <a:srgbClr val="000000"/>
                </a:solidFill>
                <a:latin typeface="Clan OT" charset="0"/>
              </a:defRPr>
            </a:lvl3pPr>
            <a:lvl4pPr>
              <a:tabLst>
                <a:tab pos="723900" algn="l"/>
              </a:tabLst>
              <a:defRPr sz="2200">
                <a:solidFill>
                  <a:srgbClr val="000000"/>
                </a:solidFill>
                <a:latin typeface="Clan OT" charset="0"/>
              </a:defRPr>
            </a:lvl4pPr>
            <a:lvl5pPr>
              <a:tabLst>
                <a:tab pos="723900" algn="l"/>
              </a:tabLst>
              <a:defRPr sz="2200">
                <a:solidFill>
                  <a:srgbClr val="000000"/>
                </a:solidFill>
                <a:latin typeface="Clan OT" charset="0"/>
              </a:defRPr>
            </a:lvl5pPr>
            <a:lvl6pPr marL="2514600" indent="-228600" defTabSz="449263" fontAlgn="base" hangingPunct="0">
              <a:lnSpc>
                <a:spcPct val="127000"/>
              </a:lnSpc>
              <a:spcBef>
                <a:spcPct val="0"/>
              </a:spcBef>
              <a:spcAft>
                <a:spcPts val="1138"/>
              </a:spcAft>
              <a:buClr>
                <a:srgbClr val="000000"/>
              </a:buClr>
              <a:buSzPct val="100000"/>
              <a:buFont typeface="Times New Roman" pitchFamily="18" charset="0"/>
              <a:tabLst>
                <a:tab pos="723900" algn="l"/>
              </a:tabLst>
              <a:defRPr sz="2200">
                <a:solidFill>
                  <a:srgbClr val="000000"/>
                </a:solidFill>
                <a:latin typeface="Clan OT" charset="0"/>
              </a:defRPr>
            </a:lvl6pPr>
            <a:lvl7pPr marL="2971800" indent="-228600" defTabSz="449263" fontAlgn="base" hangingPunct="0">
              <a:lnSpc>
                <a:spcPct val="127000"/>
              </a:lnSpc>
              <a:spcBef>
                <a:spcPct val="0"/>
              </a:spcBef>
              <a:spcAft>
                <a:spcPts val="1138"/>
              </a:spcAft>
              <a:buClr>
                <a:srgbClr val="000000"/>
              </a:buClr>
              <a:buSzPct val="100000"/>
              <a:buFont typeface="Times New Roman" pitchFamily="18" charset="0"/>
              <a:tabLst>
                <a:tab pos="723900" algn="l"/>
              </a:tabLst>
              <a:defRPr sz="2200">
                <a:solidFill>
                  <a:srgbClr val="000000"/>
                </a:solidFill>
                <a:latin typeface="Clan OT" charset="0"/>
              </a:defRPr>
            </a:lvl7pPr>
            <a:lvl8pPr marL="3429000" indent="-228600" defTabSz="449263" fontAlgn="base" hangingPunct="0">
              <a:lnSpc>
                <a:spcPct val="127000"/>
              </a:lnSpc>
              <a:spcBef>
                <a:spcPct val="0"/>
              </a:spcBef>
              <a:spcAft>
                <a:spcPts val="1138"/>
              </a:spcAft>
              <a:buClr>
                <a:srgbClr val="000000"/>
              </a:buClr>
              <a:buSzPct val="100000"/>
              <a:buFont typeface="Times New Roman" pitchFamily="18" charset="0"/>
              <a:tabLst>
                <a:tab pos="723900" algn="l"/>
              </a:tabLst>
              <a:defRPr sz="2200">
                <a:solidFill>
                  <a:srgbClr val="000000"/>
                </a:solidFill>
                <a:latin typeface="Clan OT" charset="0"/>
              </a:defRPr>
            </a:lvl8pPr>
            <a:lvl9pPr marL="3886200" indent="-228600" defTabSz="449263" fontAlgn="base" hangingPunct="0">
              <a:lnSpc>
                <a:spcPct val="127000"/>
              </a:lnSpc>
              <a:spcBef>
                <a:spcPct val="0"/>
              </a:spcBef>
              <a:spcAft>
                <a:spcPts val="1138"/>
              </a:spcAft>
              <a:buClr>
                <a:srgbClr val="000000"/>
              </a:buClr>
              <a:buSzPct val="100000"/>
              <a:buFont typeface="Times New Roman" pitchFamily="18" charset="0"/>
              <a:tabLst>
                <a:tab pos="723900" algn="l"/>
              </a:tabLst>
              <a:defRPr sz="2200">
                <a:solidFill>
                  <a:srgbClr val="000000"/>
                </a:solidFill>
                <a:latin typeface="Clan OT" charset="0"/>
              </a:defRPr>
            </a:lvl9pPr>
          </a:lstStyle>
          <a:p>
            <a:pPr>
              <a:lnSpc>
                <a:spcPct val="106000"/>
              </a:lnSpc>
            </a:pPr>
            <a:r>
              <a:rPr lang="de-DE" sz="1200">
                <a:solidFill>
                  <a:srgbClr val="666666"/>
                </a:solidFill>
                <a:latin typeface="ClanOT-Medium" pitchFamily="34" charset="0"/>
              </a:rPr>
              <a:t>Ein Projekt von:</a:t>
            </a:r>
          </a:p>
        </p:txBody>
      </p:sp>
      <p:pic>
        <p:nvPicPr>
          <p:cNvPr id="1038" name="Picture 14"/>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57188" y="5291138"/>
            <a:ext cx="2274887" cy="936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txStyles>
    <p:titleStyle>
      <a:lvl1pPr algn="ctr" defTabSz="449263" rtl="0" eaLnBrk="1" fontAlgn="base" hangingPunct="1">
        <a:lnSpc>
          <a:spcPct val="93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marL="742950" indent="-285750" algn="ctr" defTabSz="449263" rtl="0" eaLnBrk="1" fontAlgn="base" hangingPunct="1">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defRPr>
      </a:lvl2pPr>
      <a:lvl3pPr marL="1143000" indent="-228600" algn="ctr" defTabSz="449263" rtl="0" eaLnBrk="1" fontAlgn="base" hangingPunct="1">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defRPr>
      </a:lvl3pPr>
      <a:lvl4pPr marL="1600200" indent="-228600" algn="ctr" defTabSz="449263" rtl="0" eaLnBrk="1" fontAlgn="base" hangingPunct="1">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defRPr>
      </a:lvl4pPr>
      <a:lvl5pPr marL="2057400" indent="-228600" algn="ctr" defTabSz="449263" rtl="0" eaLnBrk="1" fontAlgn="base" hangingPunct="1">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defRPr>
      </a:lvl5pPr>
      <a:lvl6pPr marL="2514600" indent="-228600" algn="ctr" defTabSz="449263" rtl="0" eaLnBrk="1" fontAlgn="base" hangingPunct="1">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71800" indent="-228600" algn="ctr" defTabSz="449263" rtl="0" eaLnBrk="1" fontAlgn="base" hangingPunct="1">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9000" indent="-228600" algn="ctr" defTabSz="449263" rtl="0" eaLnBrk="1" fontAlgn="base" hangingPunct="1">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6200" indent="-228600" algn="ctr" defTabSz="449263" rtl="0" eaLnBrk="1" fontAlgn="base" hangingPunct="1">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defRPr>
      </a:lvl9pPr>
    </p:titleStyle>
    <p:bodyStyle>
      <a:lvl1pPr marL="342900" indent="-342900" algn="l" defTabSz="449263" rtl="0" eaLnBrk="1" fontAlgn="base" hangingPunct="1">
        <a:lnSpc>
          <a:spcPct val="93000"/>
        </a:lnSpc>
        <a:spcBef>
          <a:spcPct val="0"/>
        </a:spcBef>
        <a:spcAft>
          <a:spcPts val="1425"/>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1" fontAlgn="base" hangingPunct="1">
        <a:lnSpc>
          <a:spcPct val="93000"/>
        </a:lnSpc>
        <a:spcBef>
          <a:spcPct val="0"/>
        </a:spcBef>
        <a:spcAft>
          <a:spcPts val="1138"/>
        </a:spcAft>
        <a:buClr>
          <a:srgbClr val="000000"/>
        </a:buClr>
        <a:buSzPct val="100000"/>
        <a:buFont typeface="Times New Roman" pitchFamily="18" charset="0"/>
        <a:defRPr sz="2800">
          <a:solidFill>
            <a:srgbClr val="000000"/>
          </a:solidFill>
          <a:latin typeface="+mn-lt"/>
        </a:defRPr>
      </a:lvl2pPr>
      <a:lvl3pPr marL="1143000" indent="-228600" algn="l" defTabSz="449263" rtl="0" eaLnBrk="1" fontAlgn="base" hangingPunct="1">
        <a:lnSpc>
          <a:spcPct val="93000"/>
        </a:lnSpc>
        <a:spcBef>
          <a:spcPct val="0"/>
        </a:spcBef>
        <a:spcAft>
          <a:spcPts val="850"/>
        </a:spcAft>
        <a:buClr>
          <a:srgbClr val="000000"/>
        </a:buClr>
        <a:buSzPct val="100000"/>
        <a:buFont typeface="Times New Roman" pitchFamily="18" charset="0"/>
        <a:defRPr sz="2400">
          <a:solidFill>
            <a:srgbClr val="000000"/>
          </a:solidFill>
          <a:latin typeface="+mn-lt"/>
        </a:defRPr>
      </a:lvl3pPr>
      <a:lvl4pPr marL="1600200" indent="-228600" algn="l" defTabSz="449263" rtl="0" eaLnBrk="1" fontAlgn="base" hangingPunct="1">
        <a:lnSpc>
          <a:spcPct val="93000"/>
        </a:lnSpc>
        <a:spcBef>
          <a:spcPct val="0"/>
        </a:spcBef>
        <a:spcAft>
          <a:spcPts val="575"/>
        </a:spcAft>
        <a:buClr>
          <a:srgbClr val="000000"/>
        </a:buClr>
        <a:buSzPct val="100000"/>
        <a:buFont typeface="Times New Roman" pitchFamily="18" charset="0"/>
        <a:defRPr sz="2000">
          <a:solidFill>
            <a:srgbClr val="000000"/>
          </a:solidFill>
          <a:latin typeface="+mn-lt"/>
        </a:defRPr>
      </a:lvl4pPr>
      <a:lvl5pPr marL="2057400" indent="-228600" algn="l" defTabSz="449263" rtl="0" eaLnBrk="1" fontAlgn="base" hangingPunct="1">
        <a:lnSpc>
          <a:spcPct val="93000"/>
        </a:lnSpc>
        <a:spcBef>
          <a:spcPct val="0"/>
        </a:spcBef>
        <a:spcAft>
          <a:spcPts val="288"/>
        </a:spcAft>
        <a:buClr>
          <a:srgbClr val="000000"/>
        </a:buClr>
        <a:buSzPct val="100000"/>
        <a:buFont typeface="Times New Roman" pitchFamily="18" charset="0"/>
        <a:defRPr sz="2000">
          <a:solidFill>
            <a:srgbClr val="000000"/>
          </a:solidFill>
          <a:latin typeface="+mn-lt"/>
        </a:defRPr>
      </a:lvl5pPr>
      <a:lvl6pPr marL="2514600" indent="-228600" algn="l" defTabSz="449263" rtl="0" eaLnBrk="1" fontAlgn="base" hangingPunct="1">
        <a:lnSpc>
          <a:spcPct val="93000"/>
        </a:lnSpc>
        <a:spcBef>
          <a:spcPct val="0"/>
        </a:spcBef>
        <a:spcAft>
          <a:spcPts val="288"/>
        </a:spcAft>
        <a:buClr>
          <a:srgbClr val="000000"/>
        </a:buClr>
        <a:buSzPct val="100000"/>
        <a:buFont typeface="Times New Roman" pitchFamily="18" charset="0"/>
        <a:defRPr sz="2000">
          <a:solidFill>
            <a:srgbClr val="000000"/>
          </a:solidFill>
          <a:latin typeface="+mn-lt"/>
        </a:defRPr>
      </a:lvl6pPr>
      <a:lvl7pPr marL="2971800" indent="-228600" algn="l" defTabSz="449263" rtl="0" eaLnBrk="1" fontAlgn="base" hangingPunct="1">
        <a:lnSpc>
          <a:spcPct val="93000"/>
        </a:lnSpc>
        <a:spcBef>
          <a:spcPct val="0"/>
        </a:spcBef>
        <a:spcAft>
          <a:spcPts val="288"/>
        </a:spcAft>
        <a:buClr>
          <a:srgbClr val="000000"/>
        </a:buClr>
        <a:buSzPct val="100000"/>
        <a:buFont typeface="Times New Roman" pitchFamily="18" charset="0"/>
        <a:defRPr sz="2000">
          <a:solidFill>
            <a:srgbClr val="000000"/>
          </a:solidFill>
          <a:latin typeface="+mn-lt"/>
        </a:defRPr>
      </a:lvl7pPr>
      <a:lvl8pPr marL="3429000" indent="-228600" algn="l" defTabSz="449263" rtl="0" eaLnBrk="1" fontAlgn="base" hangingPunct="1">
        <a:lnSpc>
          <a:spcPct val="93000"/>
        </a:lnSpc>
        <a:spcBef>
          <a:spcPct val="0"/>
        </a:spcBef>
        <a:spcAft>
          <a:spcPts val="288"/>
        </a:spcAft>
        <a:buClr>
          <a:srgbClr val="000000"/>
        </a:buClr>
        <a:buSzPct val="100000"/>
        <a:buFont typeface="Times New Roman" pitchFamily="18" charset="0"/>
        <a:defRPr sz="2000">
          <a:solidFill>
            <a:srgbClr val="000000"/>
          </a:solidFill>
          <a:latin typeface="+mn-lt"/>
        </a:defRPr>
      </a:lvl8pPr>
      <a:lvl9pPr marL="3886200" indent="-228600" algn="l" defTabSz="449263" rtl="0" eaLnBrk="1" fontAlgn="base" hangingPunct="1">
        <a:lnSpc>
          <a:spcPct val="93000"/>
        </a:lnSpc>
        <a:spcBef>
          <a:spcPct val="0"/>
        </a:spcBef>
        <a:spcAft>
          <a:spcPts val="288"/>
        </a:spcAft>
        <a:buClr>
          <a:srgbClr val="000000"/>
        </a:buClr>
        <a:buSzPct val="100000"/>
        <a:buFont typeface="Times New Roman" pitchFamily="18" charset="0"/>
        <a:defRPr sz="2000">
          <a:solidFill>
            <a:srgbClr val="0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10079038" cy="7558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0" name="Rectangle 2"/>
          <p:cNvSpPr>
            <a:spLocks noGrp="1" noChangeArrowheads="1"/>
          </p:cNvSpPr>
          <p:nvPr>
            <p:ph type="title"/>
          </p:nvPr>
        </p:nvSpPr>
        <p:spPr bwMode="auto">
          <a:xfrm>
            <a:off x="2663825" y="709613"/>
            <a:ext cx="6910388"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Klicken Sie, um das Format des Titeltextes zu bearbeiten</a:t>
            </a:r>
          </a:p>
        </p:txBody>
      </p:sp>
      <p:sp>
        <p:nvSpPr>
          <p:cNvPr id="2051" name="Rectangle 3"/>
          <p:cNvSpPr>
            <a:spLocks noGrp="1" noChangeArrowheads="1"/>
          </p:cNvSpPr>
          <p:nvPr>
            <p:ph type="body" idx="1"/>
          </p:nvPr>
        </p:nvSpPr>
        <p:spPr bwMode="auto">
          <a:xfrm>
            <a:off x="1497013" y="1768475"/>
            <a:ext cx="8077200"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Klicken Sie, um die Formate des Gliederungstextes zu bearbeiten</a:t>
            </a:r>
          </a:p>
          <a:p>
            <a:pPr lvl="1"/>
            <a:r>
              <a:rPr lang="en-GB" smtClean="0"/>
              <a:t>Zweite Gliederungsebene</a:t>
            </a:r>
          </a:p>
          <a:p>
            <a:pPr lvl="2"/>
            <a:r>
              <a:rPr lang="en-GB" smtClean="0"/>
              <a:t>Dritte Gliederungsebene</a:t>
            </a:r>
          </a:p>
          <a:p>
            <a:pPr lvl="3"/>
            <a:r>
              <a:rPr lang="en-GB" smtClean="0"/>
              <a:t>Vierte Gliederungsebene</a:t>
            </a:r>
          </a:p>
          <a:p>
            <a:pPr lvl="4"/>
            <a:r>
              <a:rPr lang="en-GB" smtClean="0"/>
              <a:t>Fünfte Gliederungsebene</a:t>
            </a:r>
          </a:p>
          <a:p>
            <a:pPr lvl="4"/>
            <a:r>
              <a:rPr lang="en-GB" smtClean="0"/>
              <a:t>Sechste Gliederungsebene</a:t>
            </a:r>
          </a:p>
          <a:p>
            <a:pPr lvl="4"/>
            <a:r>
              <a:rPr lang="en-GB" smtClean="0"/>
              <a:t>Siebente Gliederungsebene</a:t>
            </a:r>
          </a:p>
          <a:p>
            <a:pPr lvl="4"/>
            <a:r>
              <a:rPr lang="en-GB" smtClean="0"/>
              <a:t>Achte Gliederungsebene</a:t>
            </a:r>
          </a:p>
          <a:p>
            <a:pPr lvl="4"/>
            <a:r>
              <a:rPr lang="en-GB" smtClean="0"/>
              <a:t>Neunte Gliederungsebene</a:t>
            </a:r>
          </a:p>
        </p:txBody>
      </p:sp>
      <p:sp>
        <p:nvSpPr>
          <p:cNvPr id="2052" name="Rectangle 4"/>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6000"/>
              </a:lnSpc>
              <a:spcAft>
                <a:spcPct val="0"/>
              </a:spcAft>
              <a:tabLst>
                <a:tab pos="723900" algn="l"/>
                <a:tab pos="1447800" algn="l"/>
                <a:tab pos="2171700" algn="l"/>
              </a:tabLst>
              <a:defRPr sz="1400">
                <a:solidFill>
                  <a:srgbClr val="000000"/>
                </a:solidFill>
                <a:latin typeface="ClanOT-Book" pitchFamily="34" charset="0"/>
              </a:defRPr>
            </a:lvl1pPr>
          </a:lstStyle>
          <a:p>
            <a:endParaRPr lang="de-DE"/>
          </a:p>
        </p:txBody>
      </p:sp>
      <p:sp>
        <p:nvSpPr>
          <p:cNvPr id="2053" name="Rectangle 5"/>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106000"/>
              </a:lnSpc>
              <a:spcAft>
                <a:spcPct val="0"/>
              </a:spcAft>
              <a:tabLst>
                <a:tab pos="723900" algn="l"/>
                <a:tab pos="1447800" algn="l"/>
                <a:tab pos="2171700" algn="l"/>
                <a:tab pos="2895600" algn="l"/>
              </a:tabLst>
              <a:defRPr sz="1400">
                <a:solidFill>
                  <a:srgbClr val="000000"/>
                </a:solidFill>
                <a:latin typeface="ClanOT-Book" pitchFamily="34" charset="0"/>
              </a:defRPr>
            </a:lvl1pPr>
          </a:lstStyle>
          <a:p>
            <a:endParaRPr lang="de-DE"/>
          </a:p>
        </p:txBody>
      </p:sp>
      <p:sp>
        <p:nvSpPr>
          <p:cNvPr id="2054" name="Rectangle 6"/>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6000"/>
              </a:lnSpc>
              <a:spcAft>
                <a:spcPct val="0"/>
              </a:spcAft>
              <a:tabLst>
                <a:tab pos="723900" algn="l"/>
                <a:tab pos="1447800" algn="l"/>
                <a:tab pos="2171700" algn="l"/>
              </a:tabLst>
              <a:defRPr sz="1400">
                <a:solidFill>
                  <a:srgbClr val="000000"/>
                </a:solidFill>
                <a:latin typeface="ClanOT-Book" pitchFamily="34" charset="0"/>
              </a:defRPr>
            </a:lvl1pPr>
          </a:lstStyle>
          <a:p>
            <a:r>
              <a:rPr lang="de-DE"/>
              <a:t>Seite </a:t>
            </a:r>
            <a:fld id="{A2FE3CFE-2C73-4481-B9B6-AF1E519A6000}" type="slidenum">
              <a:rPr lang="de-DE"/>
              <a:pPr/>
              <a:t>‹Nr.›</a:t>
            </a:fld>
            <a:endParaRPr lang="de-DE"/>
          </a:p>
        </p:txBody>
      </p:sp>
      <p:pic>
        <p:nvPicPr>
          <p:cNvPr id="2055"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7338" y="215900"/>
            <a:ext cx="2047875" cy="1511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49263" rtl="0" fontAlgn="base" hangingPunct="0">
        <a:lnSpc>
          <a:spcPct val="106000"/>
        </a:lnSpc>
        <a:spcBef>
          <a:spcPct val="0"/>
        </a:spcBef>
        <a:spcAft>
          <a:spcPct val="0"/>
        </a:spcAft>
        <a:buClr>
          <a:srgbClr val="000000"/>
        </a:buClr>
        <a:buSzPct val="100000"/>
        <a:buFont typeface="Times New Roman" pitchFamily="18" charset="0"/>
        <a:defRPr sz="2400">
          <a:solidFill>
            <a:srgbClr val="000000"/>
          </a:solidFill>
          <a:latin typeface="+mj-lt"/>
          <a:ea typeface="+mj-ea"/>
          <a:cs typeface="+mj-cs"/>
        </a:defRPr>
      </a:lvl1pPr>
      <a:lvl2pPr marL="742950" indent="-285750" algn="ctr" defTabSz="449263" rtl="0" fontAlgn="base" hangingPunct="0">
        <a:lnSpc>
          <a:spcPct val="106000"/>
        </a:lnSpc>
        <a:spcBef>
          <a:spcPct val="0"/>
        </a:spcBef>
        <a:spcAft>
          <a:spcPct val="0"/>
        </a:spcAft>
        <a:buClr>
          <a:srgbClr val="000000"/>
        </a:buClr>
        <a:buSzPct val="100000"/>
        <a:buFont typeface="Times New Roman" pitchFamily="18" charset="0"/>
        <a:defRPr sz="2400">
          <a:solidFill>
            <a:srgbClr val="000000"/>
          </a:solidFill>
          <a:latin typeface="Clan OT" charset="0"/>
        </a:defRPr>
      </a:lvl2pPr>
      <a:lvl3pPr marL="1143000" indent="-228600" algn="ctr" defTabSz="449263" rtl="0" fontAlgn="base" hangingPunct="0">
        <a:lnSpc>
          <a:spcPct val="106000"/>
        </a:lnSpc>
        <a:spcBef>
          <a:spcPct val="0"/>
        </a:spcBef>
        <a:spcAft>
          <a:spcPct val="0"/>
        </a:spcAft>
        <a:buClr>
          <a:srgbClr val="000000"/>
        </a:buClr>
        <a:buSzPct val="100000"/>
        <a:buFont typeface="Times New Roman" pitchFamily="18" charset="0"/>
        <a:defRPr sz="2400">
          <a:solidFill>
            <a:srgbClr val="000000"/>
          </a:solidFill>
          <a:latin typeface="Clan OT" charset="0"/>
        </a:defRPr>
      </a:lvl3pPr>
      <a:lvl4pPr marL="1600200" indent="-228600" algn="ctr" defTabSz="449263" rtl="0" fontAlgn="base" hangingPunct="0">
        <a:lnSpc>
          <a:spcPct val="106000"/>
        </a:lnSpc>
        <a:spcBef>
          <a:spcPct val="0"/>
        </a:spcBef>
        <a:spcAft>
          <a:spcPct val="0"/>
        </a:spcAft>
        <a:buClr>
          <a:srgbClr val="000000"/>
        </a:buClr>
        <a:buSzPct val="100000"/>
        <a:buFont typeface="Times New Roman" pitchFamily="18" charset="0"/>
        <a:defRPr sz="2400">
          <a:solidFill>
            <a:srgbClr val="000000"/>
          </a:solidFill>
          <a:latin typeface="Clan OT" charset="0"/>
        </a:defRPr>
      </a:lvl4pPr>
      <a:lvl5pPr marL="2057400" indent="-228600" algn="ctr" defTabSz="449263" rtl="0" fontAlgn="base" hangingPunct="0">
        <a:lnSpc>
          <a:spcPct val="106000"/>
        </a:lnSpc>
        <a:spcBef>
          <a:spcPct val="0"/>
        </a:spcBef>
        <a:spcAft>
          <a:spcPct val="0"/>
        </a:spcAft>
        <a:buClr>
          <a:srgbClr val="000000"/>
        </a:buClr>
        <a:buSzPct val="100000"/>
        <a:buFont typeface="Times New Roman" pitchFamily="18" charset="0"/>
        <a:defRPr sz="2400">
          <a:solidFill>
            <a:srgbClr val="000000"/>
          </a:solidFill>
          <a:latin typeface="Clan OT" charset="0"/>
        </a:defRPr>
      </a:lvl5pPr>
      <a:lvl6pPr marL="2514600" indent="-228600" algn="ctr" defTabSz="449263" rtl="0" fontAlgn="base" hangingPunct="0">
        <a:lnSpc>
          <a:spcPct val="106000"/>
        </a:lnSpc>
        <a:spcBef>
          <a:spcPct val="0"/>
        </a:spcBef>
        <a:spcAft>
          <a:spcPct val="0"/>
        </a:spcAft>
        <a:buClr>
          <a:srgbClr val="000000"/>
        </a:buClr>
        <a:buSzPct val="100000"/>
        <a:buFont typeface="Times New Roman" pitchFamily="18" charset="0"/>
        <a:defRPr sz="2400">
          <a:solidFill>
            <a:srgbClr val="000000"/>
          </a:solidFill>
          <a:latin typeface="Clan OT" charset="0"/>
        </a:defRPr>
      </a:lvl6pPr>
      <a:lvl7pPr marL="2971800" indent="-228600" algn="ctr" defTabSz="449263" rtl="0" fontAlgn="base" hangingPunct="0">
        <a:lnSpc>
          <a:spcPct val="106000"/>
        </a:lnSpc>
        <a:spcBef>
          <a:spcPct val="0"/>
        </a:spcBef>
        <a:spcAft>
          <a:spcPct val="0"/>
        </a:spcAft>
        <a:buClr>
          <a:srgbClr val="000000"/>
        </a:buClr>
        <a:buSzPct val="100000"/>
        <a:buFont typeface="Times New Roman" pitchFamily="18" charset="0"/>
        <a:defRPr sz="2400">
          <a:solidFill>
            <a:srgbClr val="000000"/>
          </a:solidFill>
          <a:latin typeface="Clan OT" charset="0"/>
        </a:defRPr>
      </a:lvl7pPr>
      <a:lvl8pPr marL="3429000" indent="-228600" algn="ctr" defTabSz="449263" rtl="0" fontAlgn="base" hangingPunct="0">
        <a:lnSpc>
          <a:spcPct val="106000"/>
        </a:lnSpc>
        <a:spcBef>
          <a:spcPct val="0"/>
        </a:spcBef>
        <a:spcAft>
          <a:spcPct val="0"/>
        </a:spcAft>
        <a:buClr>
          <a:srgbClr val="000000"/>
        </a:buClr>
        <a:buSzPct val="100000"/>
        <a:buFont typeface="Times New Roman" pitchFamily="18" charset="0"/>
        <a:defRPr sz="2400">
          <a:solidFill>
            <a:srgbClr val="000000"/>
          </a:solidFill>
          <a:latin typeface="Clan OT" charset="0"/>
        </a:defRPr>
      </a:lvl8pPr>
      <a:lvl9pPr marL="3886200" indent="-228600" algn="ctr" defTabSz="449263" rtl="0" fontAlgn="base" hangingPunct="0">
        <a:lnSpc>
          <a:spcPct val="106000"/>
        </a:lnSpc>
        <a:spcBef>
          <a:spcPct val="0"/>
        </a:spcBef>
        <a:spcAft>
          <a:spcPct val="0"/>
        </a:spcAft>
        <a:buClr>
          <a:srgbClr val="000000"/>
        </a:buClr>
        <a:buSzPct val="100000"/>
        <a:buFont typeface="Times New Roman" pitchFamily="18" charset="0"/>
        <a:defRPr sz="2400">
          <a:solidFill>
            <a:srgbClr val="000000"/>
          </a:solidFill>
          <a:latin typeface="Clan OT" charset="0"/>
        </a:defRPr>
      </a:lvl9pPr>
    </p:titleStyle>
    <p:bodyStyle>
      <a:lvl1pPr marL="342900" indent="-342900" algn="l" defTabSz="449263" rtl="0" fontAlgn="base" hangingPunct="0">
        <a:lnSpc>
          <a:spcPct val="106000"/>
        </a:lnSpc>
        <a:spcBef>
          <a:spcPct val="0"/>
        </a:spcBef>
        <a:spcAft>
          <a:spcPts val="575"/>
        </a:spcAft>
        <a:buClr>
          <a:srgbClr val="000000"/>
        </a:buClr>
        <a:buSzPct val="100000"/>
        <a:buFont typeface="Times New Roman" pitchFamily="18" charset="0"/>
        <a:buChar char="•"/>
        <a:defRPr sz="2000">
          <a:solidFill>
            <a:srgbClr val="000000"/>
          </a:solidFill>
          <a:latin typeface="+mn-lt"/>
          <a:ea typeface="+mn-ea"/>
          <a:cs typeface="+mn-cs"/>
        </a:defRPr>
      </a:lvl1pPr>
      <a:lvl2pPr marL="742950" indent="-285750" algn="l" defTabSz="449263" rtl="0" fontAlgn="base" hangingPunct="0">
        <a:lnSpc>
          <a:spcPct val="106000"/>
        </a:lnSpc>
        <a:spcBef>
          <a:spcPct val="0"/>
        </a:spcBef>
        <a:spcAft>
          <a:spcPts val="1138"/>
        </a:spcAft>
        <a:buClr>
          <a:srgbClr val="000000"/>
        </a:buClr>
        <a:buSzPct val="100000"/>
        <a:buFont typeface="Times New Roman" pitchFamily="18" charset="0"/>
        <a:buChar char="–"/>
        <a:defRPr sz="1600">
          <a:solidFill>
            <a:srgbClr val="000000"/>
          </a:solidFill>
          <a:latin typeface="+mn-lt"/>
        </a:defRPr>
      </a:lvl2pPr>
      <a:lvl3pPr marL="1143000" indent="-228600" algn="l" defTabSz="449263" rtl="0" fontAlgn="base" hangingPunct="0">
        <a:lnSpc>
          <a:spcPct val="106000"/>
        </a:lnSpc>
        <a:spcBef>
          <a:spcPct val="0"/>
        </a:spcBef>
        <a:spcAft>
          <a:spcPts val="850"/>
        </a:spcAft>
        <a:buClr>
          <a:srgbClr val="000000"/>
        </a:buClr>
        <a:buSzPct val="100000"/>
        <a:buFont typeface="Times New Roman" pitchFamily="18" charset="0"/>
        <a:buChar char="•"/>
        <a:defRPr sz="1600">
          <a:solidFill>
            <a:srgbClr val="000000"/>
          </a:solidFill>
          <a:latin typeface="+mn-lt"/>
        </a:defRPr>
      </a:lvl3pPr>
      <a:lvl4pPr marL="1600200" indent="-228600" algn="l" defTabSz="449263" rtl="0" fontAlgn="base" hangingPunct="0">
        <a:lnSpc>
          <a:spcPct val="106000"/>
        </a:lnSpc>
        <a:spcBef>
          <a:spcPct val="0"/>
        </a:spcBef>
        <a:spcAft>
          <a:spcPts val="575"/>
        </a:spcAft>
        <a:buClr>
          <a:srgbClr val="000000"/>
        </a:buClr>
        <a:buSzPct val="100000"/>
        <a:buFont typeface="Times New Roman" pitchFamily="18" charset="0"/>
        <a:buChar char="–"/>
        <a:defRPr sz="1600">
          <a:solidFill>
            <a:srgbClr val="000000"/>
          </a:solidFill>
          <a:latin typeface="+mn-lt"/>
        </a:defRPr>
      </a:lvl4pPr>
      <a:lvl5pPr marL="2057400" indent="-228600" algn="l" defTabSz="449263" rtl="0" fontAlgn="base" hangingPunct="0">
        <a:lnSpc>
          <a:spcPct val="106000"/>
        </a:lnSpc>
        <a:spcBef>
          <a:spcPct val="0"/>
        </a:spcBef>
        <a:spcAft>
          <a:spcPts val="288"/>
        </a:spcAft>
        <a:buClr>
          <a:srgbClr val="000000"/>
        </a:buClr>
        <a:buSzPct val="100000"/>
        <a:buFont typeface="Times New Roman" pitchFamily="18" charset="0"/>
        <a:buChar char="»"/>
        <a:defRPr sz="1600">
          <a:solidFill>
            <a:srgbClr val="000000"/>
          </a:solidFill>
          <a:latin typeface="+mn-lt"/>
        </a:defRPr>
      </a:lvl5pPr>
      <a:lvl6pPr marL="2514600" indent="-228600" algn="l" defTabSz="449263" rtl="0" fontAlgn="base" hangingPunct="0">
        <a:lnSpc>
          <a:spcPct val="106000"/>
        </a:lnSpc>
        <a:spcBef>
          <a:spcPct val="0"/>
        </a:spcBef>
        <a:spcAft>
          <a:spcPts val="288"/>
        </a:spcAft>
        <a:buClr>
          <a:srgbClr val="000000"/>
        </a:buClr>
        <a:buSzPct val="100000"/>
        <a:buFont typeface="Times New Roman" pitchFamily="18" charset="0"/>
        <a:buChar char="»"/>
        <a:defRPr sz="1600">
          <a:solidFill>
            <a:srgbClr val="000000"/>
          </a:solidFill>
          <a:latin typeface="+mn-lt"/>
        </a:defRPr>
      </a:lvl6pPr>
      <a:lvl7pPr marL="2971800" indent="-228600" algn="l" defTabSz="449263" rtl="0" fontAlgn="base" hangingPunct="0">
        <a:lnSpc>
          <a:spcPct val="106000"/>
        </a:lnSpc>
        <a:spcBef>
          <a:spcPct val="0"/>
        </a:spcBef>
        <a:spcAft>
          <a:spcPts val="288"/>
        </a:spcAft>
        <a:buClr>
          <a:srgbClr val="000000"/>
        </a:buClr>
        <a:buSzPct val="100000"/>
        <a:buFont typeface="Times New Roman" pitchFamily="18" charset="0"/>
        <a:buChar char="»"/>
        <a:defRPr sz="1600">
          <a:solidFill>
            <a:srgbClr val="000000"/>
          </a:solidFill>
          <a:latin typeface="+mn-lt"/>
        </a:defRPr>
      </a:lvl7pPr>
      <a:lvl8pPr marL="3429000" indent="-228600" algn="l" defTabSz="449263" rtl="0" fontAlgn="base" hangingPunct="0">
        <a:lnSpc>
          <a:spcPct val="106000"/>
        </a:lnSpc>
        <a:spcBef>
          <a:spcPct val="0"/>
        </a:spcBef>
        <a:spcAft>
          <a:spcPts val="288"/>
        </a:spcAft>
        <a:buClr>
          <a:srgbClr val="000000"/>
        </a:buClr>
        <a:buSzPct val="100000"/>
        <a:buFont typeface="Times New Roman" pitchFamily="18" charset="0"/>
        <a:buChar char="»"/>
        <a:defRPr sz="1600">
          <a:solidFill>
            <a:srgbClr val="000000"/>
          </a:solidFill>
          <a:latin typeface="+mn-lt"/>
        </a:defRPr>
      </a:lvl8pPr>
      <a:lvl9pPr marL="3886200" indent="-228600" algn="l" defTabSz="449263" rtl="0" fontAlgn="base" hangingPunct="0">
        <a:lnSpc>
          <a:spcPct val="106000"/>
        </a:lnSpc>
        <a:spcBef>
          <a:spcPct val="0"/>
        </a:spcBef>
        <a:spcAft>
          <a:spcPts val="288"/>
        </a:spcAft>
        <a:buClr>
          <a:srgbClr val="000000"/>
        </a:buClr>
        <a:buSzPct val="100000"/>
        <a:buFont typeface="Times New Roman" pitchFamily="18" charset="0"/>
        <a:buChar char="»"/>
        <a:defRPr sz="1600">
          <a:solidFill>
            <a:srgbClr val="0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hyperlink" Target="http://www.emot.de/wissen/motor/e_mot_ex/index.htm" TargetMode="External"/><Relationship Id="rId4" Type="http://schemas.openxmlformats.org/officeDocument/2006/relationships/image" Target="../media/image11.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Excel_97-2003-Arbeitsblatt1.xls"/><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20.emf"/><Relationship Id="rId4" Type="http://schemas.openxmlformats.org/officeDocument/2006/relationships/oleObject" Target="../embeddings/Microsoft_Excel_97-2003-Arbeitsblatt2.xls"/></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2448024" y="179437"/>
            <a:ext cx="7848427" cy="648072"/>
          </a:xfrm>
        </p:spPr>
        <p:txBody>
          <a:bodyPr/>
          <a:lstStyle/>
          <a:p>
            <a:pPr eaLnBrk="1" hangingPunct="1"/>
            <a:r>
              <a:rPr lang="de-DE" dirty="0"/>
              <a:t>4. Projektziele </a:t>
            </a:r>
            <a:r>
              <a:rPr lang="de-DE" sz="2000" dirty="0"/>
              <a:t>(übergeordnet</a:t>
            </a:r>
            <a:r>
              <a:rPr lang="de-DE" sz="2000" dirty="0" smtClean="0"/>
              <a:t>)</a:t>
            </a:r>
            <a:endParaRPr lang="de-DE" sz="2000" dirty="0"/>
          </a:p>
        </p:txBody>
      </p:sp>
      <p:sp>
        <p:nvSpPr>
          <p:cNvPr id="7171" name="Inhaltsplatzhalter 2"/>
          <p:cNvSpPr>
            <a:spLocks noGrp="1"/>
          </p:cNvSpPr>
          <p:nvPr>
            <p:ph idx="1"/>
          </p:nvPr>
        </p:nvSpPr>
        <p:spPr>
          <a:xfrm>
            <a:off x="791840" y="1619597"/>
            <a:ext cx="9072563" cy="5133052"/>
          </a:xfrm>
        </p:spPr>
        <p:txBody>
          <a:bodyPr/>
          <a:lstStyle/>
          <a:p>
            <a:pPr hangingPunct="1">
              <a:buFontTx/>
              <a:buChar char="-"/>
            </a:pPr>
            <a:r>
              <a:rPr lang="de-DE" sz="1800" dirty="0" smtClean="0"/>
              <a:t>Fachkräfteentwicklung </a:t>
            </a:r>
            <a:r>
              <a:rPr lang="de-DE" sz="1800" dirty="0"/>
              <a:t>und Sicherung durch Weiterbildungs- und Qualifizierungsangebote, die Beschäftigte auf die Situation der Produktveränderung durch Strukturwandel (E-Mob) vorbereiten, um Beschäftigungsfähigkeit (v.a. älterer AN und tendenziell bildungsferner Gruppierungen) zu erhalten und zu </a:t>
            </a:r>
            <a:r>
              <a:rPr lang="de-DE" sz="1800" dirty="0" smtClean="0"/>
              <a:t>erweitern</a:t>
            </a:r>
          </a:p>
          <a:p>
            <a:pPr hangingPunct="1">
              <a:buFontTx/>
              <a:buChar char="-"/>
            </a:pPr>
            <a:endParaRPr lang="de-DE" sz="1800" dirty="0"/>
          </a:p>
          <a:p>
            <a:pPr hangingPunct="1">
              <a:buFontTx/>
              <a:buChar char="-"/>
            </a:pPr>
            <a:r>
              <a:rPr lang="de-DE" sz="1800" dirty="0" smtClean="0"/>
              <a:t>Erhebungsverfahren </a:t>
            </a:r>
            <a:r>
              <a:rPr lang="de-DE" sz="1800" dirty="0"/>
              <a:t>von Weiterbildungsbedarfen sowie Vermittlungsmethoden und –</a:t>
            </a:r>
            <a:r>
              <a:rPr lang="de-DE" sz="1800" dirty="0" err="1"/>
              <a:t>inhalte</a:t>
            </a:r>
            <a:r>
              <a:rPr lang="de-DE" sz="1800" dirty="0"/>
              <a:t> in Unternehmen zu </a:t>
            </a:r>
            <a:r>
              <a:rPr lang="de-DE" sz="1800" dirty="0" smtClean="0"/>
              <a:t>verstetigen </a:t>
            </a:r>
            <a:r>
              <a:rPr lang="de-DE" sz="1800" dirty="0"/>
              <a:t>und als kontinuierlichen Prozess der PE zu </a:t>
            </a:r>
            <a:r>
              <a:rPr lang="de-DE" sz="1800" dirty="0" smtClean="0"/>
              <a:t>implementieren</a:t>
            </a:r>
          </a:p>
          <a:p>
            <a:pPr hangingPunct="1">
              <a:buFontTx/>
              <a:buChar char="-"/>
            </a:pPr>
            <a:endParaRPr lang="de-DE" sz="1800" dirty="0"/>
          </a:p>
          <a:p>
            <a:pPr marL="503972" indent="-503972" hangingPunct="1">
              <a:buFontTx/>
              <a:buChar char="-"/>
            </a:pPr>
            <a:r>
              <a:rPr lang="de-DE" sz="1800" dirty="0"/>
              <a:t>Zentrales Instrument hierbei Qualifizierungstarifvertrag mit den Handlungsfeldern zu Erhaltungsqualifizierung, Anpassungsqualifizierung, </a:t>
            </a:r>
            <a:r>
              <a:rPr lang="de-DE" sz="1800" dirty="0" err="1"/>
              <a:t>Umqualifizierung</a:t>
            </a:r>
            <a:r>
              <a:rPr lang="de-DE" sz="1800" dirty="0"/>
              <a:t>, Entwicklungsqualifizierung</a:t>
            </a:r>
            <a:r>
              <a:rPr lang="de-DE" sz="1800" dirty="0" smtClean="0"/>
              <a:t>.</a:t>
            </a:r>
          </a:p>
          <a:p>
            <a:pPr marL="503972" indent="-503972" hangingPunct="1">
              <a:buFontTx/>
              <a:buChar char="-"/>
            </a:pPr>
            <a:endParaRPr lang="de-DE" sz="1800" dirty="0"/>
          </a:p>
          <a:p>
            <a:pPr marL="503972" indent="-503972" hangingPunct="1">
              <a:buFontTx/>
              <a:buChar char="-"/>
            </a:pPr>
            <a:r>
              <a:rPr lang="de-DE" sz="1800" dirty="0"/>
              <a:t>Systematisch angelegte Qualifizierungsstrategie erzeugt bei beteiligten Führungskräften, Personalverantwortlichen und BR ein gemeinsames Verständnis von Personalentwicklung</a:t>
            </a:r>
          </a:p>
        </p:txBody>
      </p:sp>
    </p:spTree>
    <p:extLst>
      <p:ext uri="{BB962C8B-B14F-4D97-AF65-F5344CB8AC3E}">
        <p14:creationId xmlns:p14="http://schemas.microsoft.com/office/powerpoint/2010/main" val="765311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idx="4294967295"/>
          </p:nvPr>
        </p:nvSpPr>
        <p:spPr>
          <a:xfrm>
            <a:off x="2376016" y="179437"/>
            <a:ext cx="7992888" cy="792088"/>
          </a:xfrm>
        </p:spPr>
        <p:txBody>
          <a:bodyPr/>
          <a:lstStyle/>
          <a:p>
            <a:pPr eaLnBrk="1" hangingPunct="1"/>
            <a:r>
              <a:rPr lang="de-DE" dirty="0"/>
              <a:t>4. Projektziele (konkret</a:t>
            </a:r>
            <a:r>
              <a:rPr lang="de-DE" dirty="0" smtClean="0"/>
              <a:t>)</a:t>
            </a:r>
            <a:r>
              <a:rPr lang="de-DE" sz="3100" b="1" dirty="0" smtClean="0"/>
              <a:t/>
            </a:r>
            <a:br>
              <a:rPr lang="de-DE" sz="3100" b="1" dirty="0" smtClean="0"/>
            </a:br>
            <a:endParaRPr lang="de-DE" sz="2000" dirty="0"/>
          </a:p>
        </p:txBody>
      </p:sp>
      <p:sp>
        <p:nvSpPr>
          <p:cNvPr id="8195" name="Inhaltsplatzhalter 2"/>
          <p:cNvSpPr>
            <a:spLocks noGrp="1"/>
          </p:cNvSpPr>
          <p:nvPr>
            <p:ph idx="4294967295"/>
          </p:nvPr>
        </p:nvSpPr>
        <p:spPr>
          <a:xfrm>
            <a:off x="1603298" y="1691605"/>
            <a:ext cx="8496944" cy="4989035"/>
          </a:xfrm>
        </p:spPr>
        <p:txBody>
          <a:bodyPr/>
          <a:lstStyle/>
          <a:p>
            <a:pPr marL="503972" indent="-503972" hangingPunct="1">
              <a:buFont typeface="Calibri" pitchFamily="34" charset="0"/>
              <a:buAutoNum type="arabicPeriod"/>
            </a:pPr>
            <a:r>
              <a:rPr lang="de-DE" sz="1800" b="1" dirty="0"/>
              <a:t>Qualifizierung</a:t>
            </a:r>
            <a:r>
              <a:rPr lang="de-DE" sz="1800" dirty="0"/>
              <a:t> der Zielgruppen</a:t>
            </a:r>
          </a:p>
          <a:p>
            <a:pPr lvl="1" eaLnBrk="1" hangingPunct="1"/>
            <a:r>
              <a:rPr lang="de-DE" b="1" dirty="0" smtClean="0">
                <a:solidFill>
                  <a:srgbClr val="0070C0"/>
                </a:solidFill>
              </a:rPr>
              <a:t>Angelernte Beschäftigte</a:t>
            </a:r>
            <a:endParaRPr lang="de-DE" b="1" dirty="0">
              <a:solidFill>
                <a:srgbClr val="0070C0"/>
              </a:solidFill>
            </a:endParaRPr>
          </a:p>
          <a:p>
            <a:pPr lvl="1" eaLnBrk="1" hangingPunct="1"/>
            <a:r>
              <a:rPr lang="de-DE" b="1" dirty="0" smtClean="0">
                <a:solidFill>
                  <a:srgbClr val="0070C0"/>
                </a:solidFill>
              </a:rPr>
              <a:t>Facharbeitende</a:t>
            </a:r>
            <a:endParaRPr lang="de-DE" b="1" dirty="0">
              <a:solidFill>
                <a:srgbClr val="0070C0"/>
              </a:solidFill>
            </a:endParaRPr>
          </a:p>
          <a:p>
            <a:pPr lvl="1" eaLnBrk="1" hangingPunct="1"/>
            <a:r>
              <a:rPr lang="de-DE" b="1" dirty="0" err="1" smtClean="0">
                <a:solidFill>
                  <a:srgbClr val="0070C0"/>
                </a:solidFill>
              </a:rPr>
              <a:t>MeisterInnen</a:t>
            </a:r>
            <a:r>
              <a:rPr lang="de-DE" b="1" dirty="0" smtClean="0">
                <a:solidFill>
                  <a:srgbClr val="0070C0"/>
                </a:solidFill>
              </a:rPr>
              <a:t>/</a:t>
            </a:r>
            <a:r>
              <a:rPr lang="de-DE" b="1" dirty="0" err="1" smtClean="0">
                <a:solidFill>
                  <a:srgbClr val="0070C0"/>
                </a:solidFill>
              </a:rPr>
              <a:t>TechnikerInnen</a:t>
            </a:r>
            <a:endParaRPr lang="de-DE" b="1" dirty="0">
              <a:solidFill>
                <a:srgbClr val="0070C0"/>
              </a:solidFill>
            </a:endParaRPr>
          </a:p>
          <a:p>
            <a:pPr lvl="1" eaLnBrk="1" hangingPunct="1"/>
            <a:r>
              <a:rPr lang="de-DE" b="1" dirty="0" err="1" smtClean="0">
                <a:solidFill>
                  <a:srgbClr val="0070C0"/>
                </a:solidFill>
              </a:rPr>
              <a:t>IngenieurInnen</a:t>
            </a:r>
            <a:r>
              <a:rPr lang="de-DE" b="1" dirty="0" smtClean="0">
                <a:solidFill>
                  <a:srgbClr val="0070C0"/>
                </a:solidFill>
              </a:rPr>
              <a:t> und andere akademische Beschäftigte</a:t>
            </a:r>
            <a:endParaRPr lang="de-DE" b="1" dirty="0">
              <a:solidFill>
                <a:srgbClr val="0070C0"/>
              </a:solidFill>
            </a:endParaRPr>
          </a:p>
          <a:p>
            <a:pPr marL="503972" indent="-503972" hangingPunct="1">
              <a:buFont typeface="Calibri" pitchFamily="34" charset="0"/>
              <a:buAutoNum type="arabicPeriod"/>
            </a:pPr>
            <a:r>
              <a:rPr lang="de-DE" sz="1800" b="1" dirty="0"/>
              <a:t>Sensibilisierung</a:t>
            </a:r>
            <a:r>
              <a:rPr lang="de-DE" sz="1800" dirty="0"/>
              <a:t> für systematische Fachkräfteentwicklung </a:t>
            </a:r>
            <a:r>
              <a:rPr lang="de-DE" sz="1600" dirty="0"/>
              <a:t>durch Qualifizierung, </a:t>
            </a:r>
            <a:r>
              <a:rPr lang="de-DE" sz="1600" dirty="0" smtClean="0"/>
              <a:t>(Weiter-) Bildung, (Rekrutierungs-) </a:t>
            </a:r>
            <a:r>
              <a:rPr lang="de-DE" sz="1600" dirty="0"/>
              <a:t>und </a:t>
            </a:r>
            <a:r>
              <a:rPr lang="de-DE" sz="1600" dirty="0" err="1"/>
              <a:t>Retentionstrategien</a:t>
            </a:r>
            <a:endParaRPr lang="de-DE" sz="1600" dirty="0"/>
          </a:p>
          <a:p>
            <a:pPr marL="503972" indent="-503972" hangingPunct="1">
              <a:buFont typeface="Calibri" pitchFamily="34" charset="0"/>
              <a:buAutoNum type="arabicPeriod"/>
            </a:pPr>
            <a:r>
              <a:rPr lang="de-DE" sz="1800" b="1" dirty="0"/>
              <a:t>Entwicklung und Förderung von Handlungskonzepten </a:t>
            </a:r>
            <a:r>
              <a:rPr lang="de-DE" sz="1800" dirty="0"/>
              <a:t>zu</a:t>
            </a:r>
          </a:p>
          <a:p>
            <a:pPr lvl="1" eaLnBrk="1" hangingPunct="1"/>
            <a:r>
              <a:rPr lang="de-DE" dirty="0"/>
              <a:t>Lebenslanges Lernen</a:t>
            </a:r>
          </a:p>
          <a:p>
            <a:pPr lvl="1" eaLnBrk="1" hangingPunct="1"/>
            <a:r>
              <a:rPr lang="de-DE" dirty="0"/>
              <a:t>Demografischer Wandel</a:t>
            </a:r>
          </a:p>
          <a:p>
            <a:pPr lvl="1" eaLnBrk="1" hangingPunct="1"/>
            <a:r>
              <a:rPr lang="de-DE" dirty="0"/>
              <a:t>Wissenstransfer </a:t>
            </a:r>
          </a:p>
          <a:p>
            <a:pPr lvl="1" eaLnBrk="1" hangingPunct="1"/>
            <a:r>
              <a:rPr lang="de-DE" dirty="0"/>
              <a:t>Strategien </a:t>
            </a:r>
            <a:r>
              <a:rPr lang="de-DE" dirty="0" smtClean="0"/>
              <a:t>zu </a:t>
            </a:r>
            <a:r>
              <a:rPr lang="de-DE" dirty="0"/>
              <a:t>(</a:t>
            </a:r>
            <a:r>
              <a:rPr lang="de-DE" dirty="0" smtClean="0"/>
              <a:t>gendersensibler)</a:t>
            </a:r>
            <a:r>
              <a:rPr lang="de-DE" dirty="0" smtClean="0">
                <a:solidFill>
                  <a:srgbClr val="FF33CC"/>
                </a:solidFill>
              </a:rPr>
              <a:t> </a:t>
            </a:r>
            <a:r>
              <a:rPr lang="de-DE" dirty="0" smtClean="0"/>
              <a:t>Personalbindung</a:t>
            </a:r>
            <a:endParaRPr lang="de-DE" dirty="0"/>
          </a:p>
          <a:p>
            <a:pPr marL="503972" indent="-503972" hangingPunct="1">
              <a:buFont typeface="Calibri" pitchFamily="34" charset="0"/>
              <a:buAutoNum type="arabicPeriod"/>
            </a:pPr>
            <a:r>
              <a:rPr lang="de-DE" sz="1800" b="1" dirty="0"/>
              <a:t>Aufbau eines Netzwerks</a:t>
            </a:r>
            <a:r>
              <a:rPr lang="de-DE" sz="1800" dirty="0"/>
              <a:t>, </a:t>
            </a:r>
            <a:r>
              <a:rPr lang="de-DE" sz="1600" dirty="0"/>
              <a:t>um regionale Arbeitsmarkt- und Weiterbildungsakteure einzubinden</a:t>
            </a:r>
          </a:p>
        </p:txBody>
      </p:sp>
    </p:spTree>
    <p:extLst>
      <p:ext uri="{BB962C8B-B14F-4D97-AF65-F5344CB8AC3E}">
        <p14:creationId xmlns:p14="http://schemas.microsoft.com/office/powerpoint/2010/main" val="889433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663825" y="179437"/>
            <a:ext cx="6910388" cy="939751"/>
          </a:xfrm>
        </p:spPr>
        <p:txBody>
          <a:bodyPr/>
          <a:lstStyle/>
          <a:p>
            <a:pPr eaLnBrk="1"/>
            <a:r>
              <a:rPr lang="de-DE" dirty="0" smtClean="0"/>
              <a:t>5.1. </a:t>
            </a:r>
            <a:r>
              <a:rPr lang="de-DE" dirty="0" smtClean="0"/>
              <a:t>Umsetzung: Bedarfserhebung </a:t>
            </a:r>
            <a:r>
              <a:rPr lang="de-DE" dirty="0" smtClean="0"/>
              <a:t>zu Inhalten des Projekts</a:t>
            </a:r>
          </a:p>
        </p:txBody>
      </p:sp>
      <p:sp>
        <p:nvSpPr>
          <p:cNvPr id="11267" name="Rectangle 3"/>
          <p:cNvSpPr>
            <a:spLocks noGrp="1" noChangeArrowheads="1"/>
          </p:cNvSpPr>
          <p:nvPr>
            <p:ph type="body" idx="1"/>
          </p:nvPr>
        </p:nvSpPr>
        <p:spPr>
          <a:xfrm>
            <a:off x="1262063" y="2270125"/>
            <a:ext cx="8077200" cy="4427538"/>
          </a:xfrm>
        </p:spPr>
        <p:txBody>
          <a:bodyPr/>
          <a:lstStyle/>
          <a:p>
            <a:pPr eaLnBrk="1"/>
            <a:endParaRPr lang="de-DE" smtClean="0"/>
          </a:p>
          <a:p>
            <a:pPr lvl="1" eaLnBrk="1"/>
            <a:endParaRPr lang="de-DE" smtClean="0"/>
          </a:p>
        </p:txBody>
      </p:sp>
      <p:sp>
        <p:nvSpPr>
          <p:cNvPr id="5" name="Text Box 9"/>
          <p:cNvSpPr txBox="1">
            <a:spLocks noChangeArrowheads="1"/>
          </p:cNvSpPr>
          <p:nvPr/>
        </p:nvSpPr>
        <p:spPr bwMode="auto">
          <a:xfrm>
            <a:off x="71438" y="2365375"/>
            <a:ext cx="3240087" cy="76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lvl="1" eaLnBrk="1" hangingPunct="1">
              <a:buFont typeface="Times" charset="0"/>
              <a:buNone/>
              <a:defRPr/>
            </a:pPr>
            <a:r>
              <a:rPr lang="de-DE" sz="1600" b="1" dirty="0" smtClean="0">
                <a:latin typeface="+mn-lt"/>
              </a:rPr>
              <a:t>fachlicher/technischer</a:t>
            </a:r>
          </a:p>
          <a:p>
            <a:pPr lvl="1" eaLnBrk="1" hangingPunct="1">
              <a:buFont typeface="Times" charset="0"/>
              <a:buNone/>
              <a:defRPr/>
            </a:pPr>
            <a:r>
              <a:rPr lang="de-DE" sz="1600" b="1" dirty="0" smtClean="0">
                <a:latin typeface="+mn-lt"/>
              </a:rPr>
              <a:t>Qualifizierungsbedarf</a:t>
            </a:r>
          </a:p>
        </p:txBody>
      </p:sp>
      <p:sp>
        <p:nvSpPr>
          <p:cNvPr id="6" name="Text Box 13"/>
          <p:cNvSpPr txBox="1">
            <a:spLocks noChangeArrowheads="1"/>
          </p:cNvSpPr>
          <p:nvPr/>
        </p:nvSpPr>
        <p:spPr bwMode="auto">
          <a:xfrm>
            <a:off x="3414713" y="3673475"/>
            <a:ext cx="2849562"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algn="ctr" eaLnBrk="1" hangingPunct="1">
              <a:buFont typeface="Times" charset="0"/>
              <a:buNone/>
              <a:defRPr/>
            </a:pPr>
            <a:r>
              <a:rPr lang="de-DE" sz="1800" b="1" dirty="0" smtClean="0">
                <a:latin typeface="+mn-lt"/>
              </a:rPr>
              <a:t>Bildungsbedarfs-erhebung über Qualifizierungs-tarifvertrag</a:t>
            </a:r>
          </a:p>
        </p:txBody>
      </p:sp>
      <p:sp>
        <p:nvSpPr>
          <p:cNvPr id="11270" name="Rectangle 12"/>
          <p:cNvSpPr>
            <a:spLocks noChangeArrowheads="1"/>
          </p:cNvSpPr>
          <p:nvPr/>
        </p:nvSpPr>
        <p:spPr bwMode="auto">
          <a:xfrm>
            <a:off x="3230563" y="3443288"/>
            <a:ext cx="3249612" cy="1900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1271" name="Oval 8"/>
          <p:cNvSpPr>
            <a:spLocks noChangeArrowheads="1"/>
          </p:cNvSpPr>
          <p:nvPr/>
        </p:nvSpPr>
        <p:spPr bwMode="auto">
          <a:xfrm>
            <a:off x="5659438" y="1547813"/>
            <a:ext cx="2981325" cy="14509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4" name="Text Box 9"/>
          <p:cNvSpPr txBox="1">
            <a:spLocks noChangeArrowheads="1"/>
          </p:cNvSpPr>
          <p:nvPr/>
        </p:nvSpPr>
        <p:spPr bwMode="auto">
          <a:xfrm>
            <a:off x="647700" y="6037263"/>
            <a:ext cx="2782888" cy="76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342900" indent="-342900"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lvl="1" eaLnBrk="1" hangingPunct="1">
              <a:buFont typeface="Times" charset="0"/>
              <a:buNone/>
              <a:defRPr/>
            </a:pPr>
            <a:r>
              <a:rPr lang="de-DE" sz="1600" b="1" dirty="0" smtClean="0">
                <a:latin typeface="+mn-lt"/>
              </a:rPr>
              <a:t>persönlicher</a:t>
            </a:r>
          </a:p>
          <a:p>
            <a:pPr lvl="1" eaLnBrk="1" hangingPunct="1">
              <a:buFont typeface="Times" charset="0"/>
              <a:buNone/>
              <a:defRPr/>
            </a:pPr>
            <a:r>
              <a:rPr lang="de-DE" sz="1600" b="1" dirty="0" smtClean="0">
                <a:latin typeface="+mn-lt"/>
              </a:rPr>
              <a:t>Qualifizierungsbedarf</a:t>
            </a:r>
          </a:p>
        </p:txBody>
      </p:sp>
      <p:sp>
        <p:nvSpPr>
          <p:cNvPr id="15" name="Text Box 9"/>
          <p:cNvSpPr txBox="1">
            <a:spLocks noChangeArrowheads="1"/>
          </p:cNvSpPr>
          <p:nvPr/>
        </p:nvSpPr>
        <p:spPr bwMode="auto">
          <a:xfrm>
            <a:off x="6769100" y="4741863"/>
            <a:ext cx="2781300" cy="76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342900" indent="-342900"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lvl="1" eaLnBrk="1" hangingPunct="1">
              <a:buFont typeface="Times" charset="0"/>
              <a:buNone/>
              <a:defRPr/>
            </a:pPr>
            <a:r>
              <a:rPr lang="de-DE" sz="1600" b="1" dirty="0" smtClean="0">
                <a:latin typeface="+mn-lt"/>
              </a:rPr>
              <a:t>sozialer</a:t>
            </a:r>
          </a:p>
          <a:p>
            <a:pPr lvl="1" eaLnBrk="1" hangingPunct="1">
              <a:buFont typeface="Times" charset="0"/>
              <a:buNone/>
              <a:defRPr/>
            </a:pPr>
            <a:r>
              <a:rPr lang="de-DE" sz="1600" b="1" dirty="0" smtClean="0">
                <a:latin typeface="+mn-lt"/>
              </a:rPr>
              <a:t>Qualifizierungsbedarf</a:t>
            </a:r>
          </a:p>
        </p:txBody>
      </p:sp>
      <p:sp>
        <p:nvSpPr>
          <p:cNvPr id="16" name="Text Box 9"/>
          <p:cNvSpPr txBox="1">
            <a:spLocks noChangeArrowheads="1"/>
          </p:cNvSpPr>
          <p:nvPr/>
        </p:nvSpPr>
        <p:spPr bwMode="auto">
          <a:xfrm>
            <a:off x="5641975" y="1789113"/>
            <a:ext cx="2782888" cy="76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342900" indent="-342900"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lvl="1" eaLnBrk="1" hangingPunct="1">
              <a:buFont typeface="Times" charset="0"/>
              <a:buNone/>
              <a:defRPr/>
            </a:pPr>
            <a:r>
              <a:rPr lang="de-DE" sz="1600" b="1" dirty="0" smtClean="0">
                <a:latin typeface="+mn-lt"/>
              </a:rPr>
              <a:t>methodischer </a:t>
            </a:r>
          </a:p>
          <a:p>
            <a:pPr lvl="1" eaLnBrk="1" hangingPunct="1">
              <a:buFont typeface="Times" charset="0"/>
              <a:buNone/>
              <a:defRPr/>
            </a:pPr>
            <a:r>
              <a:rPr lang="de-DE" sz="1600" b="1" dirty="0" smtClean="0">
                <a:latin typeface="+mn-lt"/>
              </a:rPr>
              <a:t>Qualifizierungsbedarf</a:t>
            </a:r>
          </a:p>
        </p:txBody>
      </p:sp>
      <p:sp>
        <p:nvSpPr>
          <p:cNvPr id="11275" name="Oval 8"/>
          <p:cNvSpPr>
            <a:spLocks noChangeArrowheads="1"/>
          </p:cNvSpPr>
          <p:nvPr/>
        </p:nvSpPr>
        <p:spPr bwMode="auto">
          <a:xfrm>
            <a:off x="215900" y="2041525"/>
            <a:ext cx="2981325" cy="14509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1276" name="Oval 8"/>
          <p:cNvSpPr>
            <a:spLocks noChangeArrowheads="1"/>
          </p:cNvSpPr>
          <p:nvPr/>
        </p:nvSpPr>
        <p:spPr bwMode="auto">
          <a:xfrm>
            <a:off x="647700" y="5713413"/>
            <a:ext cx="2981325" cy="14509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1277" name="Oval 8"/>
          <p:cNvSpPr>
            <a:spLocks noChangeArrowheads="1"/>
          </p:cNvSpPr>
          <p:nvPr/>
        </p:nvSpPr>
        <p:spPr bwMode="auto">
          <a:xfrm>
            <a:off x="6769100" y="4489450"/>
            <a:ext cx="2981325" cy="14509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1278" name="Nach oben gekrümmter Pfeil 22"/>
          <p:cNvSpPr>
            <a:spLocks noChangeArrowheads="1"/>
          </p:cNvSpPr>
          <p:nvPr/>
        </p:nvSpPr>
        <p:spPr bwMode="auto">
          <a:xfrm rot="-2414801">
            <a:off x="6532563" y="3382963"/>
            <a:ext cx="2159000" cy="731837"/>
          </a:xfrm>
          <a:prstGeom prst="curvedUpArrow">
            <a:avLst>
              <a:gd name="adj1" fmla="val 24994"/>
              <a:gd name="adj2" fmla="val 49988"/>
              <a:gd name="adj3" fmla="val 25000"/>
            </a:avLst>
          </a:prstGeom>
          <a:solidFill>
            <a:srgbClr val="FF0000"/>
          </a:solidFill>
          <a:ln w="9525" algn="ctr">
            <a:solidFill>
              <a:schemeClr val="tx1"/>
            </a:solidFill>
            <a:round/>
            <a:headEnd/>
            <a:tailEnd/>
          </a:ln>
        </p:spPr>
        <p:txBody>
          <a:bodyPr/>
          <a:lstStyle/>
          <a:p>
            <a:endParaRPr lang="de-DE"/>
          </a:p>
        </p:txBody>
      </p:sp>
      <p:sp>
        <p:nvSpPr>
          <p:cNvPr id="11279" name="Nach oben gekrümmter Pfeil 25"/>
          <p:cNvSpPr>
            <a:spLocks noChangeArrowheads="1"/>
          </p:cNvSpPr>
          <p:nvPr/>
        </p:nvSpPr>
        <p:spPr bwMode="auto">
          <a:xfrm rot="763330">
            <a:off x="5257800" y="5772150"/>
            <a:ext cx="2809875" cy="731838"/>
          </a:xfrm>
          <a:prstGeom prst="curvedUpArrow">
            <a:avLst>
              <a:gd name="adj1" fmla="val 24992"/>
              <a:gd name="adj2" fmla="val 49984"/>
              <a:gd name="adj3" fmla="val 25000"/>
            </a:avLst>
          </a:prstGeom>
          <a:solidFill>
            <a:srgbClr val="FF0000"/>
          </a:solidFill>
          <a:ln w="9525" algn="ctr">
            <a:solidFill>
              <a:schemeClr val="tx1"/>
            </a:solidFill>
            <a:round/>
            <a:headEnd/>
            <a:tailEnd/>
          </a:ln>
        </p:spPr>
        <p:txBody>
          <a:bodyPr/>
          <a:lstStyle/>
          <a:p>
            <a:endParaRPr lang="de-DE"/>
          </a:p>
        </p:txBody>
      </p:sp>
      <p:sp>
        <p:nvSpPr>
          <p:cNvPr id="11280" name="Nach oben gekrümmter Pfeil 26"/>
          <p:cNvSpPr>
            <a:spLocks noChangeArrowheads="1"/>
          </p:cNvSpPr>
          <p:nvPr/>
        </p:nvSpPr>
        <p:spPr bwMode="auto">
          <a:xfrm rot="-8884590">
            <a:off x="2352675" y="2028825"/>
            <a:ext cx="2701925" cy="731838"/>
          </a:xfrm>
          <a:prstGeom prst="curvedUpArrow">
            <a:avLst>
              <a:gd name="adj1" fmla="val 24972"/>
              <a:gd name="adj2" fmla="val 49961"/>
              <a:gd name="adj3" fmla="val 25000"/>
            </a:avLst>
          </a:prstGeom>
          <a:solidFill>
            <a:srgbClr val="FF0000"/>
          </a:solidFill>
          <a:ln w="9525" algn="ctr">
            <a:solidFill>
              <a:schemeClr val="tx1"/>
            </a:solidFill>
            <a:round/>
            <a:headEnd/>
            <a:tailEnd/>
          </a:ln>
        </p:spPr>
        <p:txBody>
          <a:bodyPr/>
          <a:lstStyle/>
          <a:p>
            <a:endParaRPr lang="de-DE"/>
          </a:p>
        </p:txBody>
      </p:sp>
      <p:sp>
        <p:nvSpPr>
          <p:cNvPr id="11281" name="Nach oben gekrümmter Pfeil 27"/>
          <p:cNvSpPr>
            <a:spLocks noChangeArrowheads="1"/>
          </p:cNvSpPr>
          <p:nvPr/>
        </p:nvSpPr>
        <p:spPr bwMode="auto">
          <a:xfrm rot="8904514">
            <a:off x="825500" y="4627563"/>
            <a:ext cx="2286000" cy="731837"/>
          </a:xfrm>
          <a:prstGeom prst="curvedUpArrow">
            <a:avLst>
              <a:gd name="adj1" fmla="val 24989"/>
              <a:gd name="adj2" fmla="val 49978"/>
              <a:gd name="adj3" fmla="val 25000"/>
            </a:avLst>
          </a:prstGeom>
          <a:solidFill>
            <a:srgbClr val="FF0000"/>
          </a:solidFill>
          <a:ln w="9525" algn="ctr">
            <a:solidFill>
              <a:schemeClr val="tx1"/>
            </a:solidFill>
            <a:round/>
            <a:headEnd/>
            <a:tailEnd/>
          </a:ln>
        </p:spPr>
        <p:txBody>
          <a:bodyPr/>
          <a:lstStyle/>
          <a:p>
            <a:endParaRPr lang="de-DE"/>
          </a:p>
        </p:txBody>
      </p:sp>
    </p:spTree>
    <p:extLst>
      <p:ext uri="{BB962C8B-B14F-4D97-AF65-F5344CB8AC3E}">
        <p14:creationId xmlns:p14="http://schemas.microsoft.com/office/powerpoint/2010/main" val="6400689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idx="4294967295"/>
          </p:nvPr>
        </p:nvSpPr>
        <p:spPr>
          <a:xfrm>
            <a:off x="1943968" y="179437"/>
            <a:ext cx="8280920" cy="1044227"/>
          </a:xfrm>
        </p:spPr>
        <p:txBody>
          <a:bodyPr/>
          <a:lstStyle/>
          <a:p>
            <a:pPr eaLnBrk="1" hangingPunct="1"/>
            <a:r>
              <a:rPr lang="de-DE" dirty="0" smtClean="0"/>
              <a:t>5.2. </a:t>
            </a:r>
            <a:r>
              <a:rPr lang="de-DE" dirty="0" smtClean="0"/>
              <a:t>Umsetzung: Weiterbildungsmaßnahmen </a:t>
            </a:r>
            <a:r>
              <a:rPr lang="de-DE" dirty="0"/>
              <a:t>entlang</a:t>
            </a:r>
            <a:br>
              <a:rPr lang="de-DE" dirty="0"/>
            </a:br>
            <a:r>
              <a:rPr lang="de-DE" dirty="0" smtClean="0"/>
              <a:t>Zielgruppen und Schlüsselkompetenzen</a:t>
            </a:r>
            <a:endParaRPr lang="de-DE" dirty="0"/>
          </a:p>
        </p:txBody>
      </p:sp>
      <p:graphicFrame>
        <p:nvGraphicFramePr>
          <p:cNvPr id="8" name="Tabelle 7"/>
          <p:cNvGraphicFramePr>
            <a:graphicFrameLocks noGrp="1"/>
          </p:cNvGraphicFramePr>
          <p:nvPr>
            <p:extLst>
              <p:ext uri="{D42A27DB-BD31-4B8C-83A1-F6EECF244321}">
                <p14:modId xmlns:p14="http://schemas.microsoft.com/office/powerpoint/2010/main" val="557123208"/>
              </p:ext>
            </p:extLst>
          </p:nvPr>
        </p:nvGraphicFramePr>
        <p:xfrm>
          <a:off x="719832" y="2053377"/>
          <a:ext cx="8496944" cy="2892152"/>
        </p:xfrm>
        <a:graphic>
          <a:graphicData uri="http://schemas.openxmlformats.org/drawingml/2006/table">
            <a:tbl>
              <a:tblPr firstRow="1" bandRow="1">
                <a:tableStyleId>{00A15C55-8517-42AA-B614-E9B94910E393}</a:tableStyleId>
              </a:tblPr>
              <a:tblGrid>
                <a:gridCol w="4270760"/>
                <a:gridCol w="4226184"/>
              </a:tblGrid>
              <a:tr h="1342243">
                <a:tc>
                  <a:txBody>
                    <a:bodyPr/>
                    <a:lstStyle/>
                    <a:p>
                      <a:pPr algn="l"/>
                      <a:r>
                        <a:rPr lang="de-DE" sz="1500" b="1" dirty="0" err="1" smtClean="0">
                          <a:solidFill>
                            <a:schemeClr val="tx1"/>
                          </a:solidFill>
                          <a:effectLst/>
                        </a:rPr>
                        <a:t>aB</a:t>
                      </a:r>
                      <a:r>
                        <a:rPr lang="de-DE" sz="1500" b="1" dirty="0" smtClean="0">
                          <a:solidFill>
                            <a:schemeClr val="tx1"/>
                          </a:solidFill>
                          <a:effectLst/>
                        </a:rPr>
                        <a:t>: Angelernte Beschäftigte</a:t>
                      </a:r>
                    </a:p>
                  </a:txBody>
                  <a:tcPr anchor="ctr">
                    <a:solidFill>
                      <a:srgbClr val="FF33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500" b="1" dirty="0" smtClean="0">
                          <a:solidFill>
                            <a:schemeClr val="tx1"/>
                          </a:solidFill>
                        </a:rPr>
                        <a:t>FA: Facharbeiterinnen und Facharbeiter</a:t>
                      </a:r>
                    </a:p>
                  </a:txBody>
                  <a:tcPr anchor="ctr">
                    <a:solidFill>
                      <a:srgbClr val="FF33CC"/>
                    </a:solidFill>
                  </a:tcPr>
                </a:tc>
              </a:tr>
              <a:tr h="1549909">
                <a:tc>
                  <a:txBody>
                    <a:bodyPr/>
                    <a:lstStyle/>
                    <a:p>
                      <a:pPr algn="l"/>
                      <a:r>
                        <a:rPr lang="de-DE" sz="1500" b="1" dirty="0" smtClean="0">
                          <a:solidFill>
                            <a:schemeClr val="tx1"/>
                          </a:solidFill>
                          <a:effectLst/>
                        </a:rPr>
                        <a:t>T/M: Technikerinnen und Techniker &amp; Meisterinnen und Meister</a:t>
                      </a:r>
                    </a:p>
                  </a:txBody>
                  <a:tcPr anchor="ctr">
                    <a:solidFill>
                      <a:srgbClr val="FF33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500" b="1" baseline="0" dirty="0" smtClean="0">
                          <a:solidFill>
                            <a:schemeClr val="tx1"/>
                          </a:solidFill>
                        </a:rPr>
                        <a:t>ING/AK: </a:t>
                      </a:r>
                      <a:r>
                        <a:rPr lang="de-DE" sz="1500" b="1" dirty="0" smtClean="0">
                          <a:solidFill>
                            <a:schemeClr val="tx1"/>
                          </a:solidFill>
                        </a:rPr>
                        <a:t>Ingenieurinnen</a:t>
                      </a:r>
                      <a:r>
                        <a:rPr lang="de-DE" sz="1500" b="1" baseline="0" dirty="0" smtClean="0">
                          <a:solidFill>
                            <a:schemeClr val="tx1"/>
                          </a:solidFill>
                        </a:rPr>
                        <a:t> und </a:t>
                      </a:r>
                      <a:r>
                        <a:rPr lang="de-DE" sz="1500" b="1" dirty="0" smtClean="0">
                          <a:solidFill>
                            <a:schemeClr val="tx1"/>
                          </a:solidFill>
                        </a:rPr>
                        <a:t>Ingenieure &amp; Beschäftigte mit akademischen</a:t>
                      </a:r>
                      <a:r>
                        <a:rPr lang="de-DE" sz="1500" b="1" baseline="0" dirty="0" smtClean="0">
                          <a:solidFill>
                            <a:schemeClr val="tx1"/>
                          </a:solidFill>
                        </a:rPr>
                        <a:t> Abschlüssen</a:t>
                      </a:r>
                      <a:endParaRPr lang="de-DE" sz="1500" b="1" dirty="0" smtClean="0">
                        <a:solidFill>
                          <a:schemeClr val="tx1"/>
                        </a:solidFill>
                      </a:endParaRPr>
                    </a:p>
                  </a:txBody>
                  <a:tcPr anchor="ctr">
                    <a:solidFill>
                      <a:srgbClr val="FF33CC"/>
                    </a:solidFill>
                  </a:tcPr>
                </a:tc>
              </a:tr>
            </a:tbl>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1892957269"/>
              </p:ext>
            </p:extLst>
          </p:nvPr>
        </p:nvGraphicFramePr>
        <p:xfrm>
          <a:off x="1511920" y="5506760"/>
          <a:ext cx="6552728" cy="1801469"/>
        </p:xfrm>
        <a:graphic>
          <a:graphicData uri="http://schemas.openxmlformats.org/drawingml/2006/table">
            <a:tbl>
              <a:tblPr firstRow="1" bandRow="1">
                <a:tableStyleId>{5C22544A-7EE6-4342-B048-85BDC9FD1C3A}</a:tableStyleId>
              </a:tblPr>
              <a:tblGrid>
                <a:gridCol w="3276364"/>
                <a:gridCol w="3276364"/>
              </a:tblGrid>
              <a:tr h="899942">
                <a:tc>
                  <a:txBody>
                    <a:bodyPr/>
                    <a:lstStyle/>
                    <a:p>
                      <a:pPr algn="ctr"/>
                      <a:endParaRPr lang="de-DE" sz="1500" b="1" dirty="0" smtClean="0">
                        <a:solidFill>
                          <a:schemeClr val="tx1"/>
                        </a:solidFill>
                      </a:endParaRPr>
                    </a:p>
                    <a:p>
                      <a:pPr algn="ctr"/>
                      <a:r>
                        <a:rPr lang="de-DE" sz="1500" b="1" dirty="0" smtClean="0">
                          <a:solidFill>
                            <a:schemeClr val="tx1"/>
                          </a:solidFill>
                        </a:rPr>
                        <a:t>Fachkompetenz</a:t>
                      </a:r>
                      <a:endParaRPr lang="de-DE" sz="1500" b="1" dirty="0"/>
                    </a:p>
                  </a:txBody>
                  <a:tcPr>
                    <a:solidFill>
                      <a:srgbClr val="FF33CC"/>
                    </a:solidFill>
                  </a:tcPr>
                </a:tc>
                <a:tc>
                  <a:txBody>
                    <a:bodyPr/>
                    <a:lstStyle/>
                    <a:p>
                      <a:pPr algn="ctr"/>
                      <a:endParaRPr lang="de-DE" sz="1500" b="1" dirty="0" smtClean="0">
                        <a:solidFill>
                          <a:schemeClr val="tx1"/>
                        </a:solidFill>
                      </a:endParaRPr>
                    </a:p>
                    <a:p>
                      <a:pPr algn="ctr"/>
                      <a:r>
                        <a:rPr lang="de-DE" sz="1500" b="1" dirty="0" smtClean="0">
                          <a:solidFill>
                            <a:schemeClr val="tx1"/>
                          </a:solidFill>
                        </a:rPr>
                        <a:t>Methodenkompetenz</a:t>
                      </a:r>
                      <a:endParaRPr lang="de-DE" sz="1500" b="1" dirty="0"/>
                    </a:p>
                  </a:txBody>
                  <a:tcPr>
                    <a:solidFill>
                      <a:srgbClr val="FF33CC"/>
                    </a:solidFill>
                  </a:tcPr>
                </a:tc>
              </a:tr>
              <a:tr h="901527">
                <a:tc>
                  <a:txBody>
                    <a:bodyPr/>
                    <a:lstStyle/>
                    <a:p>
                      <a:pPr algn="ctr"/>
                      <a:endParaRPr lang="de-DE" sz="1500" b="1" dirty="0" smtClean="0">
                        <a:solidFill>
                          <a:schemeClr val="tx1"/>
                        </a:solidFill>
                      </a:endParaRPr>
                    </a:p>
                    <a:p>
                      <a:pPr algn="ctr"/>
                      <a:r>
                        <a:rPr lang="de-DE" sz="1500" b="1" dirty="0" smtClean="0">
                          <a:solidFill>
                            <a:schemeClr val="tx1"/>
                          </a:solidFill>
                        </a:rPr>
                        <a:t>Sozialkompetenz</a:t>
                      </a:r>
                      <a:endParaRPr lang="de-DE" sz="1500" b="1" dirty="0">
                        <a:solidFill>
                          <a:schemeClr val="tx1"/>
                        </a:solidFill>
                      </a:endParaRPr>
                    </a:p>
                  </a:txBody>
                  <a:tcPr>
                    <a:solidFill>
                      <a:srgbClr val="FF33CC"/>
                    </a:solidFill>
                  </a:tcPr>
                </a:tc>
                <a:tc>
                  <a:txBody>
                    <a:bodyPr/>
                    <a:lstStyle/>
                    <a:p>
                      <a:pPr algn="ctr"/>
                      <a:endParaRPr lang="de-DE" sz="1500" b="1" dirty="0" smtClean="0">
                        <a:solidFill>
                          <a:schemeClr val="tx1"/>
                        </a:solidFill>
                      </a:endParaRPr>
                    </a:p>
                    <a:p>
                      <a:pPr algn="ctr"/>
                      <a:r>
                        <a:rPr lang="de-DE" sz="1500" b="1" dirty="0" smtClean="0">
                          <a:solidFill>
                            <a:schemeClr val="tx1"/>
                          </a:solidFill>
                        </a:rPr>
                        <a:t>Persönliche </a:t>
                      </a:r>
                      <a:r>
                        <a:rPr lang="de-DE" sz="1500" b="1" dirty="0" smtClean="0">
                          <a:solidFill>
                            <a:schemeClr val="tx1"/>
                          </a:solidFill>
                        </a:rPr>
                        <a:t>Kompetenz</a:t>
                      </a:r>
                      <a:endParaRPr lang="de-DE" sz="1500" b="1" dirty="0" smtClean="0">
                        <a:solidFill>
                          <a:srgbClr val="FF0000"/>
                        </a:solidFill>
                      </a:endParaRPr>
                    </a:p>
                  </a:txBody>
                  <a:tcPr>
                    <a:solidFill>
                      <a:srgbClr val="FF33CC"/>
                    </a:solidFill>
                  </a:tcPr>
                </a:tc>
              </a:tr>
            </a:tbl>
          </a:graphicData>
        </a:graphic>
      </p:graphicFrame>
      <p:sp>
        <p:nvSpPr>
          <p:cNvPr id="6" name="Textfeld 5"/>
          <p:cNvSpPr txBox="1"/>
          <p:nvPr/>
        </p:nvSpPr>
        <p:spPr>
          <a:xfrm>
            <a:off x="1511920" y="1644611"/>
            <a:ext cx="2952328" cy="408766"/>
          </a:xfrm>
          <a:prstGeom prst="rect">
            <a:avLst/>
          </a:prstGeom>
          <a:noFill/>
        </p:spPr>
        <p:txBody>
          <a:bodyPr wrap="square" rtlCol="0">
            <a:spAutoFit/>
          </a:bodyPr>
          <a:lstStyle/>
          <a:p>
            <a:r>
              <a:rPr lang="de-DE" sz="1800" dirty="0" smtClean="0"/>
              <a:t>Vier Zielgruppen:</a:t>
            </a:r>
            <a:endParaRPr lang="de-DE" sz="1800" dirty="0"/>
          </a:p>
        </p:txBody>
      </p:sp>
      <p:sp>
        <p:nvSpPr>
          <p:cNvPr id="11" name="Textfeld 10"/>
          <p:cNvSpPr txBox="1"/>
          <p:nvPr/>
        </p:nvSpPr>
        <p:spPr>
          <a:xfrm>
            <a:off x="1511920" y="4931965"/>
            <a:ext cx="4104456" cy="408766"/>
          </a:xfrm>
          <a:prstGeom prst="rect">
            <a:avLst/>
          </a:prstGeom>
          <a:noFill/>
        </p:spPr>
        <p:txBody>
          <a:bodyPr wrap="square" rtlCol="0">
            <a:spAutoFit/>
          </a:bodyPr>
          <a:lstStyle/>
          <a:p>
            <a:r>
              <a:rPr lang="de-DE" sz="1800" dirty="0" smtClean="0"/>
              <a:t>Vier Schlüsselkompetenzen:</a:t>
            </a:r>
            <a:endParaRPr lang="de-DE" sz="1800" dirty="0"/>
          </a:p>
        </p:txBody>
      </p:sp>
    </p:spTree>
    <p:extLst>
      <p:ext uri="{BB962C8B-B14F-4D97-AF65-F5344CB8AC3E}">
        <p14:creationId xmlns:p14="http://schemas.microsoft.com/office/powerpoint/2010/main" val="3763386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idx="4294967295"/>
          </p:nvPr>
        </p:nvSpPr>
        <p:spPr>
          <a:xfrm>
            <a:off x="1655936" y="81719"/>
            <a:ext cx="8640960" cy="1153774"/>
          </a:xfrm>
        </p:spPr>
        <p:txBody>
          <a:bodyPr/>
          <a:lstStyle/>
          <a:p>
            <a:pPr eaLnBrk="1" hangingPunct="1"/>
            <a:r>
              <a:rPr lang="de-DE" dirty="0" smtClean="0"/>
              <a:t>5.2</a:t>
            </a:r>
            <a:r>
              <a:rPr lang="de-DE" dirty="0" smtClean="0"/>
              <a:t>. Umsetzung: </a:t>
            </a:r>
            <a:r>
              <a:rPr lang="de-DE" dirty="0"/>
              <a:t>Weiterbildungsmaßnahmen entlang</a:t>
            </a:r>
            <a:br>
              <a:rPr lang="de-DE" dirty="0"/>
            </a:br>
            <a:r>
              <a:rPr lang="de-DE" dirty="0" smtClean="0"/>
              <a:t>Zielgruppen und Schlüsselkompetenzen</a:t>
            </a:r>
            <a:endParaRPr lang="de-DE" dirty="0"/>
          </a:p>
        </p:txBody>
      </p:sp>
      <p:graphicFrame>
        <p:nvGraphicFramePr>
          <p:cNvPr id="8" name="Tabelle 7"/>
          <p:cNvGraphicFramePr>
            <a:graphicFrameLocks noGrp="1"/>
          </p:cNvGraphicFramePr>
          <p:nvPr>
            <p:extLst>
              <p:ext uri="{D42A27DB-BD31-4B8C-83A1-F6EECF244321}">
                <p14:modId xmlns:p14="http://schemas.microsoft.com/office/powerpoint/2010/main" val="3246786795"/>
              </p:ext>
            </p:extLst>
          </p:nvPr>
        </p:nvGraphicFramePr>
        <p:xfrm>
          <a:off x="2175136" y="2195661"/>
          <a:ext cx="6408712" cy="1726460"/>
        </p:xfrm>
        <a:graphic>
          <a:graphicData uri="http://schemas.openxmlformats.org/drawingml/2006/table">
            <a:tbl>
              <a:tblPr firstRow="1" bandRow="1">
                <a:tableStyleId>{00A15C55-8517-42AA-B614-E9B94910E393}</a:tableStyleId>
              </a:tblPr>
              <a:tblGrid>
                <a:gridCol w="3221166"/>
                <a:gridCol w="3187546"/>
              </a:tblGrid>
              <a:tr h="801248">
                <a:tc>
                  <a:txBody>
                    <a:bodyPr/>
                    <a:lstStyle/>
                    <a:p>
                      <a:pPr algn="l"/>
                      <a:r>
                        <a:rPr lang="de-DE" sz="1500" b="1" dirty="0" err="1" smtClean="0">
                          <a:solidFill>
                            <a:schemeClr val="tx1"/>
                          </a:solidFill>
                          <a:effectLst/>
                        </a:rPr>
                        <a:t>aB</a:t>
                      </a:r>
                      <a:r>
                        <a:rPr lang="de-DE" sz="1500" b="1" dirty="0" smtClean="0">
                          <a:solidFill>
                            <a:schemeClr val="tx1"/>
                          </a:solidFill>
                          <a:effectLst/>
                        </a:rPr>
                        <a:t>: Angelernte Beschäftigte</a:t>
                      </a:r>
                    </a:p>
                  </a:txBody>
                  <a:tcPr anchor="ctr">
                    <a:solidFill>
                      <a:srgbClr val="FF33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500" b="1" dirty="0" smtClean="0">
                          <a:solidFill>
                            <a:schemeClr val="tx1"/>
                          </a:solidFill>
                        </a:rPr>
                        <a:t>FA: Facharbeiterinnen und Facharbeiter</a:t>
                      </a:r>
                    </a:p>
                  </a:txBody>
                  <a:tcPr anchor="ctr">
                    <a:solidFill>
                      <a:srgbClr val="FF33CC"/>
                    </a:solidFill>
                  </a:tcPr>
                </a:tc>
              </a:tr>
              <a:tr h="925212">
                <a:tc>
                  <a:txBody>
                    <a:bodyPr/>
                    <a:lstStyle/>
                    <a:p>
                      <a:pPr algn="l"/>
                      <a:r>
                        <a:rPr lang="de-DE" sz="1500" b="1" dirty="0" smtClean="0">
                          <a:solidFill>
                            <a:schemeClr val="tx1"/>
                          </a:solidFill>
                          <a:effectLst/>
                        </a:rPr>
                        <a:t>T/M: Technikerinnen und Techniker &amp; Meisterinnen und Meister</a:t>
                      </a:r>
                    </a:p>
                  </a:txBody>
                  <a:tcPr anchor="ctr">
                    <a:solidFill>
                      <a:srgbClr val="FF33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500" b="1" baseline="0" dirty="0" smtClean="0">
                          <a:solidFill>
                            <a:schemeClr val="tx1"/>
                          </a:solidFill>
                        </a:rPr>
                        <a:t>ING/AK: </a:t>
                      </a:r>
                      <a:r>
                        <a:rPr lang="de-DE" sz="1500" b="1" dirty="0" smtClean="0">
                          <a:solidFill>
                            <a:schemeClr val="tx1"/>
                          </a:solidFill>
                        </a:rPr>
                        <a:t>Ingenieurinnen</a:t>
                      </a:r>
                      <a:r>
                        <a:rPr lang="de-DE" sz="1500" b="1" baseline="0" dirty="0" smtClean="0">
                          <a:solidFill>
                            <a:schemeClr val="tx1"/>
                          </a:solidFill>
                        </a:rPr>
                        <a:t> und </a:t>
                      </a:r>
                      <a:r>
                        <a:rPr lang="de-DE" sz="1500" b="1" dirty="0" smtClean="0">
                          <a:solidFill>
                            <a:schemeClr val="tx1"/>
                          </a:solidFill>
                        </a:rPr>
                        <a:t>Ingenieure &amp; Beschäftigte mit akademischen</a:t>
                      </a:r>
                      <a:r>
                        <a:rPr lang="de-DE" sz="1500" b="1" baseline="0" dirty="0" smtClean="0">
                          <a:solidFill>
                            <a:schemeClr val="tx1"/>
                          </a:solidFill>
                        </a:rPr>
                        <a:t> Abschlüssen</a:t>
                      </a:r>
                      <a:endParaRPr lang="de-DE" sz="1500" b="1" dirty="0" smtClean="0">
                        <a:solidFill>
                          <a:schemeClr val="tx1"/>
                        </a:solidFill>
                      </a:endParaRPr>
                    </a:p>
                  </a:txBody>
                  <a:tcPr anchor="ctr">
                    <a:solidFill>
                      <a:srgbClr val="FF33CC"/>
                    </a:solidFill>
                  </a:tcPr>
                </a:tc>
              </a:tr>
            </a:tbl>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3678815865"/>
              </p:ext>
            </p:extLst>
          </p:nvPr>
        </p:nvGraphicFramePr>
        <p:xfrm>
          <a:off x="1743088" y="4931965"/>
          <a:ext cx="7272808" cy="1944216"/>
        </p:xfrm>
        <a:graphic>
          <a:graphicData uri="http://schemas.openxmlformats.org/drawingml/2006/table">
            <a:tbl>
              <a:tblPr firstRow="1" bandRow="1">
                <a:tableStyleId>{5C22544A-7EE6-4342-B048-85BDC9FD1C3A}</a:tableStyleId>
              </a:tblPr>
              <a:tblGrid>
                <a:gridCol w="7016237"/>
                <a:gridCol w="256571"/>
              </a:tblGrid>
              <a:tr h="1944216">
                <a:tc>
                  <a:txBody>
                    <a:bodyPr/>
                    <a:lstStyle/>
                    <a:p>
                      <a:pPr algn="ctr"/>
                      <a:endParaRPr lang="de-DE" sz="2800" b="1" dirty="0" smtClean="0">
                        <a:solidFill>
                          <a:schemeClr val="tx1"/>
                        </a:solidFill>
                      </a:endParaRPr>
                    </a:p>
                    <a:p>
                      <a:pPr algn="ctr"/>
                      <a:r>
                        <a:rPr lang="de-DE" sz="2800" b="1" dirty="0" smtClean="0">
                          <a:solidFill>
                            <a:schemeClr val="tx1"/>
                          </a:solidFill>
                        </a:rPr>
                        <a:t>Betriebsrat und Vertrauensleute als Partner im Zukunftsmanagement</a:t>
                      </a:r>
                      <a:endParaRPr lang="de-DE" sz="28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33CC"/>
                    </a:solidFill>
                  </a:tcPr>
                </a:tc>
                <a:tc>
                  <a:txBody>
                    <a:bodyPr/>
                    <a:lstStyle/>
                    <a:p>
                      <a:pPr algn="ctr"/>
                      <a:endParaRPr lang="de-DE" sz="1500" b="1" dirty="0"/>
                    </a:p>
                  </a:txBody>
                  <a:tcPr>
                    <a:lnL w="12700" cmpd="sng">
                      <a:noFill/>
                    </a:lnL>
                    <a:solidFill>
                      <a:srgbClr val="FF33CC"/>
                    </a:solidFill>
                  </a:tcPr>
                </a:tc>
              </a:tr>
            </a:tbl>
          </a:graphicData>
        </a:graphic>
      </p:graphicFrame>
      <p:sp>
        <p:nvSpPr>
          <p:cNvPr id="6" name="Textfeld 5"/>
          <p:cNvSpPr txBox="1"/>
          <p:nvPr/>
        </p:nvSpPr>
        <p:spPr>
          <a:xfrm>
            <a:off x="3147244" y="1397140"/>
            <a:ext cx="4464496" cy="444096"/>
          </a:xfrm>
          <a:prstGeom prst="rect">
            <a:avLst/>
          </a:prstGeom>
          <a:noFill/>
        </p:spPr>
        <p:txBody>
          <a:bodyPr wrap="square" rtlCol="0">
            <a:spAutoFit/>
          </a:bodyPr>
          <a:lstStyle/>
          <a:p>
            <a:r>
              <a:rPr lang="de-DE" sz="1800" dirty="0" smtClean="0"/>
              <a:t>Naja, eigentlich fünf Zielgruppen:</a:t>
            </a:r>
            <a:endParaRPr lang="de-DE" sz="1800" dirty="0"/>
          </a:p>
        </p:txBody>
      </p:sp>
      <p:sp>
        <p:nvSpPr>
          <p:cNvPr id="11" name="Textfeld 10"/>
          <p:cNvSpPr txBox="1"/>
          <p:nvPr/>
        </p:nvSpPr>
        <p:spPr>
          <a:xfrm>
            <a:off x="4896296" y="4225094"/>
            <a:ext cx="1203276" cy="444096"/>
          </a:xfrm>
          <a:prstGeom prst="rect">
            <a:avLst/>
          </a:prstGeom>
          <a:noFill/>
        </p:spPr>
        <p:txBody>
          <a:bodyPr wrap="square" rtlCol="0">
            <a:spAutoFit/>
          </a:bodyPr>
          <a:lstStyle/>
          <a:p>
            <a:r>
              <a:rPr lang="de-DE" sz="1800" dirty="0" smtClean="0"/>
              <a:t>und</a:t>
            </a:r>
            <a:endParaRPr lang="de-DE" sz="1800" dirty="0"/>
          </a:p>
        </p:txBody>
      </p:sp>
    </p:spTree>
    <p:extLst>
      <p:ext uri="{BB962C8B-B14F-4D97-AF65-F5344CB8AC3E}">
        <p14:creationId xmlns:p14="http://schemas.microsoft.com/office/powerpoint/2010/main" val="177148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7222697" y="4155705"/>
            <a:ext cx="2857928" cy="3277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0794" tIns="50397" rIns="100794" bIns="5039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sz="1100" b="1" u="sng" dirty="0">
                <a:solidFill>
                  <a:schemeClr val="accent6">
                    <a:lumMod val="75000"/>
                  </a:schemeClr>
                </a:solidFill>
              </a:rPr>
              <a:t>Car Multi </a:t>
            </a:r>
            <a:r>
              <a:rPr lang="de-DE" sz="1100" b="1" u="sng" dirty="0" smtClean="0">
                <a:solidFill>
                  <a:schemeClr val="accent6">
                    <a:lumMod val="75000"/>
                  </a:schemeClr>
                </a:solidFill>
              </a:rPr>
              <a:t>Media und Fahrzeugtechnik</a:t>
            </a:r>
            <a:endParaRPr lang="de-DE" sz="1100" b="1" u="sng" dirty="0">
              <a:solidFill>
                <a:schemeClr val="accent6">
                  <a:lumMod val="75000"/>
                </a:schemeClr>
              </a:solidFill>
            </a:endParaRPr>
          </a:p>
          <a:p>
            <a:pPr eaLnBrk="1" hangingPunct="1">
              <a:spcBef>
                <a:spcPct val="50000"/>
              </a:spcBef>
              <a:buFont typeface="Wingdings" pitchFamily="2" charset="2"/>
              <a:buChar char="Ø"/>
            </a:pPr>
            <a:r>
              <a:rPr lang="de-DE" sz="1100" dirty="0">
                <a:solidFill>
                  <a:schemeClr val="accent6">
                    <a:lumMod val="75000"/>
                  </a:schemeClr>
                </a:solidFill>
              </a:rPr>
              <a:t> </a:t>
            </a:r>
            <a:r>
              <a:rPr lang="de-DE" sz="1100" dirty="0" smtClean="0">
                <a:solidFill>
                  <a:schemeClr val="accent6">
                    <a:lumMod val="75000"/>
                  </a:schemeClr>
                </a:solidFill>
              </a:rPr>
              <a:t>fachlich: Messen, Steuern, Regeln, Messtechnik, </a:t>
            </a:r>
            <a:r>
              <a:rPr lang="de-DE" sz="1100" dirty="0" err="1" smtClean="0">
                <a:solidFill>
                  <a:schemeClr val="accent6">
                    <a:lumMod val="75000"/>
                  </a:schemeClr>
                </a:solidFill>
              </a:rPr>
              <a:t>DoE</a:t>
            </a:r>
            <a:r>
              <a:rPr lang="de-DE" sz="1100" dirty="0" smtClean="0">
                <a:solidFill>
                  <a:schemeClr val="accent6">
                    <a:lumMod val="75000"/>
                  </a:schemeClr>
                </a:solidFill>
              </a:rPr>
              <a:t>, SPC,  elektronische Fahrzeugsysteme, Grundlagen Elektrotechnik, Leistungselektronik</a:t>
            </a:r>
            <a:r>
              <a:rPr lang="de-DE" sz="1100" dirty="0" smtClean="0">
                <a:solidFill>
                  <a:schemeClr val="accent6">
                    <a:lumMod val="75000"/>
                  </a:schemeClr>
                </a:solidFill>
              </a:rPr>
              <a:t>, </a:t>
            </a:r>
            <a:r>
              <a:rPr lang="de-DE" sz="1100" dirty="0" smtClean="0">
                <a:solidFill>
                  <a:schemeClr val="accent6">
                    <a:lumMod val="75000"/>
                  </a:schemeClr>
                </a:solidFill>
              </a:rPr>
              <a:t>Datentechnik </a:t>
            </a:r>
            <a:r>
              <a:rPr lang="de-DE" sz="1100" dirty="0">
                <a:solidFill>
                  <a:schemeClr val="accent6">
                    <a:lumMod val="75000"/>
                  </a:schemeClr>
                </a:solidFill>
              </a:rPr>
              <a:t>und Kommunikationsnetze</a:t>
            </a:r>
          </a:p>
          <a:p>
            <a:pPr eaLnBrk="1" hangingPunct="1">
              <a:spcBef>
                <a:spcPct val="50000"/>
              </a:spcBef>
              <a:buFont typeface="Wingdings" pitchFamily="2" charset="2"/>
              <a:buNone/>
            </a:pPr>
            <a:r>
              <a:rPr lang="de-DE" sz="1100" dirty="0" smtClean="0">
                <a:solidFill>
                  <a:schemeClr val="accent6">
                    <a:lumMod val="75000"/>
                  </a:schemeClr>
                </a:solidFill>
              </a:rPr>
              <a:t>Methodisch: Virtuelle </a:t>
            </a:r>
            <a:r>
              <a:rPr lang="de-DE" sz="1100" dirty="0">
                <a:solidFill>
                  <a:schemeClr val="accent6">
                    <a:lumMod val="75000"/>
                  </a:schemeClr>
                </a:solidFill>
              </a:rPr>
              <a:t>Realität und </a:t>
            </a:r>
            <a:r>
              <a:rPr lang="de-DE" sz="1100" dirty="0" smtClean="0">
                <a:solidFill>
                  <a:schemeClr val="accent6">
                    <a:lumMod val="75000"/>
                  </a:schemeClr>
                </a:solidFill>
              </a:rPr>
              <a:t>Haptik, Car-2-Car  </a:t>
            </a:r>
            <a:r>
              <a:rPr lang="de-DE" sz="1100" dirty="0">
                <a:solidFill>
                  <a:schemeClr val="accent6">
                    <a:lumMod val="75000"/>
                  </a:schemeClr>
                </a:solidFill>
              </a:rPr>
              <a:t>/ Car-2-X  / </a:t>
            </a:r>
            <a:r>
              <a:rPr lang="de-DE" sz="1100" dirty="0" smtClean="0">
                <a:solidFill>
                  <a:schemeClr val="accent6">
                    <a:lumMod val="75000"/>
                  </a:schemeClr>
                </a:solidFill>
              </a:rPr>
              <a:t>Vehicle-2-Grid</a:t>
            </a:r>
            <a:r>
              <a:rPr lang="de-DE" sz="1100" dirty="0" smtClean="0">
                <a:solidFill>
                  <a:schemeClr val="accent6">
                    <a:lumMod val="75000"/>
                  </a:schemeClr>
                </a:solidFill>
              </a:rPr>
              <a:t>, </a:t>
            </a:r>
            <a:r>
              <a:rPr lang="de-DE" sz="1100" dirty="0" smtClean="0">
                <a:solidFill>
                  <a:schemeClr val="accent6">
                    <a:lumMod val="75000"/>
                  </a:schemeClr>
                </a:solidFill>
              </a:rPr>
              <a:t>Kreativer </a:t>
            </a:r>
            <a:r>
              <a:rPr lang="de-DE" sz="1100" dirty="0">
                <a:solidFill>
                  <a:schemeClr val="accent6">
                    <a:lumMod val="75000"/>
                  </a:schemeClr>
                </a:solidFill>
              </a:rPr>
              <a:t>Austausch / </a:t>
            </a:r>
            <a:r>
              <a:rPr lang="de-DE" sz="1100" dirty="0" smtClean="0">
                <a:solidFill>
                  <a:schemeClr val="accent6">
                    <a:lumMod val="75000"/>
                  </a:schemeClr>
                </a:solidFill>
              </a:rPr>
              <a:t>Netzwerk, Autonomes Fahren, Ladetechnik </a:t>
            </a:r>
            <a:r>
              <a:rPr lang="de-DE" sz="1100" dirty="0">
                <a:solidFill>
                  <a:schemeClr val="accent6">
                    <a:lumMod val="75000"/>
                  </a:schemeClr>
                </a:solidFill>
              </a:rPr>
              <a:t>/ </a:t>
            </a:r>
            <a:r>
              <a:rPr lang="de-DE" sz="1100" dirty="0" smtClean="0">
                <a:solidFill>
                  <a:schemeClr val="accent6">
                    <a:lumMod val="75000"/>
                  </a:schemeClr>
                </a:solidFill>
              </a:rPr>
              <a:t>Lademanagement, Energiethemen</a:t>
            </a:r>
            <a:endParaRPr lang="de-DE" sz="1100" dirty="0">
              <a:solidFill>
                <a:schemeClr val="accent6">
                  <a:lumMod val="75000"/>
                </a:schemeClr>
              </a:solidFill>
            </a:endParaRPr>
          </a:p>
          <a:p>
            <a:pPr eaLnBrk="1" hangingPunct="1">
              <a:spcBef>
                <a:spcPct val="50000"/>
              </a:spcBef>
            </a:pPr>
            <a:endParaRPr lang="de-DE" sz="800" dirty="0"/>
          </a:p>
        </p:txBody>
      </p:sp>
      <p:sp>
        <p:nvSpPr>
          <p:cNvPr id="12291" name="Text Box 3"/>
          <p:cNvSpPr txBox="1">
            <a:spLocks noChangeArrowheads="1"/>
          </p:cNvSpPr>
          <p:nvPr/>
        </p:nvSpPr>
        <p:spPr bwMode="auto">
          <a:xfrm>
            <a:off x="4000499" y="1270175"/>
            <a:ext cx="3219795" cy="2507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0794" tIns="50397" rIns="100794" bIns="5039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sz="1200" b="1" u="sng" dirty="0">
                <a:solidFill>
                  <a:srgbClr val="006600"/>
                </a:solidFill>
              </a:rPr>
              <a:t>Herausforderungen Elektromobilität</a:t>
            </a:r>
          </a:p>
          <a:p>
            <a:pPr eaLnBrk="1" hangingPunct="1">
              <a:spcBef>
                <a:spcPct val="50000"/>
              </a:spcBef>
              <a:buFont typeface="Wingdings" pitchFamily="2" charset="2"/>
              <a:buChar char="Ø"/>
            </a:pPr>
            <a:r>
              <a:rPr lang="de-DE" sz="1100" dirty="0">
                <a:solidFill>
                  <a:srgbClr val="006600"/>
                </a:solidFill>
              </a:rPr>
              <a:t> </a:t>
            </a:r>
            <a:r>
              <a:rPr lang="de-DE" sz="1100" dirty="0" smtClean="0">
                <a:solidFill>
                  <a:srgbClr val="006600"/>
                </a:solidFill>
              </a:rPr>
              <a:t>Fachlich-methodisch: Grundlagen </a:t>
            </a:r>
            <a:r>
              <a:rPr lang="de-DE" sz="1100" dirty="0">
                <a:solidFill>
                  <a:srgbClr val="006600"/>
                </a:solidFill>
              </a:rPr>
              <a:t>E-Mob, </a:t>
            </a:r>
            <a:r>
              <a:rPr lang="de-DE" sz="1100" dirty="0" err="1">
                <a:solidFill>
                  <a:srgbClr val="006600"/>
                </a:solidFill>
              </a:rPr>
              <a:t>Hochvolt</a:t>
            </a:r>
            <a:r>
              <a:rPr lang="de-DE" sz="1100" dirty="0">
                <a:solidFill>
                  <a:srgbClr val="006600"/>
                </a:solidFill>
              </a:rPr>
              <a:t>, Fertigungstechniken, </a:t>
            </a:r>
            <a:r>
              <a:rPr lang="de-DE" sz="1100" dirty="0" smtClean="0">
                <a:solidFill>
                  <a:srgbClr val="006600"/>
                </a:solidFill>
              </a:rPr>
              <a:t>Mechatronik,  </a:t>
            </a:r>
            <a:r>
              <a:rPr lang="de-DE" sz="1100" dirty="0" err="1" smtClean="0">
                <a:solidFill>
                  <a:srgbClr val="006600"/>
                </a:solidFill>
              </a:rPr>
              <a:t>EuP</a:t>
            </a:r>
            <a:r>
              <a:rPr lang="de-DE" sz="1100" dirty="0" smtClean="0">
                <a:solidFill>
                  <a:srgbClr val="006600"/>
                </a:solidFill>
              </a:rPr>
              <a:t>, Kompetenzfeststellung </a:t>
            </a:r>
            <a:r>
              <a:rPr lang="de-DE" sz="1100" dirty="0" err="1" smtClean="0">
                <a:solidFill>
                  <a:srgbClr val="006600"/>
                </a:solidFill>
              </a:rPr>
              <a:t>Elektro</a:t>
            </a:r>
            <a:endParaRPr lang="de-DE" sz="1100" dirty="0">
              <a:solidFill>
                <a:srgbClr val="006600"/>
              </a:solidFill>
            </a:endParaRPr>
          </a:p>
          <a:p>
            <a:pPr eaLnBrk="1" hangingPunct="1">
              <a:spcBef>
                <a:spcPct val="50000"/>
              </a:spcBef>
              <a:buFont typeface="Wingdings" pitchFamily="2" charset="2"/>
              <a:buChar char="Ø"/>
            </a:pPr>
            <a:r>
              <a:rPr lang="de-DE" sz="1100" dirty="0">
                <a:solidFill>
                  <a:srgbClr val="006600"/>
                </a:solidFill>
              </a:rPr>
              <a:t> </a:t>
            </a:r>
            <a:r>
              <a:rPr lang="de-DE" sz="1100" dirty="0" smtClean="0">
                <a:solidFill>
                  <a:srgbClr val="006600"/>
                </a:solidFill>
              </a:rPr>
              <a:t>Soziale-persönlich: </a:t>
            </a:r>
            <a:r>
              <a:rPr lang="de-DE" sz="1100" dirty="0" smtClean="0">
                <a:solidFill>
                  <a:srgbClr val="006600"/>
                </a:solidFill>
              </a:rPr>
              <a:t>Mitarbeiterbindung und </a:t>
            </a:r>
            <a:r>
              <a:rPr lang="de-DE" sz="1100" dirty="0" err="1" smtClean="0">
                <a:solidFill>
                  <a:srgbClr val="006600"/>
                </a:solidFill>
              </a:rPr>
              <a:t>Retentionssstrategien</a:t>
            </a:r>
            <a:r>
              <a:rPr lang="de-DE" sz="1100" dirty="0" smtClean="0">
                <a:solidFill>
                  <a:srgbClr val="006600"/>
                </a:solidFill>
              </a:rPr>
              <a:t> </a:t>
            </a:r>
            <a:r>
              <a:rPr lang="de-DE" sz="1100" dirty="0">
                <a:solidFill>
                  <a:srgbClr val="006600"/>
                </a:solidFill>
              </a:rPr>
              <a:t>im Zukunftsfeld Elektromobilität </a:t>
            </a:r>
            <a:r>
              <a:rPr lang="de-DE" sz="1100" dirty="0" smtClean="0">
                <a:solidFill>
                  <a:srgbClr val="006600"/>
                </a:solidFill>
              </a:rPr>
              <a:t>, </a:t>
            </a:r>
            <a:r>
              <a:rPr lang="de-DE" sz="1100" dirty="0" err="1" smtClean="0">
                <a:solidFill>
                  <a:srgbClr val="006600"/>
                </a:solidFill>
              </a:rPr>
              <a:t>Diversity</a:t>
            </a:r>
            <a:r>
              <a:rPr lang="de-DE" sz="1100" dirty="0" smtClean="0">
                <a:solidFill>
                  <a:srgbClr val="006600"/>
                </a:solidFill>
              </a:rPr>
              <a:t>-Training, Gestaltung </a:t>
            </a:r>
            <a:r>
              <a:rPr lang="de-DE" sz="1100" dirty="0">
                <a:solidFill>
                  <a:srgbClr val="006600"/>
                </a:solidFill>
              </a:rPr>
              <a:t>förderlicher </a:t>
            </a:r>
            <a:r>
              <a:rPr lang="de-DE" sz="1100" dirty="0" smtClean="0">
                <a:solidFill>
                  <a:srgbClr val="006600"/>
                </a:solidFill>
              </a:rPr>
              <a:t>Unternehmenskultur,</a:t>
            </a:r>
            <a:r>
              <a:rPr lang="de-DE" sz="1100" dirty="0">
                <a:solidFill>
                  <a:srgbClr val="006600"/>
                </a:solidFill>
              </a:rPr>
              <a:t> </a:t>
            </a:r>
            <a:r>
              <a:rPr lang="de-DE" sz="1100" dirty="0" smtClean="0">
                <a:solidFill>
                  <a:srgbClr val="006600"/>
                </a:solidFill>
              </a:rPr>
              <a:t>Werte- </a:t>
            </a:r>
            <a:r>
              <a:rPr lang="de-DE" sz="1100" dirty="0">
                <a:solidFill>
                  <a:srgbClr val="006600"/>
                </a:solidFill>
              </a:rPr>
              <a:t>und Leitbildentwicklung </a:t>
            </a:r>
            <a:r>
              <a:rPr lang="de-DE" sz="1100" dirty="0" smtClean="0">
                <a:solidFill>
                  <a:srgbClr val="006600"/>
                </a:solidFill>
              </a:rPr>
              <a:t>usf.</a:t>
            </a:r>
            <a:endParaRPr lang="de-DE" sz="1100" dirty="0">
              <a:solidFill>
                <a:srgbClr val="006600"/>
              </a:solidFill>
            </a:endParaRPr>
          </a:p>
        </p:txBody>
      </p:sp>
      <p:sp>
        <p:nvSpPr>
          <p:cNvPr id="12292" name="Text Box 4"/>
          <p:cNvSpPr txBox="1">
            <a:spLocks noChangeArrowheads="1"/>
          </p:cNvSpPr>
          <p:nvPr/>
        </p:nvSpPr>
        <p:spPr bwMode="auto">
          <a:xfrm>
            <a:off x="233784" y="1691605"/>
            <a:ext cx="3869211" cy="3348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0794" tIns="50397" rIns="100794" bIns="5039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sz="1100" b="1" u="sng" dirty="0"/>
              <a:t>Neue Qualifikationsherausforderungen</a:t>
            </a:r>
          </a:p>
          <a:p>
            <a:pPr eaLnBrk="1" hangingPunct="1">
              <a:spcBef>
                <a:spcPct val="50000"/>
              </a:spcBef>
              <a:buFont typeface="Wingdings" pitchFamily="2" charset="2"/>
              <a:buChar char="Ø"/>
            </a:pPr>
            <a:r>
              <a:rPr lang="de-DE" sz="1100" dirty="0"/>
              <a:t> </a:t>
            </a:r>
            <a:r>
              <a:rPr lang="de-DE" sz="1100" dirty="0" smtClean="0"/>
              <a:t>fachlich-methodisch </a:t>
            </a:r>
            <a:r>
              <a:rPr lang="de-DE" sz="1100" dirty="0"/>
              <a:t>(evtl. Basiskurse E-Technik, Thermodynamik, Mechanik, </a:t>
            </a:r>
            <a:r>
              <a:rPr lang="de-DE" sz="1100" dirty="0" smtClean="0"/>
              <a:t>Mathe), Elektrotechnik </a:t>
            </a:r>
            <a:r>
              <a:rPr lang="de-DE" sz="1100" dirty="0"/>
              <a:t>und Informatik (Technikdidaktik) Antriebstechnik, Hydraulik, Regelungstechnik, Systeme (Spezifikation, Integration, Vernetzung) </a:t>
            </a:r>
            <a:r>
              <a:rPr lang="de-DE" sz="1100" dirty="0" smtClean="0"/>
              <a:t>Simulationstechniken, Transferkonzepte </a:t>
            </a:r>
            <a:r>
              <a:rPr lang="de-DE" sz="1100" dirty="0"/>
              <a:t>Technik / </a:t>
            </a:r>
            <a:r>
              <a:rPr lang="de-DE" sz="1100" dirty="0" smtClean="0"/>
              <a:t>Didaktik, allgemeine und spezifische Computerkurse, PMP</a:t>
            </a:r>
          </a:p>
          <a:p>
            <a:pPr eaLnBrk="1" hangingPunct="1">
              <a:spcBef>
                <a:spcPct val="50000"/>
              </a:spcBef>
              <a:buFont typeface="Wingdings" pitchFamily="2" charset="2"/>
              <a:buChar char="Ø"/>
            </a:pPr>
            <a:r>
              <a:rPr lang="de-DE" sz="1100" dirty="0" smtClean="0"/>
              <a:t> Sozial-persönlich:</a:t>
            </a:r>
            <a:r>
              <a:rPr lang="de-DE" sz="1100" dirty="0"/>
              <a:t> </a:t>
            </a:r>
            <a:r>
              <a:rPr lang="de-DE" sz="1100" dirty="0" smtClean="0"/>
              <a:t>Kommunikation, Moderation, Demografischer </a:t>
            </a:r>
            <a:r>
              <a:rPr lang="de-DE" sz="1100" dirty="0"/>
              <a:t>Wandel (Alter, W-L-B, Generation-Y</a:t>
            </a:r>
            <a:r>
              <a:rPr lang="de-DE" sz="1100" dirty="0" smtClean="0"/>
              <a:t>), Alter(n)</a:t>
            </a:r>
            <a:r>
              <a:rPr lang="de-DE" sz="1100" dirty="0" err="1" smtClean="0"/>
              <a:t>sgerechtes</a:t>
            </a:r>
            <a:r>
              <a:rPr lang="de-DE" sz="1100" dirty="0" smtClean="0"/>
              <a:t> Lernen, Arbeitsorganisation und Zeitmanagement, interkulturelle Wertschätzung, </a:t>
            </a:r>
            <a:r>
              <a:rPr lang="de-DE" sz="1100" dirty="0" err="1" smtClean="0"/>
              <a:t>SElbstorganisation</a:t>
            </a:r>
            <a:endParaRPr lang="de-DE" sz="1100" dirty="0"/>
          </a:p>
        </p:txBody>
      </p:sp>
      <p:sp>
        <p:nvSpPr>
          <p:cNvPr id="12293" name="Text Box 5"/>
          <p:cNvSpPr txBox="1">
            <a:spLocks noChangeArrowheads="1"/>
          </p:cNvSpPr>
          <p:nvPr/>
        </p:nvSpPr>
        <p:spPr bwMode="auto">
          <a:xfrm>
            <a:off x="7222697" y="1691605"/>
            <a:ext cx="2857928" cy="2058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94" tIns="50397" rIns="100794" bIns="5039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sz="1100" b="1" u="sng" dirty="0" smtClean="0">
                <a:solidFill>
                  <a:srgbClr val="FF3300"/>
                </a:solidFill>
              </a:rPr>
              <a:t>Elektromotoren und Fahrzeugkonzepte</a:t>
            </a:r>
            <a:endParaRPr lang="de-DE" sz="1100" b="1" u="sng" dirty="0">
              <a:solidFill>
                <a:srgbClr val="FF3300"/>
              </a:solidFill>
            </a:endParaRPr>
          </a:p>
          <a:p>
            <a:pPr marL="171450" indent="-171450" eaLnBrk="1" hangingPunct="1">
              <a:spcBef>
                <a:spcPct val="50000"/>
              </a:spcBef>
              <a:buFont typeface="Wingdings" pitchFamily="2" charset="2"/>
              <a:buChar char="Ø"/>
            </a:pPr>
            <a:r>
              <a:rPr lang="de-DE" sz="1100" dirty="0" smtClean="0">
                <a:solidFill>
                  <a:srgbClr val="FF3300"/>
                </a:solidFill>
              </a:rPr>
              <a:t>Methodisch: Grundlagen </a:t>
            </a:r>
            <a:r>
              <a:rPr lang="de-DE" sz="1100" dirty="0">
                <a:solidFill>
                  <a:srgbClr val="FF3300"/>
                </a:solidFill>
              </a:rPr>
              <a:t>der </a:t>
            </a:r>
            <a:r>
              <a:rPr lang="de-DE" sz="1100" dirty="0" smtClean="0">
                <a:solidFill>
                  <a:srgbClr val="FF3300"/>
                </a:solidFill>
              </a:rPr>
              <a:t>E-Mobilität am Fahrzeug</a:t>
            </a:r>
            <a:r>
              <a:rPr lang="de-DE" sz="1100" dirty="0" smtClean="0">
                <a:solidFill>
                  <a:srgbClr val="FF3300"/>
                </a:solidFill>
              </a:rPr>
              <a:t>, Entwicklungstendenzen,</a:t>
            </a:r>
          </a:p>
          <a:p>
            <a:pPr marL="171450" indent="-171450" eaLnBrk="1" hangingPunct="1">
              <a:spcBef>
                <a:spcPct val="50000"/>
              </a:spcBef>
              <a:buFont typeface="Wingdings" pitchFamily="2" charset="2"/>
              <a:buChar char="Ø"/>
            </a:pPr>
            <a:r>
              <a:rPr lang="de-DE" sz="1100" dirty="0" smtClean="0">
                <a:solidFill>
                  <a:srgbClr val="FF3300"/>
                </a:solidFill>
              </a:rPr>
              <a:t>Fachlich: Einführung </a:t>
            </a:r>
            <a:r>
              <a:rPr lang="de-DE" sz="1100" dirty="0" smtClean="0">
                <a:solidFill>
                  <a:srgbClr val="FF3300"/>
                </a:solidFill>
              </a:rPr>
              <a:t>in </a:t>
            </a:r>
            <a:r>
              <a:rPr lang="de-DE" sz="1100" dirty="0" err="1" smtClean="0">
                <a:solidFill>
                  <a:srgbClr val="FF3300"/>
                </a:solidFill>
              </a:rPr>
              <a:t>Elektrotraktion</a:t>
            </a:r>
            <a:r>
              <a:rPr lang="de-DE" sz="1100" dirty="0" smtClean="0">
                <a:solidFill>
                  <a:srgbClr val="FF3300"/>
                </a:solidFill>
              </a:rPr>
              <a:t>,</a:t>
            </a:r>
            <a:r>
              <a:rPr lang="de-DE" sz="1100" dirty="0">
                <a:solidFill>
                  <a:srgbClr val="FF3300"/>
                </a:solidFill>
              </a:rPr>
              <a:t> </a:t>
            </a:r>
            <a:r>
              <a:rPr lang="de-DE" sz="1100" dirty="0" smtClean="0">
                <a:solidFill>
                  <a:srgbClr val="FF3300"/>
                </a:solidFill>
              </a:rPr>
              <a:t>Hybrid- </a:t>
            </a:r>
            <a:r>
              <a:rPr lang="de-DE" sz="1100" dirty="0">
                <a:solidFill>
                  <a:srgbClr val="FF3300"/>
                </a:solidFill>
              </a:rPr>
              <a:t>&amp; </a:t>
            </a:r>
            <a:r>
              <a:rPr lang="de-DE" sz="1100" dirty="0" smtClean="0">
                <a:solidFill>
                  <a:srgbClr val="FF3300"/>
                </a:solidFill>
              </a:rPr>
              <a:t>Elektroantriebe, Elektrische Energietechnik, Pneumatik und Hydraulik</a:t>
            </a:r>
            <a:endParaRPr lang="de-DE" sz="1100" dirty="0">
              <a:solidFill>
                <a:srgbClr val="FF3300"/>
              </a:solidFill>
            </a:endParaRPr>
          </a:p>
        </p:txBody>
      </p:sp>
      <p:sp>
        <p:nvSpPr>
          <p:cNvPr id="12294" name="Text Box 6"/>
          <p:cNvSpPr txBox="1">
            <a:spLocks noChangeArrowheads="1"/>
          </p:cNvSpPr>
          <p:nvPr/>
        </p:nvSpPr>
        <p:spPr bwMode="auto">
          <a:xfrm>
            <a:off x="228097" y="5803376"/>
            <a:ext cx="2700417" cy="118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94" tIns="50397" rIns="100794" bIns="5039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sz="1100" b="1" u="sng" dirty="0">
                <a:solidFill>
                  <a:srgbClr val="660033"/>
                </a:solidFill>
              </a:rPr>
              <a:t>Güterwagenbau</a:t>
            </a:r>
          </a:p>
          <a:p>
            <a:pPr eaLnBrk="1" hangingPunct="1">
              <a:spcBef>
                <a:spcPct val="50000"/>
              </a:spcBef>
              <a:buFont typeface="Wingdings" pitchFamily="2" charset="2"/>
              <a:buChar char="Ø"/>
            </a:pPr>
            <a:r>
              <a:rPr lang="de-DE" sz="1100" dirty="0">
                <a:solidFill>
                  <a:srgbClr val="660033"/>
                </a:solidFill>
              </a:rPr>
              <a:t> </a:t>
            </a:r>
            <a:r>
              <a:rPr lang="de-DE" sz="1100" dirty="0" smtClean="0">
                <a:solidFill>
                  <a:srgbClr val="660033"/>
                </a:solidFill>
              </a:rPr>
              <a:t>fachlich-methodisch</a:t>
            </a:r>
            <a:r>
              <a:rPr lang="de-DE" sz="1100" dirty="0" smtClean="0">
                <a:solidFill>
                  <a:srgbClr val="660033"/>
                </a:solidFill>
              </a:rPr>
              <a:t>: </a:t>
            </a:r>
            <a:r>
              <a:rPr lang="de-DE" sz="1100" dirty="0" smtClean="0">
                <a:solidFill>
                  <a:srgbClr val="660033"/>
                </a:solidFill>
              </a:rPr>
              <a:t>Werkstoffkunde </a:t>
            </a:r>
            <a:r>
              <a:rPr lang="de-DE" sz="1100" dirty="0">
                <a:solidFill>
                  <a:srgbClr val="660033"/>
                </a:solidFill>
              </a:rPr>
              <a:t>&amp; </a:t>
            </a:r>
            <a:r>
              <a:rPr lang="de-DE" sz="1100" dirty="0" smtClean="0">
                <a:solidFill>
                  <a:srgbClr val="660033"/>
                </a:solidFill>
              </a:rPr>
              <a:t>Materialentwicklung, Füge- </a:t>
            </a:r>
            <a:r>
              <a:rPr lang="de-DE" sz="1100" dirty="0">
                <a:solidFill>
                  <a:srgbClr val="660033"/>
                </a:solidFill>
              </a:rPr>
              <a:t>und </a:t>
            </a:r>
            <a:r>
              <a:rPr lang="de-DE" sz="1100" dirty="0" smtClean="0">
                <a:solidFill>
                  <a:srgbClr val="660033"/>
                </a:solidFill>
              </a:rPr>
              <a:t>Schweißtechnik</a:t>
            </a:r>
            <a:endParaRPr lang="de-DE" sz="1100" dirty="0">
              <a:solidFill>
                <a:srgbClr val="660033"/>
              </a:solidFill>
            </a:endParaRPr>
          </a:p>
        </p:txBody>
      </p:sp>
      <p:sp>
        <p:nvSpPr>
          <p:cNvPr id="12295" name="Text Box 7"/>
          <p:cNvSpPr txBox="1">
            <a:spLocks noChangeArrowheads="1"/>
          </p:cNvSpPr>
          <p:nvPr/>
        </p:nvSpPr>
        <p:spPr bwMode="auto">
          <a:xfrm>
            <a:off x="2579662" y="286987"/>
            <a:ext cx="7500964" cy="88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0794" tIns="50397" rIns="100794" bIns="5039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sz="2000" dirty="0" smtClean="0">
                <a:latin typeface="+mj-lt"/>
              </a:rPr>
              <a:t>6.1. Kompetenzfelder/</a:t>
            </a:r>
            <a:r>
              <a:rPr lang="de-DE" sz="2000" dirty="0" smtClean="0">
                <a:latin typeface="+mj-lt"/>
              </a:rPr>
              <a:t>Oberthemen/Maßnahmenpool </a:t>
            </a:r>
            <a:r>
              <a:rPr lang="de-DE" sz="2000" dirty="0">
                <a:latin typeface="+mj-lt"/>
              </a:rPr>
              <a:t>(Themen der IG </a:t>
            </a:r>
            <a:r>
              <a:rPr lang="de-DE" sz="2000" dirty="0" smtClean="0">
                <a:latin typeface="+mj-lt"/>
              </a:rPr>
              <a:t>Metall)</a:t>
            </a:r>
            <a:endParaRPr lang="de-DE" sz="2000" dirty="0" smtClean="0">
              <a:latin typeface="+mj-lt"/>
            </a:endParaRPr>
          </a:p>
        </p:txBody>
      </p:sp>
      <p:sp>
        <p:nvSpPr>
          <p:cNvPr id="8" name="Text Box 3"/>
          <p:cNvSpPr txBox="1">
            <a:spLocks noChangeArrowheads="1"/>
          </p:cNvSpPr>
          <p:nvPr/>
        </p:nvSpPr>
        <p:spPr bwMode="auto">
          <a:xfrm>
            <a:off x="3600152" y="4633688"/>
            <a:ext cx="3240360" cy="2321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0794" tIns="50397" rIns="100794" bIns="5039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sz="1200" b="1" u="sng" dirty="0" smtClean="0">
                <a:solidFill>
                  <a:srgbClr val="FF0000"/>
                </a:solidFill>
              </a:rPr>
              <a:t>Betriebsrat und Vertrauensleute in der Fachkräfteentwicklung und im Zukunftsmanagement</a:t>
            </a:r>
            <a:endParaRPr lang="de-DE" sz="1200" b="1" u="sng" dirty="0">
              <a:solidFill>
                <a:srgbClr val="FF0000"/>
              </a:solidFill>
            </a:endParaRPr>
          </a:p>
          <a:p>
            <a:pPr eaLnBrk="1" hangingPunct="1">
              <a:spcBef>
                <a:spcPct val="50000"/>
              </a:spcBef>
              <a:buFont typeface="Wingdings" pitchFamily="2" charset="2"/>
              <a:buChar char="Ø"/>
            </a:pPr>
            <a:r>
              <a:rPr lang="de-DE" sz="1100" dirty="0">
                <a:solidFill>
                  <a:srgbClr val="FF0000"/>
                </a:solidFill>
              </a:rPr>
              <a:t> </a:t>
            </a:r>
            <a:r>
              <a:rPr lang="de-DE" sz="1100" dirty="0" smtClean="0">
                <a:solidFill>
                  <a:srgbClr val="FF0000"/>
                </a:solidFill>
              </a:rPr>
              <a:t>Gesprächsführung, Umgang mit schwierigen Gesprächspartnern, Konfliktmanagement, Verhandeln nach Harvard-Konzept, Strategisches Arbeiten, Interner </a:t>
            </a:r>
            <a:r>
              <a:rPr lang="de-DE" sz="1100" dirty="0" err="1" smtClean="0">
                <a:solidFill>
                  <a:srgbClr val="FF0000"/>
                </a:solidFill>
              </a:rPr>
              <a:t>Demographiemanager</a:t>
            </a:r>
            <a:r>
              <a:rPr lang="de-DE" sz="1100" dirty="0" smtClean="0">
                <a:solidFill>
                  <a:srgbClr val="FF0000"/>
                </a:solidFill>
              </a:rPr>
              <a:t>, Bindungsstrategien, Gender-Kompetenz(-feststellung)</a:t>
            </a:r>
            <a:endParaRPr lang="de-DE" sz="1100" dirty="0">
              <a:solidFill>
                <a:srgbClr val="FF0000"/>
              </a:solidFill>
            </a:endParaRPr>
          </a:p>
        </p:txBody>
      </p:sp>
    </p:spTree>
    <p:extLst>
      <p:ext uri="{BB962C8B-B14F-4D97-AF65-F5344CB8AC3E}">
        <p14:creationId xmlns:p14="http://schemas.microsoft.com/office/powerpoint/2010/main" val="615937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2232000" y="32414"/>
            <a:ext cx="7848625" cy="899517"/>
          </a:xfrm>
        </p:spPr>
        <p:txBody>
          <a:bodyPr/>
          <a:lstStyle/>
          <a:p>
            <a:pPr eaLnBrk="1" hangingPunct="1"/>
            <a:r>
              <a:rPr lang="de-DE" dirty="0" smtClean="0"/>
              <a:t>6.2. weitere, übergreifende Veranstaltungen</a:t>
            </a:r>
            <a:endParaRPr lang="de-DE" dirty="0"/>
          </a:p>
        </p:txBody>
      </p:sp>
      <p:sp>
        <p:nvSpPr>
          <p:cNvPr id="4099" name="Inhaltsplatzhalter 2"/>
          <p:cNvSpPr>
            <a:spLocks noGrp="1"/>
          </p:cNvSpPr>
          <p:nvPr>
            <p:ph idx="1"/>
          </p:nvPr>
        </p:nvSpPr>
        <p:spPr>
          <a:xfrm>
            <a:off x="516282" y="1795423"/>
            <a:ext cx="9072563" cy="4989036"/>
          </a:xfrm>
        </p:spPr>
        <p:txBody>
          <a:bodyPr/>
          <a:lstStyle/>
          <a:p>
            <a:pPr eaLnBrk="1" hangingPunct="1">
              <a:lnSpc>
                <a:spcPct val="90000"/>
              </a:lnSpc>
              <a:spcAft>
                <a:spcPts val="1200"/>
              </a:spcAft>
            </a:pPr>
            <a:r>
              <a:rPr lang="de-DE" sz="1800" dirty="0" smtClean="0"/>
              <a:t>Vier eintägige Praxisforen</a:t>
            </a:r>
          </a:p>
          <a:p>
            <a:pPr lvl="1" hangingPunct="1">
              <a:lnSpc>
                <a:spcPct val="90000"/>
              </a:lnSpc>
              <a:spcAft>
                <a:spcPts val="1200"/>
              </a:spcAft>
            </a:pPr>
            <a:r>
              <a:rPr lang="de-DE" sz="1500" dirty="0" smtClean="0"/>
              <a:t>Energiewende – Wie wird sie ein Erfolgsmodell?</a:t>
            </a:r>
          </a:p>
          <a:p>
            <a:pPr lvl="2" hangingPunct="1">
              <a:lnSpc>
                <a:spcPct val="90000"/>
              </a:lnSpc>
              <a:spcAft>
                <a:spcPts val="1200"/>
              </a:spcAft>
            </a:pPr>
            <a:r>
              <a:rPr lang="de-DE" sz="1500" dirty="0" smtClean="0"/>
              <a:t>IG Metall</a:t>
            </a:r>
          </a:p>
          <a:p>
            <a:pPr lvl="2" hangingPunct="1">
              <a:lnSpc>
                <a:spcPct val="90000"/>
              </a:lnSpc>
              <a:spcAft>
                <a:spcPts val="1200"/>
              </a:spcAft>
            </a:pPr>
            <a:r>
              <a:rPr lang="de-DE" sz="1500" dirty="0" smtClean="0"/>
              <a:t>09.04.2013, </a:t>
            </a:r>
            <a:r>
              <a:rPr lang="de-DE" sz="1500" dirty="0" err="1" smtClean="0"/>
              <a:t>Hannovermesse</a:t>
            </a:r>
            <a:endParaRPr lang="de-DE" sz="1500" dirty="0" smtClean="0"/>
          </a:p>
          <a:p>
            <a:pPr lvl="1" hangingPunct="1">
              <a:lnSpc>
                <a:spcPct val="90000"/>
              </a:lnSpc>
              <a:spcAft>
                <a:spcPts val="1200"/>
              </a:spcAft>
            </a:pPr>
            <a:r>
              <a:rPr lang="de-DE" sz="1500" dirty="0" smtClean="0"/>
              <a:t>Fachkonferenz „Zwischen neuen Technologien und Kostendruck“</a:t>
            </a:r>
          </a:p>
          <a:p>
            <a:pPr lvl="2" hangingPunct="1">
              <a:lnSpc>
                <a:spcPct val="90000"/>
              </a:lnSpc>
              <a:spcAft>
                <a:spcPts val="1200"/>
              </a:spcAft>
            </a:pPr>
            <a:r>
              <a:rPr lang="de-DE" sz="1500" dirty="0" smtClean="0"/>
              <a:t>IG Metall</a:t>
            </a:r>
          </a:p>
          <a:p>
            <a:pPr lvl="2" hangingPunct="1">
              <a:lnSpc>
                <a:spcPct val="90000"/>
              </a:lnSpc>
              <a:spcAft>
                <a:spcPts val="1200"/>
              </a:spcAft>
            </a:pPr>
            <a:r>
              <a:rPr lang="de-DE" sz="1500" dirty="0" smtClean="0"/>
              <a:t>29. Januar 2014</a:t>
            </a:r>
          </a:p>
          <a:p>
            <a:pPr lvl="1" hangingPunct="1">
              <a:lnSpc>
                <a:spcPct val="90000"/>
              </a:lnSpc>
              <a:spcAft>
                <a:spcPts val="1200"/>
              </a:spcAft>
            </a:pPr>
            <a:r>
              <a:rPr lang="de-DE" sz="1500" dirty="0" smtClean="0"/>
              <a:t>Interkulturelle Sensibilisierung (Arbeitstitel)</a:t>
            </a:r>
          </a:p>
          <a:p>
            <a:pPr lvl="2" hangingPunct="1">
              <a:lnSpc>
                <a:spcPct val="90000"/>
              </a:lnSpc>
              <a:spcAft>
                <a:spcPts val="1200"/>
              </a:spcAft>
            </a:pPr>
            <a:r>
              <a:rPr lang="de-DE" sz="1500" dirty="0" smtClean="0"/>
              <a:t>QUBIC</a:t>
            </a:r>
            <a:endParaRPr lang="de-DE" sz="1500" dirty="0"/>
          </a:p>
          <a:p>
            <a:pPr lvl="2" hangingPunct="1">
              <a:lnSpc>
                <a:spcPct val="90000"/>
              </a:lnSpc>
              <a:spcAft>
                <a:spcPts val="1200"/>
              </a:spcAft>
            </a:pPr>
            <a:r>
              <a:rPr lang="de-DE" sz="1500" dirty="0" smtClean="0"/>
              <a:t>Frühsommer 2014</a:t>
            </a:r>
            <a:endParaRPr lang="de-DE" sz="1500" dirty="0"/>
          </a:p>
          <a:p>
            <a:pPr lvl="1" hangingPunct="1">
              <a:lnSpc>
                <a:spcPct val="90000"/>
              </a:lnSpc>
              <a:spcAft>
                <a:spcPts val="1200"/>
              </a:spcAft>
            </a:pPr>
            <a:r>
              <a:rPr lang="de-DE" sz="1500" dirty="0" smtClean="0"/>
              <a:t>Strategien zur Fachkräftesicherung – Erfahrungsaustausch mit anderen Regionen</a:t>
            </a:r>
          </a:p>
          <a:p>
            <a:pPr lvl="2" hangingPunct="1">
              <a:lnSpc>
                <a:spcPct val="90000"/>
              </a:lnSpc>
              <a:spcAft>
                <a:spcPts val="1200"/>
              </a:spcAft>
            </a:pPr>
            <a:r>
              <a:rPr lang="de-DE" sz="1500" dirty="0" smtClean="0"/>
              <a:t>IG Metall</a:t>
            </a:r>
          </a:p>
          <a:p>
            <a:pPr lvl="2" hangingPunct="1">
              <a:lnSpc>
                <a:spcPct val="90000"/>
              </a:lnSpc>
              <a:spcAft>
                <a:spcPts val="1200"/>
              </a:spcAft>
            </a:pPr>
            <a:r>
              <a:rPr lang="de-DE" sz="1500" dirty="0" smtClean="0"/>
              <a:t>Abschlussveranstaltung und Vernetzung</a:t>
            </a:r>
          </a:p>
          <a:p>
            <a:pPr lvl="2" hangingPunct="1">
              <a:lnSpc>
                <a:spcPct val="90000"/>
              </a:lnSpc>
              <a:spcAft>
                <a:spcPts val="1200"/>
              </a:spcAft>
            </a:pPr>
            <a:endParaRPr lang="de-DE" sz="1500" dirty="0" smtClean="0"/>
          </a:p>
          <a:p>
            <a:pPr eaLnBrk="1" hangingPunct="1">
              <a:lnSpc>
                <a:spcPct val="90000"/>
              </a:lnSpc>
              <a:spcAft>
                <a:spcPts val="1200"/>
              </a:spcAft>
            </a:pPr>
            <a:endParaRPr lang="de-DE" sz="2100" dirty="0"/>
          </a:p>
        </p:txBody>
      </p:sp>
    </p:spTree>
    <p:extLst>
      <p:ext uri="{BB962C8B-B14F-4D97-AF65-F5344CB8AC3E}">
        <p14:creationId xmlns:p14="http://schemas.microsoft.com/office/powerpoint/2010/main" val="3859027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2664048" y="107429"/>
            <a:ext cx="6924797" cy="756545"/>
          </a:xfrm>
        </p:spPr>
        <p:txBody>
          <a:bodyPr/>
          <a:lstStyle/>
          <a:p>
            <a:pPr eaLnBrk="1" hangingPunct="1"/>
            <a:r>
              <a:rPr lang="de-DE" dirty="0" smtClean="0"/>
              <a:t> 	7. Aufgaben der Betriebe im Projekt</a:t>
            </a:r>
            <a:endParaRPr lang="de-DE" dirty="0"/>
          </a:p>
        </p:txBody>
      </p:sp>
      <p:sp>
        <p:nvSpPr>
          <p:cNvPr id="4099" name="Inhaltsplatzhalter 2"/>
          <p:cNvSpPr>
            <a:spLocks noGrp="1"/>
          </p:cNvSpPr>
          <p:nvPr>
            <p:ph idx="1"/>
          </p:nvPr>
        </p:nvSpPr>
        <p:spPr>
          <a:xfrm>
            <a:off x="516282" y="1795423"/>
            <a:ext cx="9072563" cy="4989036"/>
          </a:xfrm>
        </p:spPr>
        <p:txBody>
          <a:bodyPr/>
          <a:lstStyle/>
          <a:p>
            <a:pPr eaLnBrk="1" hangingPunct="1">
              <a:lnSpc>
                <a:spcPct val="90000"/>
              </a:lnSpc>
              <a:spcAft>
                <a:spcPts val="1200"/>
              </a:spcAft>
            </a:pPr>
            <a:r>
              <a:rPr lang="de-DE" sz="1800" dirty="0" smtClean="0"/>
              <a:t>Information der Beschäftigten und Bewerbung der Weiterbildungsmaßnahmen</a:t>
            </a:r>
          </a:p>
          <a:p>
            <a:pPr lvl="1" hangingPunct="1">
              <a:lnSpc>
                <a:spcPct val="90000"/>
              </a:lnSpc>
              <a:spcAft>
                <a:spcPts val="1200"/>
              </a:spcAft>
            </a:pPr>
            <a:r>
              <a:rPr lang="de-DE" sz="1500" dirty="0" smtClean="0"/>
              <a:t>zwei Flyer zur Ansprache</a:t>
            </a:r>
          </a:p>
          <a:p>
            <a:pPr lvl="1" hangingPunct="1">
              <a:lnSpc>
                <a:spcPct val="90000"/>
              </a:lnSpc>
              <a:spcAft>
                <a:spcPts val="1200"/>
              </a:spcAft>
            </a:pPr>
            <a:r>
              <a:rPr lang="de-DE" sz="1500" dirty="0" smtClean="0"/>
              <a:t>jährlich erscheinender Seminarkalender</a:t>
            </a:r>
          </a:p>
          <a:p>
            <a:pPr lvl="1" hangingPunct="1">
              <a:lnSpc>
                <a:spcPct val="90000"/>
              </a:lnSpc>
              <a:spcAft>
                <a:spcPts val="1800"/>
              </a:spcAft>
            </a:pPr>
            <a:r>
              <a:rPr lang="de-DE" sz="1500" b="1" dirty="0" smtClean="0"/>
              <a:t>Website: </a:t>
            </a:r>
            <a:r>
              <a:rPr lang="de-DE" sz="1500" b="1" u="sng" dirty="0" smtClean="0">
                <a:solidFill>
                  <a:schemeClr val="accent2"/>
                </a:solidFill>
              </a:rPr>
              <a:t>www.fair-seminare.de</a:t>
            </a:r>
          </a:p>
          <a:p>
            <a:pPr hangingPunct="1">
              <a:lnSpc>
                <a:spcPct val="90000"/>
              </a:lnSpc>
              <a:spcAft>
                <a:spcPts val="1200"/>
              </a:spcAft>
            </a:pPr>
            <a:r>
              <a:rPr lang="de-DE" sz="1800" dirty="0" smtClean="0"/>
              <a:t>Generierung und Auswahl der Teilnehmenden</a:t>
            </a:r>
          </a:p>
          <a:p>
            <a:pPr lvl="1" hangingPunct="1">
              <a:lnSpc>
                <a:spcPct val="90000"/>
              </a:lnSpc>
              <a:spcAft>
                <a:spcPts val="1800"/>
              </a:spcAft>
            </a:pPr>
            <a:r>
              <a:rPr lang="de-DE" sz="1500" dirty="0" smtClean="0"/>
              <a:t>Betriebsrat und Personalabteilung entscheiden immer gemeinsam über die Teilnahme.</a:t>
            </a:r>
          </a:p>
          <a:p>
            <a:pPr hangingPunct="1">
              <a:lnSpc>
                <a:spcPct val="90000"/>
              </a:lnSpc>
              <a:spcAft>
                <a:spcPts val="1200"/>
              </a:spcAft>
            </a:pPr>
            <a:r>
              <a:rPr lang="de-DE" sz="1800" dirty="0" smtClean="0"/>
              <a:t>Fortlaufende Qualifizierungsbedarfsanalyse</a:t>
            </a:r>
          </a:p>
          <a:p>
            <a:pPr lvl="1" hangingPunct="1">
              <a:lnSpc>
                <a:spcPct val="90000"/>
              </a:lnSpc>
              <a:spcAft>
                <a:spcPts val="1800"/>
              </a:spcAft>
            </a:pPr>
            <a:r>
              <a:rPr lang="de-DE" sz="1500" dirty="0" smtClean="0"/>
              <a:t>Qualifizierungsbedarfe und -wünsche werden den Projektpartnern nach anfänglicher Qualifizierungsbedarfsanalyse in monatlichen jour fixe übermittelt, festgelegt und evtl. geschärft</a:t>
            </a:r>
          </a:p>
          <a:p>
            <a:pPr hangingPunct="1">
              <a:lnSpc>
                <a:spcPct val="90000"/>
              </a:lnSpc>
              <a:spcAft>
                <a:spcPts val="1200"/>
              </a:spcAft>
            </a:pPr>
            <a:r>
              <a:rPr lang="de-DE" sz="1800" dirty="0" smtClean="0"/>
              <a:t>Kosten</a:t>
            </a:r>
          </a:p>
          <a:p>
            <a:pPr lvl="1" hangingPunct="1">
              <a:lnSpc>
                <a:spcPct val="90000"/>
              </a:lnSpc>
              <a:spcAft>
                <a:spcPts val="1200"/>
              </a:spcAft>
            </a:pPr>
            <a:r>
              <a:rPr lang="de-DE" sz="1500" dirty="0" smtClean="0"/>
              <a:t>bezahlte Freistellung der Beschäftigten für die Schulungsmaßnahmen</a:t>
            </a:r>
          </a:p>
          <a:p>
            <a:pPr lvl="1" hangingPunct="1">
              <a:lnSpc>
                <a:spcPct val="90000"/>
              </a:lnSpc>
              <a:spcAft>
                <a:spcPts val="1200"/>
              </a:spcAft>
            </a:pPr>
            <a:r>
              <a:rPr lang="de-DE" sz="1500" dirty="0" smtClean="0"/>
              <a:t>ggf. Reisekosten</a:t>
            </a:r>
          </a:p>
          <a:p>
            <a:pPr eaLnBrk="1" hangingPunct="1">
              <a:lnSpc>
                <a:spcPct val="90000"/>
              </a:lnSpc>
              <a:spcAft>
                <a:spcPts val="1200"/>
              </a:spcAft>
            </a:pPr>
            <a:endParaRPr lang="de-DE" sz="2100" dirty="0"/>
          </a:p>
        </p:txBody>
      </p:sp>
    </p:spTree>
    <p:extLst>
      <p:ext uri="{BB962C8B-B14F-4D97-AF65-F5344CB8AC3E}">
        <p14:creationId xmlns:p14="http://schemas.microsoft.com/office/powerpoint/2010/main" val="930590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36056" y="323453"/>
            <a:ext cx="6910388" cy="409575"/>
          </a:xfrm>
        </p:spPr>
        <p:txBody>
          <a:bodyPr/>
          <a:lstStyle/>
          <a:p>
            <a:r>
              <a:rPr lang="de-DE" dirty="0" smtClean="0"/>
              <a:t>8. Derzeitiger </a:t>
            </a:r>
            <a:r>
              <a:rPr lang="de-DE" dirty="0" smtClean="0"/>
              <a:t>Projektstand</a:t>
            </a:r>
            <a:endParaRPr lang="de-DE" dirty="0"/>
          </a:p>
        </p:txBody>
      </p:sp>
      <p:sp>
        <p:nvSpPr>
          <p:cNvPr id="3" name="Inhaltsplatzhalter 2"/>
          <p:cNvSpPr>
            <a:spLocks noGrp="1"/>
          </p:cNvSpPr>
          <p:nvPr>
            <p:ph idx="1"/>
          </p:nvPr>
        </p:nvSpPr>
        <p:spPr>
          <a:xfrm>
            <a:off x="359792" y="2051645"/>
            <a:ext cx="9301336" cy="4915917"/>
          </a:xfrm>
        </p:spPr>
        <p:txBody>
          <a:bodyPr/>
          <a:lstStyle/>
          <a:p>
            <a:r>
              <a:rPr lang="de-DE" sz="1600" dirty="0" smtClean="0"/>
              <a:t>Ca. 300 </a:t>
            </a:r>
            <a:r>
              <a:rPr lang="de-DE" sz="1600" dirty="0" err="1" smtClean="0"/>
              <a:t>TeilnehmerInnen</a:t>
            </a:r>
            <a:r>
              <a:rPr lang="de-DE" sz="1600" dirty="0" smtClean="0"/>
              <a:t> in ca.35 bis 40 unterschiedlichen Veranstaltungen (von Schweißen bis Verhandlungstechnik)</a:t>
            </a:r>
          </a:p>
          <a:p>
            <a:r>
              <a:rPr lang="de-DE" sz="1600" dirty="0" smtClean="0"/>
              <a:t>Evaluation </a:t>
            </a:r>
            <a:r>
              <a:rPr lang="de-DE" sz="1600" dirty="0" smtClean="0"/>
              <a:t>aller Maßnahmen durchweg sehr gut bis gut (intern wie extern)</a:t>
            </a:r>
          </a:p>
          <a:p>
            <a:r>
              <a:rPr lang="de-DE" sz="1600" dirty="0" smtClean="0"/>
              <a:t>Zugang für Beschäftigte bei zunehmender Bildungsferne auch zunehmend schwer (fehlende </a:t>
            </a:r>
            <a:r>
              <a:rPr lang="de-DE" sz="1600" dirty="0" err="1" smtClean="0"/>
              <a:t>Quali</a:t>
            </a:r>
            <a:r>
              <a:rPr lang="de-DE" sz="1600" dirty="0" smtClean="0"/>
              <a:t>-Matrix, fehlende </a:t>
            </a:r>
            <a:r>
              <a:rPr lang="de-DE" sz="1600" dirty="0" smtClean="0"/>
              <a:t>Ansprache, fehlende Retention)</a:t>
            </a:r>
            <a:endParaRPr lang="de-DE" sz="1600" dirty="0" smtClean="0"/>
          </a:p>
          <a:p>
            <a:r>
              <a:rPr lang="de-DE" sz="1600" b="1" dirty="0" smtClean="0"/>
              <a:t>Scharnierstelle:</a:t>
            </a:r>
            <a:r>
              <a:rPr lang="de-DE" sz="1600" dirty="0" smtClean="0"/>
              <a:t> Betriebsrat und Personalentwicklung (abhängig von jeweiligen Persönlichkeiten)</a:t>
            </a:r>
          </a:p>
          <a:p>
            <a:endParaRPr lang="de-DE" sz="1600" dirty="0"/>
          </a:p>
          <a:p>
            <a:pPr marL="0" indent="0">
              <a:buNone/>
            </a:pPr>
            <a:r>
              <a:rPr lang="de-DE" sz="1600" dirty="0" smtClean="0"/>
              <a:t>generell</a:t>
            </a:r>
          </a:p>
          <a:p>
            <a:r>
              <a:rPr lang="de-DE" sz="1600" dirty="0" smtClean="0"/>
              <a:t>Themenspezifische Weiterbildung innerhalb eines kurzfristigen Projekts zwiespältig</a:t>
            </a:r>
          </a:p>
          <a:p>
            <a:r>
              <a:rPr lang="de-DE" sz="1600" dirty="0" smtClean="0"/>
              <a:t>ESF (Ausführungsstelle BVA) als steuernde Stelle in der Ausführung eher schwierig</a:t>
            </a:r>
          </a:p>
          <a:p>
            <a:r>
              <a:rPr lang="de-DE" sz="1600" dirty="0" smtClean="0"/>
              <a:t>Fazit: Bildungsprojekte zu Strukturwandel und Elektromobilität: ja! Mit deutlichem Vorlauf, Reduktion der Komplexität, vorgelagerter Schulung der beteiligten BR und VL </a:t>
            </a:r>
            <a:endParaRPr lang="de-DE" sz="1600" dirty="0"/>
          </a:p>
        </p:txBody>
      </p:sp>
    </p:spTree>
    <p:extLst>
      <p:ext uri="{BB962C8B-B14F-4D97-AF65-F5344CB8AC3E}">
        <p14:creationId xmlns:p14="http://schemas.microsoft.com/office/powerpoint/2010/main" val="112086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64048" y="251445"/>
            <a:ext cx="6910388" cy="409575"/>
          </a:xfrm>
        </p:spPr>
        <p:txBody>
          <a:bodyPr/>
          <a:lstStyle/>
          <a:p>
            <a:r>
              <a:rPr lang="de-DE" dirty="0" smtClean="0"/>
              <a:t>Anstelle eines Schlussworts</a:t>
            </a:r>
            <a:endParaRPr lang="de-DE" dirty="0"/>
          </a:p>
        </p:txBody>
      </p:sp>
      <p:sp>
        <p:nvSpPr>
          <p:cNvPr id="3" name="Inhaltsplatzhalter 2"/>
          <p:cNvSpPr>
            <a:spLocks noGrp="1"/>
          </p:cNvSpPr>
          <p:nvPr>
            <p:ph idx="1"/>
          </p:nvPr>
        </p:nvSpPr>
        <p:spPr>
          <a:xfrm>
            <a:off x="647824" y="1331565"/>
            <a:ext cx="8926389" cy="5424835"/>
          </a:xfrm>
        </p:spPr>
        <p:txBody>
          <a:bodyPr/>
          <a:lstStyle/>
          <a:p>
            <a:pPr marL="0" indent="0">
              <a:buNone/>
            </a:pPr>
            <a:r>
              <a:rPr lang="de-DE" sz="1800" dirty="0" smtClean="0"/>
              <a:t>						Mit welchen Konzepten haben wir Erfolg?</a:t>
            </a:r>
          </a:p>
          <a:p>
            <a:pPr marL="0" indent="0">
              <a:buNone/>
            </a:pPr>
            <a:r>
              <a:rPr lang="de-DE" sz="1800" dirty="0" smtClean="0"/>
              <a:t>			Damit, </a:t>
            </a:r>
            <a:r>
              <a:rPr lang="de-DE" sz="1800" dirty="0" smtClean="0"/>
              <a:t>d</a:t>
            </a:r>
            <a:r>
              <a:rPr lang="de-DE" sz="1800" dirty="0" smtClean="0"/>
              <a:t>ass wir:</a:t>
            </a:r>
          </a:p>
          <a:p>
            <a:pPr marL="0" indent="0">
              <a:buNone/>
            </a:pPr>
            <a:endParaRPr lang="de-DE" sz="1800" dirty="0" smtClean="0"/>
          </a:p>
          <a:p>
            <a:pPr>
              <a:buFont typeface="Wingdings" pitchFamily="2" charset="2"/>
              <a:buChar char="Ø"/>
            </a:pPr>
            <a:r>
              <a:rPr lang="de-DE" sz="1800" dirty="0" smtClean="0"/>
              <a:t>Gute und praktische Strukturen eingezogen haben</a:t>
            </a:r>
          </a:p>
          <a:p>
            <a:pPr>
              <a:buFont typeface="Wingdings" pitchFamily="2" charset="2"/>
              <a:buChar char="Ø"/>
            </a:pPr>
            <a:endParaRPr lang="de-DE" sz="1800" dirty="0" smtClean="0"/>
          </a:p>
          <a:p>
            <a:pPr>
              <a:buFont typeface="Wingdings" pitchFamily="2" charset="2"/>
              <a:buChar char="ü"/>
            </a:pPr>
            <a:r>
              <a:rPr lang="de-DE" sz="1800" dirty="0" smtClean="0"/>
              <a:t>Elektromobilität und Strukturwandel nicht als fachliche Themen behandeln sondern die Arbeits- und Lebenswelt einbeziehen</a:t>
            </a:r>
          </a:p>
          <a:p>
            <a:pPr>
              <a:buFont typeface="Wingdings" pitchFamily="2" charset="2"/>
              <a:buChar char="ü"/>
            </a:pPr>
            <a:endParaRPr lang="de-DE" sz="1800" dirty="0" smtClean="0"/>
          </a:p>
          <a:p>
            <a:pPr>
              <a:buFont typeface="Wingdings" pitchFamily="2" charset="2"/>
              <a:buChar char="ü"/>
            </a:pPr>
            <a:r>
              <a:rPr lang="de-DE" sz="1800" dirty="0" smtClean="0"/>
              <a:t>keine elitären Angebote vorhalten sondern alle Kompetenzbereiche für alle Ebenen öffnen und ein flexibles Set an Maßnahmen haben</a:t>
            </a:r>
          </a:p>
          <a:p>
            <a:pPr>
              <a:buFont typeface="Wingdings" pitchFamily="2" charset="2"/>
              <a:buChar char="ü"/>
            </a:pPr>
            <a:endParaRPr lang="de-DE" sz="1800" dirty="0" smtClean="0"/>
          </a:p>
          <a:p>
            <a:pPr>
              <a:buFont typeface="Wingdings" pitchFamily="2" charset="2"/>
              <a:buChar char="ü"/>
            </a:pPr>
            <a:r>
              <a:rPr lang="de-DE" sz="1800" dirty="0" smtClean="0"/>
              <a:t> immer wieder darauf verweisen, dass berufliche Bildung systematisch an Berufsentwicklung/ Karrierewege gekoppelt sein soll</a:t>
            </a:r>
          </a:p>
          <a:p>
            <a:pPr>
              <a:buFont typeface="Wingdings" pitchFamily="2" charset="2"/>
              <a:buChar char="ü"/>
            </a:pPr>
            <a:endParaRPr lang="de-DE" sz="1800" dirty="0" smtClean="0"/>
          </a:p>
          <a:p>
            <a:pPr>
              <a:buFont typeface="Wingdings" pitchFamily="2" charset="2"/>
              <a:buChar char="ü"/>
            </a:pPr>
            <a:r>
              <a:rPr lang="de-DE" sz="1800" dirty="0" smtClean="0"/>
              <a:t>Betriebsrat und Vertrauensleute zu den zentralen Themen der Fachkräfteentwicklung und Zukunftsmanagement schulen</a:t>
            </a:r>
          </a:p>
          <a:p>
            <a:pPr>
              <a:buFont typeface="Wingdings" pitchFamily="2" charset="2"/>
              <a:buChar char="ü"/>
            </a:pPr>
            <a:endParaRPr lang="de-DE" dirty="0" smtClean="0"/>
          </a:p>
          <a:p>
            <a:endParaRPr lang="de-DE" dirty="0"/>
          </a:p>
        </p:txBody>
      </p:sp>
    </p:spTree>
    <p:extLst>
      <p:ext uri="{BB962C8B-B14F-4D97-AF65-F5344CB8AC3E}">
        <p14:creationId xmlns:p14="http://schemas.microsoft.com/office/powerpoint/2010/main" val="3206392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FH Stralsund E-Moto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25731" y="3419797"/>
            <a:ext cx="4405024" cy="290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5"/>
          <p:cNvSpPr txBox="1">
            <a:spLocks noChangeArrowheads="1"/>
          </p:cNvSpPr>
          <p:nvPr/>
        </p:nvSpPr>
        <p:spPr bwMode="auto">
          <a:xfrm>
            <a:off x="5535118" y="1476823"/>
            <a:ext cx="4562533" cy="1414975"/>
          </a:xfrm>
          <a:prstGeom prst="rect">
            <a:avLst/>
          </a:prstGeom>
          <a:solidFill>
            <a:srgbClr val="0066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74" tIns="39674" rIns="39674" bIns="39674">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buFont typeface="Times"/>
              <a:buChar char="•"/>
              <a:defRPr sz="2400">
                <a:solidFill>
                  <a:schemeClr val="tx1"/>
                </a:solidFill>
                <a:latin typeface="Arial" pitchFamily="34" charset="0"/>
              </a:defRPr>
            </a:lvl6pPr>
            <a:lvl7pPr marL="2971800" indent="-228600" eaLnBrk="0" fontAlgn="base" hangingPunct="0">
              <a:spcBef>
                <a:spcPct val="0"/>
              </a:spcBef>
              <a:spcAft>
                <a:spcPct val="0"/>
              </a:spcAft>
              <a:buFont typeface="Times"/>
              <a:buChar char="•"/>
              <a:defRPr sz="2400">
                <a:solidFill>
                  <a:schemeClr val="tx1"/>
                </a:solidFill>
                <a:latin typeface="Arial" pitchFamily="34" charset="0"/>
              </a:defRPr>
            </a:lvl7pPr>
            <a:lvl8pPr marL="3429000" indent="-228600" eaLnBrk="0" fontAlgn="base" hangingPunct="0">
              <a:spcBef>
                <a:spcPct val="0"/>
              </a:spcBef>
              <a:spcAft>
                <a:spcPct val="0"/>
              </a:spcAft>
              <a:buFont typeface="Times"/>
              <a:buChar char="•"/>
              <a:defRPr sz="2400">
                <a:solidFill>
                  <a:schemeClr val="tx1"/>
                </a:solidFill>
                <a:latin typeface="Arial" pitchFamily="34" charset="0"/>
              </a:defRPr>
            </a:lvl8pPr>
            <a:lvl9pPr marL="3886200" indent="-228600" eaLnBrk="0" fontAlgn="base" hangingPunct="0">
              <a:spcBef>
                <a:spcPct val="0"/>
              </a:spcBef>
              <a:spcAft>
                <a:spcPct val="0"/>
              </a:spcAft>
              <a:buFont typeface="Times"/>
              <a:buChar char="•"/>
              <a:defRPr sz="2400">
                <a:solidFill>
                  <a:schemeClr val="tx1"/>
                </a:solidFill>
                <a:latin typeface="Arial" pitchFamily="34" charset="0"/>
              </a:defRPr>
            </a:lvl9pPr>
          </a:lstStyle>
          <a:p>
            <a:pPr eaLnBrk="1" hangingPunct="1">
              <a:spcBef>
                <a:spcPct val="50000"/>
              </a:spcBef>
              <a:buFontTx/>
              <a:buNone/>
            </a:pPr>
            <a:r>
              <a:rPr lang="de-DE" sz="1800" dirty="0">
                <a:solidFill>
                  <a:srgbClr val="FFFFFF"/>
                </a:solidFill>
                <a:cs typeface="Arial" pitchFamily="34" charset="0"/>
              </a:rPr>
              <a:t>Elektroantrieb: ca. </a:t>
            </a:r>
            <a:r>
              <a:rPr lang="de-DE" sz="1800" b="1" dirty="0">
                <a:solidFill>
                  <a:srgbClr val="FFFFFF"/>
                </a:solidFill>
                <a:cs typeface="Arial" pitchFamily="34" charset="0"/>
              </a:rPr>
              <a:t>210 Teile</a:t>
            </a:r>
            <a:r>
              <a:rPr lang="de-DE" sz="1800" dirty="0">
                <a:solidFill>
                  <a:srgbClr val="FFFFFF"/>
                </a:solidFill>
                <a:cs typeface="Arial" pitchFamily="34" charset="0"/>
              </a:rPr>
              <a:t> im Antriebsstrang (Elektromotor und Getriebe)</a:t>
            </a:r>
          </a:p>
          <a:p>
            <a:pPr eaLnBrk="1" hangingPunct="1">
              <a:spcBef>
                <a:spcPct val="50000"/>
              </a:spcBef>
              <a:buFontTx/>
              <a:buNone/>
            </a:pPr>
            <a:r>
              <a:rPr lang="de-DE" sz="1800" b="1" dirty="0">
                <a:solidFill>
                  <a:srgbClr val="FFFFFF"/>
                </a:solidFill>
                <a:cs typeface="Arial" pitchFamily="34" charset="0"/>
              </a:rPr>
              <a:t>14 Bauteile E-Motor</a:t>
            </a:r>
          </a:p>
        </p:txBody>
      </p:sp>
      <p:sp>
        <p:nvSpPr>
          <p:cNvPr id="8196" name="Text Box 6"/>
          <p:cNvSpPr txBox="1">
            <a:spLocks noChangeArrowheads="1"/>
          </p:cNvSpPr>
          <p:nvPr/>
        </p:nvSpPr>
        <p:spPr bwMode="auto">
          <a:xfrm>
            <a:off x="241194" y="1483677"/>
            <a:ext cx="4525781" cy="1414975"/>
          </a:xfrm>
          <a:prstGeom prst="rect">
            <a:avLst/>
          </a:prstGeom>
          <a:solidFill>
            <a:srgbClr val="0066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74" tIns="39674" rIns="39674" bIns="39674">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buFont typeface="Times"/>
              <a:buChar char="•"/>
              <a:defRPr sz="2400">
                <a:solidFill>
                  <a:schemeClr val="tx1"/>
                </a:solidFill>
                <a:latin typeface="Arial" pitchFamily="34" charset="0"/>
              </a:defRPr>
            </a:lvl6pPr>
            <a:lvl7pPr marL="2971800" indent="-228600" eaLnBrk="0" fontAlgn="base" hangingPunct="0">
              <a:spcBef>
                <a:spcPct val="0"/>
              </a:spcBef>
              <a:spcAft>
                <a:spcPct val="0"/>
              </a:spcAft>
              <a:buFont typeface="Times"/>
              <a:buChar char="•"/>
              <a:defRPr sz="2400">
                <a:solidFill>
                  <a:schemeClr val="tx1"/>
                </a:solidFill>
                <a:latin typeface="Arial" pitchFamily="34" charset="0"/>
              </a:defRPr>
            </a:lvl7pPr>
            <a:lvl8pPr marL="3429000" indent="-228600" eaLnBrk="0" fontAlgn="base" hangingPunct="0">
              <a:spcBef>
                <a:spcPct val="0"/>
              </a:spcBef>
              <a:spcAft>
                <a:spcPct val="0"/>
              </a:spcAft>
              <a:buFont typeface="Times"/>
              <a:buChar char="•"/>
              <a:defRPr sz="2400">
                <a:solidFill>
                  <a:schemeClr val="tx1"/>
                </a:solidFill>
                <a:latin typeface="Arial" pitchFamily="34" charset="0"/>
              </a:defRPr>
            </a:lvl8pPr>
            <a:lvl9pPr marL="3886200" indent="-228600" eaLnBrk="0" fontAlgn="base" hangingPunct="0">
              <a:spcBef>
                <a:spcPct val="0"/>
              </a:spcBef>
              <a:spcAft>
                <a:spcPct val="0"/>
              </a:spcAft>
              <a:buFont typeface="Times"/>
              <a:buChar char="•"/>
              <a:defRPr sz="2400">
                <a:solidFill>
                  <a:schemeClr val="tx1"/>
                </a:solidFill>
                <a:latin typeface="Arial" pitchFamily="34" charset="0"/>
              </a:defRPr>
            </a:lvl9pPr>
          </a:lstStyle>
          <a:p>
            <a:pPr eaLnBrk="1" hangingPunct="1">
              <a:spcBef>
                <a:spcPct val="50000"/>
              </a:spcBef>
              <a:buFontTx/>
              <a:buNone/>
            </a:pPr>
            <a:r>
              <a:rPr lang="de-DE" sz="1800" dirty="0">
                <a:solidFill>
                  <a:srgbClr val="FFFFFF"/>
                </a:solidFill>
                <a:cs typeface="Arial" pitchFamily="34" charset="0"/>
              </a:rPr>
              <a:t>Kfz mit Verbrennungsmotor: ca. </a:t>
            </a:r>
            <a:r>
              <a:rPr lang="de-DE" sz="1800" b="1" dirty="0">
                <a:solidFill>
                  <a:srgbClr val="FFFFFF"/>
                </a:solidFill>
                <a:cs typeface="Arial" pitchFamily="34" charset="0"/>
              </a:rPr>
              <a:t>1.400 Teile</a:t>
            </a:r>
            <a:r>
              <a:rPr lang="de-DE" sz="1800" dirty="0">
                <a:solidFill>
                  <a:srgbClr val="FFFFFF"/>
                </a:solidFill>
                <a:cs typeface="Arial" pitchFamily="34" charset="0"/>
              </a:rPr>
              <a:t> im Antriebsstrang (Motor und Getriebe)</a:t>
            </a:r>
          </a:p>
          <a:p>
            <a:pPr eaLnBrk="1" hangingPunct="1">
              <a:spcBef>
                <a:spcPct val="50000"/>
              </a:spcBef>
              <a:buFontTx/>
              <a:buNone/>
            </a:pPr>
            <a:r>
              <a:rPr lang="de-DE" sz="1800" b="1" dirty="0">
                <a:solidFill>
                  <a:srgbClr val="FFFFFF"/>
                </a:solidFill>
                <a:cs typeface="Arial" pitchFamily="34" charset="0"/>
              </a:rPr>
              <a:t>140 mechanische Einzelteile (6-Zyl.)</a:t>
            </a:r>
            <a:endParaRPr lang="de-DE" sz="1300" b="1" dirty="0">
              <a:solidFill>
                <a:srgbClr val="FFFFFF"/>
              </a:solidFill>
              <a:cs typeface="Arial" pitchFamily="34" charset="0"/>
            </a:endParaRPr>
          </a:p>
        </p:txBody>
      </p:sp>
      <p:pic>
        <p:nvPicPr>
          <p:cNvPr id="8197" name="Picture 10"/>
          <p:cNvPicPr>
            <a:picLocks noChangeAspect="1" noChangeArrowheads="1"/>
          </p:cNvPicPr>
          <p:nvPr/>
        </p:nvPicPr>
        <p:blipFill>
          <a:blip r:embed="rId4">
            <a:extLst>
              <a:ext uri="{28A0092B-C50C-407E-A947-70E740481C1C}">
                <a14:useLocalDpi xmlns:a14="http://schemas.microsoft.com/office/drawing/2010/main" val="0"/>
              </a:ext>
            </a:extLst>
          </a:blip>
          <a:srcRect l="2943" r="11873"/>
          <a:stretch>
            <a:fillRect/>
          </a:stretch>
        </p:blipFill>
        <p:spPr bwMode="auto">
          <a:xfrm>
            <a:off x="395165" y="3133679"/>
            <a:ext cx="5154069" cy="4175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8" name="Rectangle 11"/>
          <p:cNvSpPr>
            <a:spLocks noGrp="1" noChangeArrowheads="1"/>
          </p:cNvSpPr>
          <p:nvPr>
            <p:ph type="title"/>
          </p:nvPr>
        </p:nvSpPr>
        <p:spPr>
          <a:xfrm>
            <a:off x="2808064" y="539477"/>
            <a:ext cx="6921679" cy="371897"/>
          </a:xfrm>
          <a:noFill/>
          <a:extLst>
            <a:ext uri="{909E8E84-426E-40DD-AFC4-6F175D3DCCD1}">
              <a14:hiddenFill xmlns:a14="http://schemas.microsoft.com/office/drawing/2010/main">
                <a:solidFill>
                  <a:schemeClr val="accent1"/>
                </a:solidFill>
              </a14:hiddenFill>
            </a:ext>
          </a:extLst>
        </p:spPr>
        <p:txBody>
          <a:bodyPr/>
          <a:lstStyle/>
          <a:p>
            <a:pPr eaLnBrk="1" hangingPunct="1"/>
            <a:r>
              <a:rPr lang="de-DE" dirty="0" smtClean="0"/>
              <a:t>E-Mobilität: Komplexität reduziert sich drastisch</a:t>
            </a:r>
          </a:p>
        </p:txBody>
      </p:sp>
      <p:sp>
        <p:nvSpPr>
          <p:cNvPr id="8199" name="Text Box 12"/>
          <p:cNvSpPr txBox="1">
            <a:spLocks noChangeArrowheads="1"/>
          </p:cNvSpPr>
          <p:nvPr/>
        </p:nvSpPr>
        <p:spPr bwMode="auto">
          <a:xfrm>
            <a:off x="5653490" y="6766075"/>
            <a:ext cx="4277265" cy="609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72" tIns="50387" rIns="100772" bIns="50387">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buFont typeface="Times"/>
              <a:buChar char="•"/>
              <a:defRPr sz="2400">
                <a:solidFill>
                  <a:schemeClr val="tx1"/>
                </a:solidFill>
                <a:latin typeface="Arial" pitchFamily="34" charset="0"/>
              </a:defRPr>
            </a:lvl6pPr>
            <a:lvl7pPr marL="2971800" indent="-228600" eaLnBrk="0" fontAlgn="base" hangingPunct="0">
              <a:spcBef>
                <a:spcPct val="0"/>
              </a:spcBef>
              <a:spcAft>
                <a:spcPct val="0"/>
              </a:spcAft>
              <a:buFont typeface="Times"/>
              <a:buChar char="•"/>
              <a:defRPr sz="2400">
                <a:solidFill>
                  <a:schemeClr val="tx1"/>
                </a:solidFill>
                <a:latin typeface="Arial" pitchFamily="34" charset="0"/>
              </a:defRPr>
            </a:lvl7pPr>
            <a:lvl8pPr marL="3429000" indent="-228600" eaLnBrk="0" fontAlgn="base" hangingPunct="0">
              <a:spcBef>
                <a:spcPct val="0"/>
              </a:spcBef>
              <a:spcAft>
                <a:spcPct val="0"/>
              </a:spcAft>
              <a:buFont typeface="Times"/>
              <a:buChar char="•"/>
              <a:defRPr sz="2400">
                <a:solidFill>
                  <a:schemeClr val="tx1"/>
                </a:solidFill>
                <a:latin typeface="Arial" pitchFamily="34" charset="0"/>
              </a:defRPr>
            </a:lvl8pPr>
            <a:lvl9pPr marL="3886200" indent="-228600" eaLnBrk="0" fontAlgn="base" hangingPunct="0">
              <a:spcBef>
                <a:spcPct val="0"/>
              </a:spcBef>
              <a:spcAft>
                <a:spcPct val="0"/>
              </a:spcAft>
              <a:buFont typeface="Times"/>
              <a:buChar char="•"/>
              <a:defRPr sz="2400">
                <a:solidFill>
                  <a:schemeClr val="tx1"/>
                </a:solidFill>
                <a:latin typeface="Arial" pitchFamily="34" charset="0"/>
              </a:defRPr>
            </a:lvl9pPr>
          </a:lstStyle>
          <a:p>
            <a:pPr eaLnBrk="1" hangingPunct="1">
              <a:buFontTx/>
              <a:buNone/>
            </a:pPr>
            <a:r>
              <a:rPr lang="de-DE" sz="1300" dirty="0">
                <a:solidFill>
                  <a:srgbClr val="000000"/>
                </a:solidFill>
                <a:cs typeface="Arial" pitchFamily="34" charset="0"/>
              </a:rPr>
              <a:t>Quelle: </a:t>
            </a:r>
            <a:r>
              <a:rPr lang="de-DE" sz="1300" dirty="0" err="1">
                <a:solidFill>
                  <a:srgbClr val="000000"/>
                </a:solidFill>
                <a:cs typeface="Arial" pitchFamily="34" charset="0"/>
              </a:rPr>
              <a:t>Bain</a:t>
            </a:r>
            <a:r>
              <a:rPr lang="de-DE" sz="1300" dirty="0">
                <a:solidFill>
                  <a:srgbClr val="000000"/>
                </a:solidFill>
                <a:cs typeface="Arial" pitchFamily="34" charset="0"/>
              </a:rPr>
              <a:t> 2010 / MMC </a:t>
            </a:r>
            <a:r>
              <a:rPr lang="de-DE" sz="1300" dirty="0" smtClean="0">
                <a:solidFill>
                  <a:srgbClr val="000000"/>
                </a:solidFill>
                <a:cs typeface="Arial" pitchFamily="34" charset="0"/>
              </a:rPr>
              <a:t>2010 </a:t>
            </a:r>
            <a:r>
              <a:rPr lang="de-DE" sz="1300" dirty="0" smtClean="0">
                <a:solidFill>
                  <a:srgbClr val="000000"/>
                </a:solidFill>
                <a:cs typeface="Arial" pitchFamily="34" charset="0"/>
                <a:hlinkClick r:id="rId5"/>
              </a:rPr>
              <a:t>http</a:t>
            </a:r>
            <a:r>
              <a:rPr lang="de-DE" sz="1300" dirty="0">
                <a:solidFill>
                  <a:srgbClr val="000000"/>
                </a:solidFill>
                <a:cs typeface="Arial" pitchFamily="34" charset="0"/>
                <a:hlinkClick r:id="rId5"/>
              </a:rPr>
              <a:t>://www.emot.de/wissen/motor/e_mot_ex/index.htm</a:t>
            </a:r>
            <a:r>
              <a:rPr lang="de-DE" sz="1300" dirty="0">
                <a:solidFill>
                  <a:srgbClr val="000000"/>
                </a:solidFill>
                <a:cs typeface="Arial" pitchFamily="34" charset="0"/>
              </a:rPr>
              <a:t> </a:t>
            </a:r>
          </a:p>
        </p:txBody>
      </p:sp>
    </p:spTree>
    <p:extLst>
      <p:ext uri="{BB962C8B-B14F-4D97-AF65-F5344CB8AC3E}">
        <p14:creationId xmlns:p14="http://schemas.microsoft.com/office/powerpoint/2010/main" val="1344853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b="1" dirty="0" smtClean="0"/>
          </a:p>
          <a:p>
            <a:pPr marL="0" indent="0">
              <a:buNone/>
            </a:pPr>
            <a:r>
              <a:rPr lang="de-DE" b="1" dirty="0"/>
              <a:t>	</a:t>
            </a:r>
            <a:r>
              <a:rPr lang="de-DE" b="1" dirty="0" smtClean="0"/>
              <a:t>			</a:t>
            </a:r>
          </a:p>
          <a:p>
            <a:pPr marL="0" indent="0">
              <a:buNone/>
            </a:pPr>
            <a:endParaRPr lang="de-DE" b="1" dirty="0"/>
          </a:p>
          <a:p>
            <a:pPr marL="0" indent="0">
              <a:buNone/>
            </a:pPr>
            <a:r>
              <a:rPr lang="de-DE" b="1" dirty="0" smtClean="0"/>
              <a:t>				Danke für Eure Aufmerksamkeit!</a:t>
            </a:r>
          </a:p>
          <a:p>
            <a:pPr marL="0" indent="0">
              <a:buNone/>
            </a:pPr>
            <a:endParaRPr lang="de-DE" b="1" dirty="0"/>
          </a:p>
          <a:p>
            <a:pPr marL="0" indent="0">
              <a:buNone/>
            </a:pPr>
            <a:endParaRPr lang="de-DE" b="1" dirty="0" smtClean="0"/>
          </a:p>
          <a:p>
            <a:pPr marL="0" indent="0">
              <a:buNone/>
            </a:pPr>
            <a:endParaRPr lang="de-DE" b="1" dirty="0"/>
          </a:p>
          <a:p>
            <a:pPr marL="0" indent="0">
              <a:buNone/>
            </a:pPr>
            <a:endParaRPr lang="de-DE" b="1" dirty="0" smtClean="0"/>
          </a:p>
          <a:p>
            <a:pPr marL="0" indent="0">
              <a:buNone/>
            </a:pPr>
            <a:endParaRPr lang="de-DE" b="1" dirty="0"/>
          </a:p>
          <a:p>
            <a:pPr marL="0" indent="0">
              <a:buNone/>
            </a:pPr>
            <a:endParaRPr lang="de-DE" b="1" dirty="0" smtClean="0"/>
          </a:p>
          <a:p>
            <a:pPr marL="0" indent="0">
              <a:buNone/>
            </a:pPr>
            <a:endParaRPr lang="de-DE" b="1" dirty="0"/>
          </a:p>
          <a:p>
            <a:pPr marL="0" lvl="1" indent="0">
              <a:spcAft>
                <a:spcPts val="575"/>
              </a:spcAft>
              <a:buNone/>
            </a:pPr>
            <a:r>
              <a:rPr lang="de-DE" sz="1500" b="1" dirty="0" smtClean="0"/>
              <a:t>											Website</a:t>
            </a:r>
            <a:r>
              <a:rPr lang="de-DE" sz="1500" b="1" dirty="0"/>
              <a:t>: </a:t>
            </a:r>
            <a:r>
              <a:rPr lang="de-DE" sz="1500" b="1" u="sng" dirty="0">
                <a:solidFill>
                  <a:schemeClr val="accent2"/>
                </a:solidFill>
              </a:rPr>
              <a:t>www.fair-seminare.de</a:t>
            </a:r>
          </a:p>
          <a:p>
            <a:pPr marL="0" indent="0">
              <a:buNone/>
            </a:pPr>
            <a:endParaRPr lang="de-DE" b="1" dirty="0"/>
          </a:p>
        </p:txBody>
      </p:sp>
    </p:spTree>
    <p:extLst>
      <p:ext uri="{BB962C8B-B14F-4D97-AF65-F5344CB8AC3E}">
        <p14:creationId xmlns:p14="http://schemas.microsoft.com/office/powerpoint/2010/main" val="1989869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024088" y="969458"/>
            <a:ext cx="7004034" cy="587975"/>
          </a:xfrm>
        </p:spPr>
        <p:txBody>
          <a:bodyPr/>
          <a:lstStyle/>
          <a:p>
            <a:pPr eaLnBrk="1" hangingPunct="1"/>
            <a:r>
              <a:rPr lang="de-DE" altLang="de-DE" dirty="0" smtClean="0">
                <a:solidFill>
                  <a:srgbClr val="0070C0"/>
                </a:solidFill>
              </a:rPr>
              <a:t>„Der </a:t>
            </a:r>
            <a:r>
              <a:rPr lang="de-DE" altLang="de-DE" dirty="0">
                <a:solidFill>
                  <a:srgbClr val="0070C0"/>
                </a:solidFill>
              </a:rPr>
              <a:t>Betrieb bietet mir ausreichend Möglichkeiten zur </a:t>
            </a:r>
            <a:r>
              <a:rPr lang="de-DE" altLang="de-DE" dirty="0" smtClean="0">
                <a:solidFill>
                  <a:srgbClr val="0070C0"/>
                </a:solidFill>
              </a:rPr>
              <a:t>Weiterbildung an.“</a:t>
            </a:r>
          </a:p>
        </p:txBody>
      </p:sp>
      <p:sp>
        <p:nvSpPr>
          <p:cNvPr id="53251" name="Text Box 5"/>
          <p:cNvSpPr txBox="1">
            <a:spLocks noChangeArrowheads="1"/>
          </p:cNvSpPr>
          <p:nvPr/>
        </p:nvSpPr>
        <p:spPr bwMode="auto">
          <a:xfrm>
            <a:off x="4084753" y="6635714"/>
            <a:ext cx="1512094" cy="35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spcBef>
                <a:spcPct val="50000"/>
              </a:spcBef>
            </a:pPr>
            <a:r>
              <a:rPr lang="de-DE" altLang="de-DE" sz="1300">
                <a:latin typeface="Times New Roman" pitchFamily="18" charset="0"/>
              </a:rPr>
              <a:t>Angaben in %</a:t>
            </a:r>
          </a:p>
        </p:txBody>
      </p:sp>
      <p:sp>
        <p:nvSpPr>
          <p:cNvPr id="53252" name="Text Box 7"/>
          <p:cNvSpPr txBox="1">
            <a:spLocks noChangeArrowheads="1"/>
          </p:cNvSpPr>
          <p:nvPr/>
        </p:nvSpPr>
        <p:spPr bwMode="auto">
          <a:xfrm>
            <a:off x="1149822" y="2908375"/>
            <a:ext cx="3176446" cy="45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de-DE" altLang="de-DE" sz="1800" i="1"/>
              <a:t>Fach(arbeiter)tätigkeiten</a:t>
            </a:r>
          </a:p>
        </p:txBody>
      </p:sp>
      <p:sp>
        <p:nvSpPr>
          <p:cNvPr id="53253" name="Text Box 7"/>
          <p:cNvSpPr txBox="1">
            <a:spLocks noChangeArrowheads="1"/>
          </p:cNvSpPr>
          <p:nvPr/>
        </p:nvSpPr>
        <p:spPr bwMode="auto">
          <a:xfrm>
            <a:off x="1176074" y="1928417"/>
            <a:ext cx="3176447" cy="45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de-DE" altLang="de-DE" sz="1800" i="1"/>
              <a:t>Angelerntentätigkeiten</a:t>
            </a:r>
          </a:p>
        </p:txBody>
      </p:sp>
      <p:graphicFrame>
        <p:nvGraphicFramePr>
          <p:cNvPr id="53254" name="Objekt 64"/>
          <p:cNvGraphicFramePr>
            <a:graphicFrameLocks noChangeAspect="1"/>
          </p:cNvGraphicFramePr>
          <p:nvPr/>
        </p:nvGraphicFramePr>
        <p:xfrm>
          <a:off x="3571972" y="1398191"/>
          <a:ext cx="5668601" cy="7526426"/>
        </p:xfrm>
        <a:graphic>
          <a:graphicData uri="http://schemas.openxmlformats.org/presentationml/2006/ole">
            <mc:AlternateContent xmlns:mc="http://schemas.openxmlformats.org/markup-compatibility/2006">
              <mc:Choice xmlns:v="urn:schemas-microsoft-com:vml" Requires="v">
                <p:oleObj spid="_x0000_s1032" name="Diagramm" r:id="rId3" imgW="4552821" imgH="6219720" progId="Excel.Chart.8">
                  <p:embed/>
                </p:oleObj>
              </mc:Choice>
              <mc:Fallback>
                <p:oleObj name="Diagramm" r:id="rId3" imgW="4552821" imgH="621972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972" y="1398191"/>
                        <a:ext cx="5668601" cy="752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55" name="Text Box 9"/>
          <p:cNvSpPr txBox="1">
            <a:spLocks noChangeArrowheads="1"/>
          </p:cNvSpPr>
          <p:nvPr/>
        </p:nvSpPr>
        <p:spPr bwMode="auto">
          <a:xfrm>
            <a:off x="8295515" y="5444017"/>
            <a:ext cx="696543" cy="34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lnSpc>
                <a:spcPct val="80000"/>
              </a:lnSpc>
            </a:pPr>
            <a:r>
              <a:rPr lang="de-DE" altLang="de-DE" sz="2000">
                <a:latin typeface="Times New Roman" pitchFamily="18" charset="0"/>
              </a:rPr>
              <a:t>nein</a:t>
            </a:r>
          </a:p>
        </p:txBody>
      </p:sp>
      <p:sp>
        <p:nvSpPr>
          <p:cNvPr id="53256" name="Text Box 9"/>
          <p:cNvSpPr txBox="1">
            <a:spLocks noChangeArrowheads="1"/>
          </p:cNvSpPr>
          <p:nvPr/>
        </p:nvSpPr>
        <p:spPr bwMode="auto">
          <a:xfrm>
            <a:off x="5278327" y="5444017"/>
            <a:ext cx="1275830" cy="34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lnSpc>
                <a:spcPct val="80000"/>
              </a:lnSpc>
            </a:pPr>
            <a:r>
              <a:rPr lang="de-DE" altLang="de-DE" sz="2000">
                <a:latin typeface="Times New Roman" pitchFamily="18" charset="0"/>
              </a:rPr>
              <a:t>eher ja</a:t>
            </a:r>
          </a:p>
        </p:txBody>
      </p:sp>
      <p:sp>
        <p:nvSpPr>
          <p:cNvPr id="53257" name="Text Box 9"/>
          <p:cNvSpPr txBox="1">
            <a:spLocks noChangeArrowheads="1"/>
          </p:cNvSpPr>
          <p:nvPr/>
        </p:nvSpPr>
        <p:spPr bwMode="auto">
          <a:xfrm>
            <a:off x="6708167" y="5442267"/>
            <a:ext cx="1384335" cy="34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lnSpc>
                <a:spcPct val="80000"/>
              </a:lnSpc>
            </a:pPr>
            <a:r>
              <a:rPr lang="de-DE" altLang="de-DE" sz="2000">
                <a:latin typeface="Times New Roman" pitchFamily="18" charset="0"/>
              </a:rPr>
              <a:t>eher nein</a:t>
            </a:r>
          </a:p>
        </p:txBody>
      </p:sp>
      <p:sp>
        <p:nvSpPr>
          <p:cNvPr id="53258" name="Text Box 9"/>
          <p:cNvSpPr txBox="1">
            <a:spLocks noChangeArrowheads="1"/>
          </p:cNvSpPr>
          <p:nvPr/>
        </p:nvSpPr>
        <p:spPr bwMode="auto">
          <a:xfrm>
            <a:off x="4245763" y="5442267"/>
            <a:ext cx="1015063" cy="34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lnSpc>
                <a:spcPct val="80000"/>
              </a:lnSpc>
            </a:pPr>
            <a:r>
              <a:rPr lang="de-DE" altLang="de-DE" sz="2000">
                <a:latin typeface="Times New Roman" pitchFamily="18" charset="0"/>
              </a:rPr>
              <a:t>ja</a:t>
            </a:r>
          </a:p>
        </p:txBody>
      </p:sp>
      <p:sp>
        <p:nvSpPr>
          <p:cNvPr id="53259" name="Text Box 7"/>
          <p:cNvSpPr txBox="1">
            <a:spLocks noChangeArrowheads="1"/>
          </p:cNvSpPr>
          <p:nvPr/>
        </p:nvSpPr>
        <p:spPr bwMode="auto">
          <a:xfrm>
            <a:off x="1149822" y="3722091"/>
            <a:ext cx="3333956" cy="80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de-DE" altLang="de-DE" sz="1800" i="1"/>
              <a:t>Tätigkeiten auf Meister-, Techniker-, Fachwirtniveau</a:t>
            </a:r>
          </a:p>
        </p:txBody>
      </p:sp>
      <p:sp>
        <p:nvSpPr>
          <p:cNvPr id="53260" name="Text Box 7"/>
          <p:cNvSpPr txBox="1">
            <a:spLocks noChangeArrowheads="1"/>
          </p:cNvSpPr>
          <p:nvPr/>
        </p:nvSpPr>
        <p:spPr bwMode="auto">
          <a:xfrm>
            <a:off x="1149822" y="4675799"/>
            <a:ext cx="3333956" cy="80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de-DE" altLang="de-DE" sz="1800" i="1"/>
              <a:t>Tätigkeiten auf (Fach-) Hochschulniveau</a:t>
            </a:r>
          </a:p>
        </p:txBody>
      </p:sp>
      <p:sp>
        <p:nvSpPr>
          <p:cNvPr id="2" name="Rechteck 1"/>
          <p:cNvSpPr/>
          <p:nvPr/>
        </p:nvSpPr>
        <p:spPr>
          <a:xfrm>
            <a:off x="124276" y="6813625"/>
            <a:ext cx="9433048" cy="365934"/>
          </a:xfrm>
          <a:prstGeom prst="rect">
            <a:avLst/>
          </a:prstGeom>
        </p:spPr>
        <p:txBody>
          <a:bodyPr wrap="square">
            <a:spAutoFit/>
          </a:bodyPr>
          <a:lstStyle/>
          <a:p>
            <a:r>
              <a:rPr lang="de-DE" altLang="de-DE" sz="1400" dirty="0" smtClean="0"/>
              <a:t>Auszug: </a:t>
            </a:r>
            <a:r>
              <a:rPr lang="de-DE" altLang="de-DE" sz="1400" dirty="0"/>
              <a:t>Auswertung </a:t>
            </a:r>
            <a:r>
              <a:rPr lang="de-DE" altLang="de-DE" sz="1400" dirty="0" smtClean="0"/>
              <a:t>Beschäftigtenbefragung, Bezirksebene, Dr. </a:t>
            </a:r>
            <a:r>
              <a:rPr lang="de-DE" altLang="de-DE" sz="1400" dirty="0"/>
              <a:t>K</a:t>
            </a:r>
            <a:r>
              <a:rPr lang="de-DE" altLang="de-DE" sz="1400" dirty="0" smtClean="0"/>
              <a:t>uhlmann, SOFI, Göttingen</a:t>
            </a:r>
            <a:endParaRPr lang="de-DE" sz="1400" dirty="0"/>
          </a:p>
        </p:txBody>
      </p:sp>
    </p:spTree>
    <p:extLst>
      <p:ext uri="{BB962C8B-B14F-4D97-AF65-F5344CB8AC3E}">
        <p14:creationId xmlns:p14="http://schemas.microsoft.com/office/powerpoint/2010/main" val="3766387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102569" y="179437"/>
            <a:ext cx="8925014" cy="1367424"/>
          </a:xfrm>
          <a:prstGeom prst="rect">
            <a:avLst/>
          </a:prstGeom>
        </p:spPr>
        <p:txBody>
          <a:bodyPr lIns="100794" tIns="50397" rIns="100794" bIns="50397"/>
          <a:lstStyle>
            <a:lvl1pPr algn="ctr" rtl="0" eaLnBrk="0" fontAlgn="base" hangingPunct="0">
              <a:spcBef>
                <a:spcPct val="0"/>
              </a:spcBef>
              <a:spcAft>
                <a:spcPct val="0"/>
              </a:spcAft>
              <a:defRPr sz="2000" b="1">
                <a:solidFill>
                  <a:schemeClr val="tx2"/>
                </a:solidFill>
                <a:latin typeface="+mj-lt"/>
                <a:ea typeface="+mj-ea"/>
                <a:cs typeface="+mj-cs"/>
              </a:defRPr>
            </a:lvl1pPr>
            <a:lvl2pPr algn="ctr" rtl="0" eaLnBrk="0" fontAlgn="base" hangingPunct="0">
              <a:spcBef>
                <a:spcPct val="0"/>
              </a:spcBef>
              <a:spcAft>
                <a:spcPct val="0"/>
              </a:spcAft>
              <a:defRPr sz="2000" b="1">
                <a:solidFill>
                  <a:schemeClr val="tx2"/>
                </a:solidFill>
                <a:latin typeface="Arial" charset="0"/>
              </a:defRPr>
            </a:lvl2pPr>
            <a:lvl3pPr algn="ctr" rtl="0" eaLnBrk="0" fontAlgn="base" hangingPunct="0">
              <a:spcBef>
                <a:spcPct val="0"/>
              </a:spcBef>
              <a:spcAft>
                <a:spcPct val="0"/>
              </a:spcAft>
              <a:defRPr sz="2000" b="1">
                <a:solidFill>
                  <a:schemeClr val="tx2"/>
                </a:solidFill>
                <a:latin typeface="Arial" charset="0"/>
              </a:defRPr>
            </a:lvl3pPr>
            <a:lvl4pPr algn="ctr" rtl="0" eaLnBrk="0" fontAlgn="base" hangingPunct="0">
              <a:spcBef>
                <a:spcPct val="0"/>
              </a:spcBef>
              <a:spcAft>
                <a:spcPct val="0"/>
              </a:spcAft>
              <a:defRPr sz="2000" b="1">
                <a:solidFill>
                  <a:schemeClr val="tx2"/>
                </a:solidFill>
                <a:latin typeface="Arial" charset="0"/>
              </a:defRPr>
            </a:lvl4pPr>
            <a:lvl5pPr algn="ctr" rtl="0" eaLnBrk="0" fontAlgn="base" hangingPunct="0">
              <a:spcBef>
                <a:spcPct val="0"/>
              </a:spcBef>
              <a:spcAft>
                <a:spcPct val="0"/>
              </a:spcAft>
              <a:defRPr sz="2000" b="1">
                <a:solidFill>
                  <a:schemeClr val="tx2"/>
                </a:solidFill>
                <a:latin typeface="Arial" charset="0"/>
              </a:defRPr>
            </a:lvl5pPr>
            <a:lvl6pPr marL="457200" algn="ctr" rtl="0" fontAlgn="base">
              <a:spcBef>
                <a:spcPct val="0"/>
              </a:spcBef>
              <a:spcAft>
                <a:spcPct val="0"/>
              </a:spcAft>
              <a:defRPr sz="2000" b="1">
                <a:solidFill>
                  <a:schemeClr val="tx2"/>
                </a:solidFill>
                <a:latin typeface="Arial" charset="0"/>
              </a:defRPr>
            </a:lvl6pPr>
            <a:lvl7pPr marL="914400" algn="ctr" rtl="0" fontAlgn="base">
              <a:spcBef>
                <a:spcPct val="0"/>
              </a:spcBef>
              <a:spcAft>
                <a:spcPct val="0"/>
              </a:spcAft>
              <a:defRPr sz="2000" b="1">
                <a:solidFill>
                  <a:schemeClr val="tx2"/>
                </a:solidFill>
                <a:latin typeface="Arial" charset="0"/>
              </a:defRPr>
            </a:lvl7pPr>
            <a:lvl8pPr marL="1371600" algn="ctr" rtl="0" fontAlgn="base">
              <a:spcBef>
                <a:spcPct val="0"/>
              </a:spcBef>
              <a:spcAft>
                <a:spcPct val="0"/>
              </a:spcAft>
              <a:defRPr sz="2000" b="1">
                <a:solidFill>
                  <a:schemeClr val="tx2"/>
                </a:solidFill>
                <a:latin typeface="Arial" charset="0"/>
              </a:defRPr>
            </a:lvl8pPr>
            <a:lvl9pPr marL="1828800" algn="ctr" rtl="0" fontAlgn="base">
              <a:spcBef>
                <a:spcPct val="0"/>
              </a:spcBef>
              <a:spcAft>
                <a:spcPct val="0"/>
              </a:spcAft>
              <a:defRPr sz="2000" b="1">
                <a:solidFill>
                  <a:schemeClr val="tx2"/>
                </a:solidFill>
                <a:latin typeface="Arial" charset="0"/>
              </a:defRPr>
            </a:lvl9pPr>
          </a:lstStyle>
          <a:p>
            <a:pPr eaLnBrk="1" hangingPunct="1">
              <a:defRPr/>
            </a:pPr>
            <a:r>
              <a:rPr lang="de-DE" altLang="de-DE" sz="2600" kern="0" dirty="0">
                <a:solidFill>
                  <a:srgbClr val="0070C0"/>
                </a:solidFill>
              </a:rPr>
              <a:t>Weiterbildungssituationen – </a:t>
            </a:r>
            <a:endParaRPr lang="de-DE" altLang="de-DE" sz="2600" kern="0" dirty="0" smtClean="0">
              <a:solidFill>
                <a:srgbClr val="0070C0"/>
              </a:solidFill>
            </a:endParaRPr>
          </a:p>
          <a:p>
            <a:pPr eaLnBrk="1" hangingPunct="1">
              <a:defRPr/>
            </a:pPr>
            <a:r>
              <a:rPr lang="de-DE" altLang="de-DE" sz="2600" kern="0" dirty="0" smtClean="0">
                <a:solidFill>
                  <a:srgbClr val="0070C0"/>
                </a:solidFill>
              </a:rPr>
              <a:t>Tätigkeitsvergleich</a:t>
            </a:r>
            <a:endParaRPr lang="de-DE" altLang="de-DE" sz="2600" kern="0" dirty="0">
              <a:solidFill>
                <a:srgbClr val="0070C0"/>
              </a:solidFill>
            </a:endParaRPr>
          </a:p>
        </p:txBody>
      </p:sp>
      <p:pic>
        <p:nvPicPr>
          <p:cNvPr id="60419"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305" y="1209199"/>
            <a:ext cx="9685100" cy="563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Pfeil nach unten 8"/>
          <p:cNvSpPr>
            <a:spLocks noChangeArrowheads="1"/>
          </p:cNvSpPr>
          <p:nvPr/>
        </p:nvSpPr>
        <p:spPr bwMode="auto">
          <a:xfrm rot="-5400000">
            <a:off x="996708" y="2356245"/>
            <a:ext cx="395483" cy="547785"/>
          </a:xfrm>
          <a:prstGeom prst="downArrow">
            <a:avLst>
              <a:gd name="adj1" fmla="val 50000"/>
              <a:gd name="adj2" fmla="val 49980"/>
            </a:avLst>
          </a:prstGeom>
          <a:solidFill>
            <a:srgbClr val="92D050"/>
          </a:solidFill>
          <a:ln w="9525" algn="ctr">
            <a:solidFill>
              <a:schemeClr val="tx1"/>
            </a:solidFill>
            <a:round/>
            <a:headEnd/>
            <a:tailEnd/>
          </a:ln>
        </p:spPr>
        <p:txBody>
          <a:bodyPr lIns="100794" tIns="50397" rIns="100794" bIns="50397"/>
          <a:lstStyle/>
          <a:p>
            <a:endParaRPr lang="de-DE" altLang="de-DE"/>
          </a:p>
        </p:txBody>
      </p:sp>
      <p:sp>
        <p:nvSpPr>
          <p:cNvPr id="60421" name="Pfeil nach unten 6"/>
          <p:cNvSpPr>
            <a:spLocks noChangeArrowheads="1"/>
          </p:cNvSpPr>
          <p:nvPr/>
        </p:nvSpPr>
        <p:spPr bwMode="auto">
          <a:xfrm rot="5400000">
            <a:off x="4542428" y="4736143"/>
            <a:ext cx="395483" cy="547785"/>
          </a:xfrm>
          <a:prstGeom prst="downArrow">
            <a:avLst>
              <a:gd name="adj1" fmla="val 50000"/>
              <a:gd name="adj2" fmla="val 49980"/>
            </a:avLst>
          </a:prstGeom>
          <a:solidFill>
            <a:srgbClr val="FF6600"/>
          </a:solidFill>
          <a:ln w="9525" algn="ctr">
            <a:solidFill>
              <a:schemeClr val="tx1"/>
            </a:solidFill>
            <a:round/>
            <a:headEnd/>
            <a:tailEnd/>
          </a:ln>
        </p:spPr>
        <p:txBody>
          <a:bodyPr lIns="100794" tIns="50397" rIns="100794" bIns="50397"/>
          <a:lstStyle/>
          <a:p>
            <a:endParaRPr lang="de-DE" altLang="de-DE"/>
          </a:p>
        </p:txBody>
      </p:sp>
      <p:sp>
        <p:nvSpPr>
          <p:cNvPr id="60422" name="Pfeil nach unten 7"/>
          <p:cNvSpPr>
            <a:spLocks noChangeArrowheads="1"/>
          </p:cNvSpPr>
          <p:nvPr/>
        </p:nvSpPr>
        <p:spPr bwMode="auto">
          <a:xfrm rot="-5400000">
            <a:off x="630936" y="5345117"/>
            <a:ext cx="395483" cy="547783"/>
          </a:xfrm>
          <a:prstGeom prst="downArrow">
            <a:avLst>
              <a:gd name="adj1" fmla="val 50000"/>
              <a:gd name="adj2" fmla="val 49980"/>
            </a:avLst>
          </a:prstGeom>
          <a:solidFill>
            <a:srgbClr val="FF3300"/>
          </a:solidFill>
          <a:ln w="9525" algn="ctr">
            <a:solidFill>
              <a:schemeClr val="tx1"/>
            </a:solidFill>
            <a:round/>
            <a:headEnd/>
            <a:tailEnd/>
          </a:ln>
        </p:spPr>
        <p:txBody>
          <a:bodyPr lIns="100794" tIns="50397" rIns="100794" bIns="50397"/>
          <a:lstStyle/>
          <a:p>
            <a:endParaRPr lang="de-DE" altLang="de-DE"/>
          </a:p>
        </p:txBody>
      </p:sp>
      <p:sp>
        <p:nvSpPr>
          <p:cNvPr id="60423" name="Pfeil nach unten 8"/>
          <p:cNvSpPr>
            <a:spLocks noChangeArrowheads="1"/>
          </p:cNvSpPr>
          <p:nvPr/>
        </p:nvSpPr>
        <p:spPr bwMode="auto">
          <a:xfrm rot="-5400000">
            <a:off x="511928" y="5635605"/>
            <a:ext cx="395483" cy="547783"/>
          </a:xfrm>
          <a:prstGeom prst="downArrow">
            <a:avLst>
              <a:gd name="adj1" fmla="val 50000"/>
              <a:gd name="adj2" fmla="val 49980"/>
            </a:avLst>
          </a:prstGeom>
          <a:solidFill>
            <a:srgbClr val="FF3300"/>
          </a:solidFill>
          <a:ln w="9525" algn="ctr">
            <a:solidFill>
              <a:schemeClr val="tx1"/>
            </a:solidFill>
            <a:round/>
            <a:headEnd/>
            <a:tailEnd/>
          </a:ln>
        </p:spPr>
        <p:txBody>
          <a:bodyPr lIns="100794" tIns="50397" rIns="100794" bIns="50397"/>
          <a:lstStyle/>
          <a:p>
            <a:endParaRPr lang="de-DE" altLang="de-DE"/>
          </a:p>
        </p:txBody>
      </p:sp>
      <p:sp>
        <p:nvSpPr>
          <p:cNvPr id="2" name="Rechteck 1"/>
          <p:cNvSpPr/>
          <p:nvPr/>
        </p:nvSpPr>
        <p:spPr>
          <a:xfrm>
            <a:off x="627828" y="7036527"/>
            <a:ext cx="9087619" cy="365934"/>
          </a:xfrm>
          <a:prstGeom prst="rect">
            <a:avLst/>
          </a:prstGeom>
        </p:spPr>
        <p:txBody>
          <a:bodyPr wrap="square">
            <a:spAutoFit/>
          </a:bodyPr>
          <a:lstStyle/>
          <a:p>
            <a:r>
              <a:rPr lang="de-DE" altLang="de-DE" sz="1400" dirty="0"/>
              <a:t>Auszug: Auswertung Beschäftigtenbefragung, Bezirksebene, Dr. Kuhlmann, SOFI, Göttingen</a:t>
            </a:r>
            <a:endParaRPr lang="de-DE" sz="1400" dirty="0"/>
          </a:p>
        </p:txBody>
      </p:sp>
    </p:spTree>
    <p:extLst>
      <p:ext uri="{BB962C8B-B14F-4D97-AF65-F5344CB8AC3E}">
        <p14:creationId xmlns:p14="http://schemas.microsoft.com/office/powerpoint/2010/main" val="2783062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712036" y="179437"/>
            <a:ext cx="7368589" cy="587975"/>
          </a:xfrm>
        </p:spPr>
        <p:txBody>
          <a:bodyPr/>
          <a:lstStyle/>
          <a:p>
            <a:pPr eaLnBrk="1" hangingPunct="1"/>
            <a:r>
              <a:rPr lang="de-DE" altLang="de-DE" sz="2600" dirty="0">
                <a:solidFill>
                  <a:srgbClr val="0070C0"/>
                </a:solidFill>
              </a:rPr>
              <a:t>Weiterbildung aus Sicht der Beschäftigten</a:t>
            </a:r>
            <a:endParaRPr lang="de-DE" altLang="de-DE" sz="2600" dirty="0">
              <a:solidFill>
                <a:srgbClr val="0070C0"/>
              </a:solidFill>
              <a:ea typeface="ＭＳ Ｐゴシック" pitchFamily="34" charset="-128"/>
            </a:endParaRPr>
          </a:p>
        </p:txBody>
      </p:sp>
      <p:sp>
        <p:nvSpPr>
          <p:cNvPr id="65539" name="Text Box 4"/>
          <p:cNvSpPr txBox="1">
            <a:spLocks noChangeArrowheads="1"/>
          </p:cNvSpPr>
          <p:nvPr/>
        </p:nvSpPr>
        <p:spPr bwMode="auto">
          <a:xfrm>
            <a:off x="178512" y="1889919"/>
            <a:ext cx="2868428" cy="68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spcBef>
                <a:spcPct val="50000"/>
              </a:spcBef>
            </a:pPr>
            <a:r>
              <a:rPr lang="de-DE" altLang="de-DE" sz="1500"/>
              <a:t>würde gern, aber für Auszeit zur WB fehlt mir Geld</a:t>
            </a:r>
          </a:p>
        </p:txBody>
      </p:sp>
      <p:sp>
        <p:nvSpPr>
          <p:cNvPr id="65540" name="Text Box 5"/>
          <p:cNvSpPr txBox="1">
            <a:spLocks noChangeArrowheads="1"/>
          </p:cNvSpPr>
          <p:nvPr/>
        </p:nvSpPr>
        <p:spPr bwMode="auto">
          <a:xfrm>
            <a:off x="4163509" y="6637466"/>
            <a:ext cx="1512094" cy="35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spcBef>
                <a:spcPct val="50000"/>
              </a:spcBef>
            </a:pPr>
            <a:r>
              <a:rPr lang="de-DE" altLang="de-DE" sz="1300">
                <a:latin typeface="Times New Roman" pitchFamily="18" charset="0"/>
                <a:ea typeface="ＭＳ Ｐゴシック" pitchFamily="34" charset="-128"/>
              </a:rPr>
              <a:t>Angaben in %</a:t>
            </a:r>
          </a:p>
        </p:txBody>
      </p:sp>
      <p:sp>
        <p:nvSpPr>
          <p:cNvPr id="12300" name="Text Box 12"/>
          <p:cNvSpPr txBox="1">
            <a:spLocks noChangeArrowheads="1"/>
          </p:cNvSpPr>
          <p:nvPr/>
        </p:nvSpPr>
        <p:spPr bwMode="auto">
          <a:xfrm>
            <a:off x="169761" y="2684385"/>
            <a:ext cx="2877178" cy="688093"/>
          </a:xfrm>
          <a:prstGeom prst="rect">
            <a:avLst/>
          </a:prstGeom>
          <a:noFill/>
          <a:ln>
            <a:noFill/>
          </a:ln>
          <a:effectLst/>
          <a:extLst/>
        </p:spPr>
        <p:txBody>
          <a:bodyPr lIns="100794" tIns="50397" rIns="100794" bIns="50397">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spcBef>
                <a:spcPct val="50000"/>
              </a:spcBef>
              <a:defRPr/>
            </a:pPr>
            <a:r>
              <a:rPr lang="de-DE" altLang="de-DE" sz="1500" dirty="0">
                <a:ea typeface="ＭＳ Ｐゴシック" pitchFamily="34" charset="-128"/>
              </a:rPr>
              <a:t>wegen Arbeitsdruck bleibt keine Zeit für WB</a:t>
            </a:r>
            <a:endParaRPr lang="de-DE" sz="1500" dirty="0">
              <a:latin typeface="+mj-lt"/>
            </a:endParaRPr>
          </a:p>
        </p:txBody>
      </p:sp>
      <p:sp>
        <p:nvSpPr>
          <p:cNvPr id="65542" name="Text Box 14"/>
          <p:cNvSpPr txBox="1">
            <a:spLocks noChangeArrowheads="1"/>
          </p:cNvSpPr>
          <p:nvPr/>
        </p:nvSpPr>
        <p:spPr bwMode="auto">
          <a:xfrm>
            <a:off x="169761" y="3368606"/>
            <a:ext cx="2877178" cy="9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a:r>
              <a:rPr lang="de-DE" altLang="de-DE" sz="1500">
                <a:ea typeface="ＭＳ Ｐゴシック" pitchFamily="34" charset="-128"/>
              </a:rPr>
              <a:t>fehlende Perspektiven stehen Wunsch nach berufl. Entwicklung entgegen</a:t>
            </a:r>
            <a:endParaRPr lang="de-AT" altLang="de-DE" sz="1500">
              <a:ea typeface="ＭＳ Ｐゴシック" pitchFamily="34" charset="-128"/>
            </a:endParaRPr>
          </a:p>
        </p:txBody>
      </p:sp>
      <p:graphicFrame>
        <p:nvGraphicFramePr>
          <p:cNvPr id="65544" name="Object 8"/>
          <p:cNvGraphicFramePr>
            <a:graphicFrameLocks noChangeAspect="1"/>
          </p:cNvGraphicFramePr>
          <p:nvPr/>
        </p:nvGraphicFramePr>
        <p:xfrm>
          <a:off x="2798424" y="1564433"/>
          <a:ext cx="4226511" cy="5626009"/>
        </p:xfrm>
        <a:graphic>
          <a:graphicData uri="http://schemas.openxmlformats.org/presentationml/2006/ole">
            <mc:AlternateContent xmlns:mc="http://schemas.openxmlformats.org/markup-compatibility/2006">
              <mc:Choice xmlns:v="urn:schemas-microsoft-com:vml" Requires="v">
                <p:oleObj spid="_x0000_s2065" name="Diagramm" r:id="rId4" imgW="3838589" imgH="5019570" progId="Excel.Chart.8">
                  <p:embed/>
                </p:oleObj>
              </mc:Choice>
              <mc:Fallback>
                <p:oleObj name="Diagramm" r:id="rId4" imgW="3838589" imgH="501957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8424" y="1564433"/>
                        <a:ext cx="4226511" cy="562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45" name="Text Box 7"/>
          <p:cNvSpPr txBox="1">
            <a:spLocks noChangeArrowheads="1"/>
          </p:cNvSpPr>
          <p:nvPr/>
        </p:nvSpPr>
        <p:spPr bwMode="auto">
          <a:xfrm>
            <a:off x="4692916" y="1165228"/>
            <a:ext cx="3969246" cy="49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de-DE" altLang="de-DE" sz="2000" dirty="0"/>
              <a:t>IGM-Beschäftigtenbefragung</a:t>
            </a:r>
          </a:p>
        </p:txBody>
      </p:sp>
      <p:sp>
        <p:nvSpPr>
          <p:cNvPr id="65546" name="Text Box 9"/>
          <p:cNvSpPr txBox="1">
            <a:spLocks noChangeArrowheads="1"/>
          </p:cNvSpPr>
          <p:nvPr/>
        </p:nvSpPr>
        <p:spPr bwMode="auto">
          <a:xfrm>
            <a:off x="3073191" y="5846499"/>
            <a:ext cx="696543" cy="323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lnSpc>
                <a:spcPct val="80000"/>
              </a:lnSpc>
            </a:pPr>
            <a:r>
              <a:rPr lang="de-DE" altLang="de-DE" sz="1800">
                <a:latin typeface="Times New Roman" pitchFamily="18" charset="0"/>
              </a:rPr>
              <a:t>ja</a:t>
            </a:r>
          </a:p>
        </p:txBody>
      </p:sp>
      <p:sp>
        <p:nvSpPr>
          <p:cNvPr id="65547" name="Text Box 9"/>
          <p:cNvSpPr txBox="1">
            <a:spLocks noChangeArrowheads="1"/>
          </p:cNvSpPr>
          <p:nvPr/>
        </p:nvSpPr>
        <p:spPr bwMode="auto">
          <a:xfrm>
            <a:off x="3848489" y="5846499"/>
            <a:ext cx="1015063" cy="323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lnSpc>
                <a:spcPct val="80000"/>
              </a:lnSpc>
            </a:pPr>
            <a:r>
              <a:rPr lang="de-DE" altLang="de-DE" sz="1800">
                <a:latin typeface="Times New Roman" pitchFamily="18" charset="0"/>
              </a:rPr>
              <a:t>eher ja</a:t>
            </a:r>
          </a:p>
        </p:txBody>
      </p:sp>
      <p:sp>
        <p:nvSpPr>
          <p:cNvPr id="65548" name="Text Box 9"/>
          <p:cNvSpPr txBox="1">
            <a:spLocks noChangeArrowheads="1"/>
          </p:cNvSpPr>
          <p:nvPr/>
        </p:nvSpPr>
        <p:spPr bwMode="auto">
          <a:xfrm>
            <a:off x="4837300" y="5844749"/>
            <a:ext cx="1235577" cy="323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lnSpc>
                <a:spcPct val="80000"/>
              </a:lnSpc>
            </a:pPr>
            <a:r>
              <a:rPr lang="de-DE" altLang="de-DE" sz="1800">
                <a:latin typeface="Times New Roman" pitchFamily="18" charset="0"/>
              </a:rPr>
              <a:t>eher nein</a:t>
            </a:r>
          </a:p>
        </p:txBody>
      </p:sp>
      <p:sp>
        <p:nvSpPr>
          <p:cNvPr id="65549" name="Text Box 9"/>
          <p:cNvSpPr txBox="1">
            <a:spLocks noChangeArrowheads="1"/>
          </p:cNvSpPr>
          <p:nvPr/>
        </p:nvSpPr>
        <p:spPr bwMode="auto">
          <a:xfrm>
            <a:off x="6170883" y="5842999"/>
            <a:ext cx="1013313" cy="323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lnSpc>
                <a:spcPct val="80000"/>
              </a:lnSpc>
            </a:pPr>
            <a:r>
              <a:rPr lang="de-DE" altLang="de-DE" sz="1800">
                <a:latin typeface="Times New Roman" pitchFamily="18" charset="0"/>
              </a:rPr>
              <a:t>nein</a:t>
            </a:r>
          </a:p>
        </p:txBody>
      </p:sp>
      <p:sp>
        <p:nvSpPr>
          <p:cNvPr id="65550" name="Text Box 4"/>
          <p:cNvSpPr txBox="1">
            <a:spLocks noChangeArrowheads="1"/>
          </p:cNvSpPr>
          <p:nvPr/>
        </p:nvSpPr>
        <p:spPr bwMode="auto">
          <a:xfrm>
            <a:off x="288769" y="4320565"/>
            <a:ext cx="2766921" cy="68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spcBef>
                <a:spcPct val="50000"/>
              </a:spcBef>
            </a:pPr>
            <a:r>
              <a:rPr lang="de-DE" altLang="de-DE" sz="1500">
                <a:ea typeface="ＭＳ Ｐゴシック" pitchFamily="34" charset="-128"/>
              </a:rPr>
              <a:t>Betrieb bietet ausreichende Möglichkeiten für WB</a:t>
            </a:r>
          </a:p>
        </p:txBody>
      </p:sp>
      <p:sp>
        <p:nvSpPr>
          <p:cNvPr id="39" name="Text Box 12"/>
          <p:cNvSpPr txBox="1">
            <a:spLocks noChangeArrowheads="1"/>
          </p:cNvSpPr>
          <p:nvPr/>
        </p:nvSpPr>
        <p:spPr bwMode="auto">
          <a:xfrm>
            <a:off x="178511" y="5144779"/>
            <a:ext cx="2877178" cy="688093"/>
          </a:xfrm>
          <a:prstGeom prst="rect">
            <a:avLst/>
          </a:prstGeom>
          <a:noFill/>
          <a:ln>
            <a:noFill/>
          </a:ln>
          <a:effectLst/>
          <a:extLst/>
        </p:spPr>
        <p:txBody>
          <a:bodyPr lIns="100794" tIns="50397" rIns="100794" bIns="50397">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spcBef>
                <a:spcPct val="50000"/>
              </a:spcBef>
              <a:defRPr/>
            </a:pPr>
            <a:r>
              <a:rPr lang="de-DE" sz="1500" dirty="0"/>
              <a:t>Vorgesetzte unterstützt </a:t>
            </a:r>
            <a:r>
              <a:rPr lang="de-DE" sz="1500" dirty="0" err="1"/>
              <a:t>berufl</a:t>
            </a:r>
            <a:r>
              <a:rPr lang="de-DE" sz="1500" dirty="0"/>
              <a:t>. Entwicklung aktiv</a:t>
            </a:r>
            <a:endParaRPr lang="de-DE" sz="1500" dirty="0">
              <a:latin typeface="+mj-lt"/>
            </a:endParaRPr>
          </a:p>
        </p:txBody>
      </p:sp>
      <p:sp>
        <p:nvSpPr>
          <p:cNvPr id="2" name="Rechteck 1"/>
          <p:cNvSpPr/>
          <p:nvPr/>
        </p:nvSpPr>
        <p:spPr>
          <a:xfrm>
            <a:off x="288769" y="6998344"/>
            <a:ext cx="9625596" cy="365934"/>
          </a:xfrm>
          <a:prstGeom prst="rect">
            <a:avLst/>
          </a:prstGeom>
        </p:spPr>
        <p:txBody>
          <a:bodyPr wrap="square">
            <a:spAutoFit/>
          </a:bodyPr>
          <a:lstStyle/>
          <a:p>
            <a:r>
              <a:rPr lang="de-DE" altLang="de-DE" sz="1400" dirty="0"/>
              <a:t>Auszug: Auswertung Beschäftigtenbefragung, Bezirksebene, Dr. Kuhlmann, SOFI, Göttingen</a:t>
            </a:r>
            <a:endParaRPr lang="de-DE" sz="1400" dirty="0"/>
          </a:p>
        </p:txBody>
      </p:sp>
    </p:spTree>
    <p:extLst>
      <p:ext uri="{BB962C8B-B14F-4D97-AF65-F5344CB8AC3E}">
        <p14:creationId xmlns:p14="http://schemas.microsoft.com/office/powerpoint/2010/main" val="460818839"/>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295896" y="179437"/>
            <a:ext cx="9007809" cy="587975"/>
          </a:xfrm>
        </p:spPr>
        <p:txBody>
          <a:bodyPr/>
          <a:lstStyle/>
          <a:p>
            <a:pPr eaLnBrk="1" hangingPunct="1"/>
            <a:r>
              <a:rPr lang="de-DE" altLang="de-DE" sz="2600" dirty="0">
                <a:solidFill>
                  <a:srgbClr val="0070C0"/>
                </a:solidFill>
              </a:rPr>
              <a:t>Befunde: </a:t>
            </a:r>
            <a:r>
              <a:rPr lang="de-DE" altLang="de-DE" dirty="0" smtClean="0">
                <a:solidFill>
                  <a:srgbClr val="0070C0"/>
                </a:solidFill>
              </a:rPr>
              <a:t>Weiterbildung (Auszug ebd.)</a:t>
            </a:r>
          </a:p>
        </p:txBody>
      </p:sp>
      <p:sp>
        <p:nvSpPr>
          <p:cNvPr id="70659" name="Text Box 3"/>
          <p:cNvSpPr txBox="1">
            <a:spLocks noChangeArrowheads="1"/>
          </p:cNvSpPr>
          <p:nvPr/>
        </p:nvSpPr>
        <p:spPr bwMode="auto">
          <a:xfrm>
            <a:off x="652716" y="1423046"/>
            <a:ext cx="9447086" cy="6944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94" tIns="50397" rIns="100794" bIns="50397">
            <a:spAutoFit/>
          </a:bodyPr>
          <a:lstStyle>
            <a:lvl1pPr marL="527050" indent="-3429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buFontTx/>
              <a:buAutoNum type="arabicParenBoth" startAt="4"/>
            </a:pPr>
            <a:r>
              <a:rPr lang="de-DE" altLang="de-DE" sz="1500" dirty="0">
                <a:sym typeface="Wingdings" pitchFamily="2" charset="2"/>
              </a:rPr>
              <a:t>Die Benachteiligungen treten zumeist in kumulativer Weise auf:</a:t>
            </a:r>
            <a:br>
              <a:rPr lang="de-DE" altLang="de-DE" sz="1500" dirty="0">
                <a:sym typeface="Wingdings" pitchFamily="2" charset="2"/>
              </a:rPr>
            </a:br>
            <a:r>
              <a:rPr lang="de-DE" altLang="de-DE" sz="1500" dirty="0">
                <a:sym typeface="Wingdings" pitchFamily="2" charset="2"/>
              </a:rPr>
              <a:t/>
            </a:r>
            <a:br>
              <a:rPr lang="de-DE" altLang="de-DE" sz="1500" dirty="0">
                <a:sym typeface="Wingdings" pitchFamily="2" charset="2"/>
              </a:rPr>
            </a:br>
            <a:r>
              <a:rPr lang="de-DE" altLang="de-DE" sz="1500" i="1" dirty="0">
                <a:sym typeface="Wingdings" pitchFamily="2" charset="2"/>
              </a:rPr>
              <a:t>Erstens: </a:t>
            </a:r>
            <a:r>
              <a:rPr lang="de-DE" altLang="de-DE" sz="1500" dirty="0">
                <a:sym typeface="Wingdings" pitchFamily="2" charset="2"/>
              </a:rPr>
              <a:t>Beschäftigte mit weniger Weiterbildungsmöglichkeiten befinden sich in schlechteren Arbeitssituationen und haben ein schlechteres Arbeitsumfeld.</a:t>
            </a:r>
            <a:br>
              <a:rPr lang="de-DE" altLang="de-DE" sz="1500" dirty="0">
                <a:sym typeface="Wingdings" pitchFamily="2" charset="2"/>
              </a:rPr>
            </a:br>
            <a:r>
              <a:rPr lang="de-DE" altLang="de-DE" sz="1500" i="1" dirty="0">
                <a:sym typeface="Wingdings" pitchFamily="2" charset="2"/>
              </a:rPr>
              <a:t>Zweitens: </a:t>
            </a:r>
            <a:r>
              <a:rPr lang="de-DE" altLang="de-DE" sz="1500" dirty="0">
                <a:sym typeface="Wingdings" pitchFamily="2" charset="2"/>
              </a:rPr>
              <a:t>Beschäftigte mit schlechteren individuellen Ressourcen, haben außerdem auch noch schlechtere betriebliche Bedingungen</a:t>
            </a:r>
            <a:r>
              <a:rPr lang="de-DE" altLang="de-DE" sz="1500" dirty="0" smtClean="0">
                <a:sym typeface="Wingdings" pitchFamily="2" charset="2"/>
              </a:rPr>
              <a:t>.</a:t>
            </a:r>
            <a:endParaRPr lang="de-DE" altLang="de-DE" sz="1500" dirty="0">
              <a:sym typeface="Wingdings" pitchFamily="2" charset="2"/>
            </a:endParaRPr>
          </a:p>
          <a:p>
            <a:pPr eaLnBrk="1" hangingPunct="1">
              <a:buFontTx/>
              <a:buAutoNum type="arabicParenBoth" startAt="4"/>
            </a:pPr>
            <a:r>
              <a:rPr lang="de-DE" altLang="de-DE" sz="1500" dirty="0">
                <a:sym typeface="Wingdings" pitchFamily="2" charset="2"/>
              </a:rPr>
              <a:t>Bei Hemmnissen und förderlichen Bedingungen für berufliche Weiterbildung zeigt sich, dass mehrere Faktoren eine Rolle spielen:</a:t>
            </a:r>
            <a:br>
              <a:rPr lang="de-DE" altLang="de-DE" sz="1500" dirty="0">
                <a:sym typeface="Wingdings" pitchFamily="2" charset="2"/>
              </a:rPr>
            </a:br>
            <a:r>
              <a:rPr lang="de-DE" altLang="de-DE" sz="1500" dirty="0">
                <a:sym typeface="Wingdings" pitchFamily="2" charset="2"/>
              </a:rPr>
              <a:t> </a:t>
            </a:r>
            <a:br>
              <a:rPr lang="de-DE" altLang="de-DE" sz="1500" dirty="0">
                <a:sym typeface="Wingdings" pitchFamily="2" charset="2"/>
              </a:rPr>
            </a:br>
            <a:r>
              <a:rPr lang="de-DE" altLang="de-DE" sz="1500" dirty="0">
                <a:sym typeface="Wingdings" pitchFamily="2" charset="2"/>
              </a:rPr>
              <a:t> 60% haben keine aktive Unterstützung durch den Vorgesetzten</a:t>
            </a:r>
            <a:br>
              <a:rPr lang="de-DE" altLang="de-DE" sz="1500" dirty="0">
                <a:sym typeface="Wingdings" pitchFamily="2" charset="2"/>
              </a:rPr>
            </a:br>
            <a:r>
              <a:rPr lang="de-DE" altLang="de-DE" sz="1500" dirty="0">
                <a:sym typeface="Wingdings" pitchFamily="2" charset="2"/>
              </a:rPr>
              <a:t> jeweils knapp  50% haben aufgrund von Arbeitsdruck keine Zeit oder ihnen fehlt Geld für </a:t>
            </a:r>
            <a:br>
              <a:rPr lang="de-DE" altLang="de-DE" sz="1500" dirty="0">
                <a:sym typeface="Wingdings" pitchFamily="2" charset="2"/>
              </a:rPr>
            </a:br>
            <a:r>
              <a:rPr lang="de-DE" altLang="de-DE" sz="1500" dirty="0">
                <a:sym typeface="Wingdings" pitchFamily="2" charset="2"/>
              </a:rPr>
              <a:t>    Weiterbildung</a:t>
            </a:r>
            <a:br>
              <a:rPr lang="de-DE" altLang="de-DE" sz="1500" dirty="0">
                <a:sym typeface="Wingdings" pitchFamily="2" charset="2"/>
              </a:rPr>
            </a:br>
            <a:r>
              <a:rPr lang="de-DE" altLang="de-DE" sz="1500" dirty="0">
                <a:sym typeface="Wingdings" pitchFamily="2" charset="2"/>
              </a:rPr>
              <a:t> genauso groß ist die Gruppe derer, die im Betrieb keine Entwicklungsperspektiven sehen</a:t>
            </a:r>
            <a:br>
              <a:rPr lang="de-DE" altLang="de-DE" sz="1500" dirty="0">
                <a:sym typeface="Wingdings" pitchFamily="2" charset="2"/>
              </a:rPr>
            </a:br>
            <a:r>
              <a:rPr lang="de-DE" altLang="de-DE" sz="1500" dirty="0">
                <a:sym typeface="Wingdings" pitchFamily="2" charset="2"/>
              </a:rPr>
              <a:t/>
            </a:r>
            <a:br>
              <a:rPr lang="de-DE" altLang="de-DE" sz="1500" dirty="0">
                <a:sym typeface="Wingdings" pitchFamily="2" charset="2"/>
              </a:rPr>
            </a:br>
            <a:r>
              <a:rPr lang="de-DE" altLang="de-DE" sz="1500" dirty="0">
                <a:sym typeface="Wingdings" pitchFamily="2" charset="2"/>
              </a:rPr>
              <a:t>Auf Basis einer Matrix kann ein differenzierter Überblick über hemmende und förderliche Faktoren gegeben werden</a:t>
            </a:r>
            <a:r>
              <a:rPr lang="de-DE" altLang="de-DE" sz="1500" dirty="0" smtClean="0">
                <a:sym typeface="Wingdings" pitchFamily="2" charset="2"/>
              </a:rPr>
              <a:t>.</a:t>
            </a:r>
            <a:endParaRPr lang="de-DE" altLang="de-DE" sz="1500" dirty="0">
              <a:solidFill>
                <a:schemeClr val="bg2"/>
              </a:solidFill>
              <a:sym typeface="Wingdings" pitchFamily="2" charset="2"/>
            </a:endParaRPr>
          </a:p>
          <a:p>
            <a:pPr eaLnBrk="1" hangingPunct="1">
              <a:buFontTx/>
              <a:buAutoNum type="arabicParenBoth" startAt="4"/>
            </a:pPr>
            <a:r>
              <a:rPr lang="de-DE" altLang="de-DE" sz="1500" dirty="0">
                <a:sym typeface="Wingdings" pitchFamily="2" charset="2"/>
              </a:rPr>
              <a:t>Arbeitspolitisch von erheblicher Bedeutung ist außerdem der Befund, dass eine schlechte Weiterbildungssituation mit wenig alters- und alternsgerechten Arbeitsbedingungen einhergeht und einen negativen Einfluss auf die Fähigkeit und die Bereitschaft hat, bis zum gesetzlichen Rentenalter zu arbeiten.</a:t>
            </a:r>
          </a:p>
          <a:p>
            <a:pPr eaLnBrk="1" hangingPunct="1">
              <a:buFontTx/>
              <a:buAutoNum type="arabicParenBoth" startAt="4"/>
            </a:pPr>
            <a:endParaRPr lang="de-DE" altLang="de-DE" sz="1500" dirty="0">
              <a:sym typeface="Wingdings" pitchFamily="2" charset="2"/>
            </a:endParaRPr>
          </a:p>
        </p:txBody>
      </p:sp>
    </p:spTree>
    <p:extLst>
      <p:ext uri="{BB962C8B-B14F-4D97-AF65-F5344CB8AC3E}">
        <p14:creationId xmlns:p14="http://schemas.microsoft.com/office/powerpoint/2010/main" val="396442420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t="11885"/>
          <a:stretch>
            <a:fillRect/>
          </a:stretch>
        </p:blipFill>
        <p:spPr bwMode="auto">
          <a:xfrm>
            <a:off x="163826" y="1156231"/>
            <a:ext cx="9576594" cy="6143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ext Box 3"/>
          <p:cNvSpPr txBox="1">
            <a:spLocks noChangeArrowheads="1"/>
          </p:cNvSpPr>
          <p:nvPr/>
        </p:nvSpPr>
        <p:spPr bwMode="auto">
          <a:xfrm>
            <a:off x="5357083" y="6875455"/>
            <a:ext cx="2935029" cy="394915"/>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72" tIns="50387" rIns="100772" bIns="50387">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buFont typeface="Times"/>
              <a:buChar char="•"/>
              <a:defRPr sz="2400">
                <a:solidFill>
                  <a:schemeClr val="tx1"/>
                </a:solidFill>
                <a:latin typeface="Arial" pitchFamily="34" charset="0"/>
              </a:defRPr>
            </a:lvl6pPr>
            <a:lvl7pPr marL="2971800" indent="-228600" eaLnBrk="0" fontAlgn="base" hangingPunct="0">
              <a:spcBef>
                <a:spcPct val="0"/>
              </a:spcBef>
              <a:spcAft>
                <a:spcPct val="0"/>
              </a:spcAft>
              <a:buFont typeface="Times"/>
              <a:buChar char="•"/>
              <a:defRPr sz="2400">
                <a:solidFill>
                  <a:schemeClr val="tx1"/>
                </a:solidFill>
                <a:latin typeface="Arial" pitchFamily="34" charset="0"/>
              </a:defRPr>
            </a:lvl7pPr>
            <a:lvl8pPr marL="3429000" indent="-228600" eaLnBrk="0" fontAlgn="base" hangingPunct="0">
              <a:spcBef>
                <a:spcPct val="0"/>
              </a:spcBef>
              <a:spcAft>
                <a:spcPct val="0"/>
              </a:spcAft>
              <a:buFont typeface="Times"/>
              <a:buChar char="•"/>
              <a:defRPr sz="2400">
                <a:solidFill>
                  <a:schemeClr val="tx1"/>
                </a:solidFill>
                <a:latin typeface="Arial" pitchFamily="34" charset="0"/>
              </a:defRPr>
            </a:lvl8pPr>
            <a:lvl9pPr marL="3886200" indent="-228600" eaLnBrk="0" fontAlgn="base" hangingPunct="0">
              <a:spcBef>
                <a:spcPct val="0"/>
              </a:spcBef>
              <a:spcAft>
                <a:spcPct val="0"/>
              </a:spcAft>
              <a:buFont typeface="Times"/>
              <a:buChar char="•"/>
              <a:defRPr sz="2400">
                <a:solidFill>
                  <a:schemeClr val="tx1"/>
                </a:solidFill>
                <a:latin typeface="Arial" pitchFamily="34" charset="0"/>
              </a:defRPr>
            </a:lvl9pPr>
          </a:lstStyle>
          <a:p>
            <a:pPr eaLnBrk="1" hangingPunct="1">
              <a:buFontTx/>
              <a:buNone/>
            </a:pPr>
            <a:r>
              <a:rPr lang="de-DE" sz="1500">
                <a:solidFill>
                  <a:srgbClr val="000000"/>
                </a:solidFill>
                <a:cs typeface="Arial" pitchFamily="34" charset="0"/>
              </a:rPr>
              <a:t>Quelle: Bundesumweltamt 2009</a:t>
            </a:r>
          </a:p>
        </p:txBody>
      </p:sp>
      <p:sp>
        <p:nvSpPr>
          <p:cNvPr id="10244" name="Rectangle 4"/>
          <p:cNvSpPr>
            <a:spLocks noGrp="1" noChangeArrowheads="1"/>
          </p:cNvSpPr>
          <p:nvPr>
            <p:ph type="title"/>
          </p:nvPr>
        </p:nvSpPr>
        <p:spPr>
          <a:xfrm>
            <a:off x="3312120" y="251445"/>
            <a:ext cx="6055375" cy="371897"/>
          </a:xfrm>
        </p:spPr>
        <p:txBody>
          <a:bodyPr/>
          <a:lstStyle/>
          <a:p>
            <a:pPr eaLnBrk="1" hangingPunct="1"/>
            <a:r>
              <a:rPr lang="de-DE" dirty="0" smtClean="0"/>
              <a:t>Mögliche Auswirkung auf Beschäftigung</a:t>
            </a:r>
          </a:p>
        </p:txBody>
      </p:sp>
      <p:sp>
        <p:nvSpPr>
          <p:cNvPr id="10245" name="Rectangle 5"/>
          <p:cNvSpPr>
            <a:spLocks noChangeArrowheads="1"/>
          </p:cNvSpPr>
          <p:nvPr/>
        </p:nvSpPr>
        <p:spPr bwMode="auto">
          <a:xfrm>
            <a:off x="7819488" y="1398190"/>
            <a:ext cx="2063378" cy="460405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72" tIns="50387" rIns="100772" bIns="50387" anchor="ctr"/>
          <a:lstStyle/>
          <a:p>
            <a:endParaRPr lang="de-DE">
              <a:solidFill>
                <a:srgbClr val="000000"/>
              </a:solidFill>
            </a:endParaRPr>
          </a:p>
        </p:txBody>
      </p:sp>
    </p:spTree>
    <p:extLst>
      <p:ext uri="{BB962C8B-B14F-4D97-AF65-F5344CB8AC3E}">
        <p14:creationId xmlns:p14="http://schemas.microsoft.com/office/powerpoint/2010/main" val="3342566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448024" y="251445"/>
            <a:ext cx="7432710" cy="371897"/>
          </a:xfrm>
        </p:spPr>
        <p:txBody>
          <a:bodyPr/>
          <a:lstStyle/>
          <a:p>
            <a:pPr eaLnBrk="1" hangingPunct="1"/>
            <a:r>
              <a:rPr lang="de-DE" dirty="0" smtClean="0"/>
              <a:t>Was bedeutet das für Qualifikationen?</a:t>
            </a:r>
          </a:p>
        </p:txBody>
      </p:sp>
      <p:sp>
        <p:nvSpPr>
          <p:cNvPr id="11267" name="Rectangle 3"/>
          <p:cNvSpPr>
            <a:spLocks noGrp="1" noChangeArrowheads="1"/>
          </p:cNvSpPr>
          <p:nvPr>
            <p:ph type="body" idx="1"/>
          </p:nvPr>
        </p:nvSpPr>
        <p:spPr>
          <a:xfrm>
            <a:off x="359792" y="1115541"/>
            <a:ext cx="9583594" cy="5311152"/>
          </a:xfrm>
        </p:spPr>
        <p:txBody>
          <a:bodyPr/>
          <a:lstStyle/>
          <a:p>
            <a:pPr eaLnBrk="1" hangingPunct="1">
              <a:buFont typeface="Times"/>
              <a:buNone/>
            </a:pPr>
            <a:r>
              <a:rPr lang="de-DE" dirty="0" smtClean="0"/>
              <a:t> 							Elektrifizierung des Antriebsstrangs verändert die:</a:t>
            </a:r>
          </a:p>
          <a:p>
            <a:pPr eaLnBrk="1" hangingPunct="1">
              <a:buFont typeface="Times"/>
              <a:buNone/>
            </a:pPr>
            <a:endParaRPr lang="de-DE" b="1" dirty="0" smtClean="0"/>
          </a:p>
          <a:p>
            <a:pPr hangingPunct="1">
              <a:lnSpc>
                <a:spcPts val="2205"/>
              </a:lnSpc>
            </a:pPr>
            <a:r>
              <a:rPr lang="de-DE" b="1" dirty="0" smtClean="0"/>
              <a:t>Fertigungs- und Montageprozesse</a:t>
            </a:r>
          </a:p>
          <a:p>
            <a:pPr lvl="1" hangingPunct="1">
              <a:lnSpc>
                <a:spcPts val="2205"/>
              </a:lnSpc>
            </a:pPr>
            <a:r>
              <a:rPr lang="de-DE" b="1" dirty="0" smtClean="0"/>
              <a:t>Reduzierung</a:t>
            </a:r>
            <a:r>
              <a:rPr lang="de-DE" dirty="0" smtClean="0"/>
              <a:t> der Komplexität bei Motoren und Getriebe</a:t>
            </a:r>
          </a:p>
          <a:p>
            <a:pPr lvl="1" hangingPunct="1">
              <a:lnSpc>
                <a:spcPts val="2205"/>
              </a:lnSpc>
            </a:pPr>
            <a:r>
              <a:rPr lang="de-DE" b="1" dirty="0" smtClean="0"/>
              <a:t>Massive Erhöhung der Komplexität </a:t>
            </a:r>
            <a:r>
              <a:rPr lang="de-DE" dirty="0" smtClean="0"/>
              <a:t>durch neue Prozesse bei Batterien (Zellproduktion, Zusammenbau Batteriepacks, Verdrahtung und Verkapselung)</a:t>
            </a:r>
          </a:p>
          <a:p>
            <a:pPr lvl="1" hangingPunct="1">
              <a:lnSpc>
                <a:spcPts val="2205"/>
              </a:lnSpc>
            </a:pPr>
            <a:r>
              <a:rPr lang="de-DE" b="1" dirty="0" smtClean="0"/>
              <a:t>Erhöhung</a:t>
            </a:r>
            <a:r>
              <a:rPr lang="de-DE" dirty="0" smtClean="0"/>
              <a:t> der Komplexität bei </a:t>
            </a:r>
            <a:r>
              <a:rPr lang="de-DE" b="1" dirty="0" smtClean="0"/>
              <a:t>Leistungselektronik, Systemelektronik</a:t>
            </a:r>
            <a:endParaRPr lang="de-DE" dirty="0" smtClean="0"/>
          </a:p>
          <a:p>
            <a:pPr lvl="1" hangingPunct="1">
              <a:lnSpc>
                <a:spcPts val="2205"/>
              </a:lnSpc>
            </a:pPr>
            <a:endParaRPr lang="de-DE" dirty="0" smtClean="0"/>
          </a:p>
          <a:p>
            <a:pPr hangingPunct="1">
              <a:lnSpc>
                <a:spcPts val="2205"/>
              </a:lnSpc>
            </a:pPr>
            <a:r>
              <a:rPr lang="de-DE" b="1" dirty="0" smtClean="0"/>
              <a:t>Qualifikationsanforderungen</a:t>
            </a:r>
          </a:p>
          <a:p>
            <a:pPr lvl="1" hangingPunct="1">
              <a:lnSpc>
                <a:spcPts val="2205"/>
              </a:lnSpc>
            </a:pPr>
            <a:r>
              <a:rPr lang="de-DE" b="1" dirty="0" smtClean="0"/>
              <a:t>Ingenieure</a:t>
            </a:r>
            <a:r>
              <a:rPr lang="de-DE" dirty="0" smtClean="0"/>
              <a:t>: Elektrotechnik /Elektronik; Elektrochemie /Beschichtungstechnik und Werkstoffe; Thermomanagement; Steuerungs-/Regelungstechnik; Leichtbau-Werkstoffe; Systemintegration</a:t>
            </a:r>
          </a:p>
          <a:p>
            <a:pPr lvl="1" hangingPunct="1">
              <a:lnSpc>
                <a:spcPts val="2205"/>
              </a:lnSpc>
            </a:pPr>
            <a:r>
              <a:rPr lang="de-DE" b="1" dirty="0" smtClean="0"/>
              <a:t>Facharbeiter</a:t>
            </a:r>
            <a:r>
              <a:rPr lang="de-DE" dirty="0" smtClean="0"/>
              <a:t>: Umgang mit Hochvolttechnologie, veränderte Fertigungsprozesse, elektrische Wirkprinzipien, Werkstoffverhalten, Prozesssicherheit bei neuen Produktionsprozessen und Qualitätssicherung bei neuen Produkten</a:t>
            </a:r>
          </a:p>
          <a:p>
            <a:pPr lvl="1" hangingPunct="1">
              <a:lnSpc>
                <a:spcPts val="2205"/>
              </a:lnSpc>
            </a:pPr>
            <a:r>
              <a:rPr lang="de-DE" b="1" dirty="0" smtClean="0"/>
              <a:t>Produktionsstätten</a:t>
            </a:r>
            <a:r>
              <a:rPr lang="de-DE" dirty="0" smtClean="0"/>
              <a:t>: Umgang mit Hochvolttechnologie (Arbeit und Sicherheit), elektronischen Analysesystemen und neuen Produktionssystematiken</a:t>
            </a:r>
          </a:p>
        </p:txBody>
      </p:sp>
    </p:spTree>
    <p:extLst>
      <p:ext uri="{BB962C8B-B14F-4D97-AF65-F5344CB8AC3E}">
        <p14:creationId xmlns:p14="http://schemas.microsoft.com/office/powerpoint/2010/main" val="799141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92315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516282" y="286988"/>
            <a:ext cx="9072563" cy="1259946"/>
          </a:xfrm>
        </p:spPr>
        <p:txBody>
          <a:bodyPr/>
          <a:lstStyle/>
          <a:p>
            <a:pPr eaLnBrk="1" hangingPunct="1"/>
            <a:r>
              <a:rPr lang="de-DE" dirty="0"/>
              <a:t>1. </a:t>
            </a:r>
            <a:r>
              <a:rPr lang="de-DE" dirty="0" smtClean="0"/>
              <a:t>Projektziele</a:t>
            </a:r>
            <a:endParaRPr lang="de-DE" dirty="0"/>
          </a:p>
        </p:txBody>
      </p:sp>
      <p:sp>
        <p:nvSpPr>
          <p:cNvPr id="4099" name="Inhaltsplatzhalter 2"/>
          <p:cNvSpPr>
            <a:spLocks noGrp="1"/>
          </p:cNvSpPr>
          <p:nvPr>
            <p:ph idx="1"/>
          </p:nvPr>
        </p:nvSpPr>
        <p:spPr>
          <a:xfrm>
            <a:off x="503808" y="2267669"/>
            <a:ext cx="9072563" cy="4989036"/>
          </a:xfrm>
        </p:spPr>
        <p:txBody>
          <a:bodyPr/>
          <a:lstStyle/>
          <a:p>
            <a:pPr eaLnBrk="1" hangingPunct="1">
              <a:lnSpc>
                <a:spcPct val="90000"/>
              </a:lnSpc>
              <a:spcAft>
                <a:spcPts val="1200"/>
              </a:spcAft>
            </a:pPr>
            <a:r>
              <a:rPr lang="de-DE" sz="1800" dirty="0" smtClean="0"/>
              <a:t>Festigung einer industriellen Basis im Strukturwandel zur Elektromobilität</a:t>
            </a:r>
          </a:p>
          <a:p>
            <a:pPr eaLnBrk="1" hangingPunct="1">
              <a:lnSpc>
                <a:spcPct val="90000"/>
              </a:lnSpc>
              <a:spcAft>
                <a:spcPts val="1200"/>
              </a:spcAft>
            </a:pPr>
            <a:r>
              <a:rPr lang="de-DE" sz="1800" dirty="0" smtClean="0"/>
              <a:t>Systematische (Weiter-)Entwicklung erwerbs- und wettbewerbsfähiger Fachkräfte</a:t>
            </a:r>
          </a:p>
          <a:p>
            <a:pPr eaLnBrk="1" hangingPunct="1">
              <a:lnSpc>
                <a:spcPct val="90000"/>
              </a:lnSpc>
              <a:spcAft>
                <a:spcPts val="1200"/>
              </a:spcAft>
            </a:pPr>
            <a:r>
              <a:rPr lang="de-DE" sz="1800" dirty="0" smtClean="0"/>
              <a:t>Erhalt der Beschäftigungsfähigkeit und Unterstützung bei Umstrukturierungen von Arbeitsplätzen</a:t>
            </a:r>
          </a:p>
          <a:p>
            <a:pPr eaLnBrk="1" hangingPunct="1">
              <a:lnSpc>
                <a:spcPct val="90000"/>
              </a:lnSpc>
              <a:spcAft>
                <a:spcPts val="1200"/>
              </a:spcAft>
            </a:pPr>
            <a:endParaRPr lang="de-DE" sz="1800" dirty="0" smtClean="0"/>
          </a:p>
          <a:p>
            <a:pPr eaLnBrk="1" hangingPunct="1">
              <a:lnSpc>
                <a:spcPct val="90000"/>
              </a:lnSpc>
              <a:spcAft>
                <a:spcPts val="1200"/>
              </a:spcAft>
            </a:pPr>
            <a:r>
              <a:rPr lang="de-DE" sz="1800" dirty="0" smtClean="0"/>
              <a:t>Sensibilisierung für eine systematische Fachkräfteentwicklung durch</a:t>
            </a:r>
          </a:p>
          <a:p>
            <a:pPr lvl="1" hangingPunct="1">
              <a:lnSpc>
                <a:spcPct val="90000"/>
              </a:lnSpc>
              <a:spcAft>
                <a:spcPts val="1200"/>
              </a:spcAft>
            </a:pPr>
            <a:r>
              <a:rPr lang="de-DE" sz="1500" dirty="0" smtClean="0"/>
              <a:t>Qualifizierung, Aus- und Weiterbildung und Rekrutierungs- und Bindungsstrategien</a:t>
            </a:r>
          </a:p>
          <a:p>
            <a:pPr eaLnBrk="1" hangingPunct="1">
              <a:lnSpc>
                <a:spcPct val="90000"/>
              </a:lnSpc>
              <a:spcAft>
                <a:spcPts val="1200"/>
              </a:spcAft>
            </a:pPr>
            <a:r>
              <a:rPr lang="de-DE" sz="1800" dirty="0" smtClean="0"/>
              <a:t>Aufbau und Förderung von Handlungskonzepten zu</a:t>
            </a:r>
          </a:p>
          <a:p>
            <a:pPr lvl="1" hangingPunct="1">
              <a:lnSpc>
                <a:spcPct val="90000"/>
              </a:lnSpc>
              <a:spcAft>
                <a:spcPts val="1200"/>
              </a:spcAft>
            </a:pPr>
            <a:r>
              <a:rPr lang="de-DE" sz="1500" dirty="0" smtClean="0"/>
              <a:t>lebenslanges und lebensbegleitendes Lernen, demografischer Wandel und</a:t>
            </a:r>
          </a:p>
          <a:p>
            <a:pPr marL="457200" lvl="1" indent="0" hangingPunct="1">
              <a:lnSpc>
                <a:spcPct val="90000"/>
              </a:lnSpc>
              <a:spcAft>
                <a:spcPts val="1200"/>
              </a:spcAft>
              <a:buNone/>
            </a:pPr>
            <a:r>
              <a:rPr lang="de-DE" sz="1500" dirty="0" smtClean="0"/>
              <a:t>	gendersensible Personalrekrutierung und -bindung</a:t>
            </a:r>
          </a:p>
          <a:p>
            <a:pPr eaLnBrk="1" hangingPunct="1">
              <a:lnSpc>
                <a:spcPct val="90000"/>
              </a:lnSpc>
              <a:spcAft>
                <a:spcPts val="1200"/>
              </a:spcAft>
            </a:pPr>
            <a:r>
              <a:rPr lang="de-DE" sz="1800" dirty="0" smtClean="0"/>
              <a:t>Vernetzung wichtiger regionaler Akteure, Übertragung der Ergebnisse bundesweit (Transfer und Mainstreaming in der Betriebs- und Branchenpolitik der IG Metall)</a:t>
            </a:r>
          </a:p>
          <a:p>
            <a:pPr eaLnBrk="1" hangingPunct="1">
              <a:lnSpc>
                <a:spcPct val="90000"/>
              </a:lnSpc>
              <a:spcAft>
                <a:spcPts val="1200"/>
              </a:spcAft>
            </a:pPr>
            <a:endParaRPr lang="de-DE" dirty="0" smtClean="0"/>
          </a:p>
          <a:p>
            <a:pPr eaLnBrk="1" hangingPunct="1">
              <a:lnSpc>
                <a:spcPct val="90000"/>
              </a:lnSpc>
              <a:spcAft>
                <a:spcPts val="1200"/>
              </a:spcAft>
            </a:pPr>
            <a:endParaRPr lang="de-DE" dirty="0"/>
          </a:p>
        </p:txBody>
      </p:sp>
    </p:spTree>
    <p:extLst>
      <p:ext uri="{BB962C8B-B14F-4D97-AF65-F5344CB8AC3E}">
        <p14:creationId xmlns:p14="http://schemas.microsoft.com/office/powerpoint/2010/main" val="1290039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516282" y="286988"/>
            <a:ext cx="9072563" cy="1259946"/>
          </a:xfrm>
        </p:spPr>
        <p:txBody>
          <a:bodyPr/>
          <a:lstStyle/>
          <a:p>
            <a:pPr eaLnBrk="1" hangingPunct="1"/>
            <a:r>
              <a:rPr lang="de-DE" dirty="0"/>
              <a:t>2</a:t>
            </a:r>
            <a:r>
              <a:rPr lang="de-DE" dirty="0" smtClean="0"/>
              <a:t>. Projektdaten</a:t>
            </a:r>
            <a:endParaRPr lang="de-DE" dirty="0"/>
          </a:p>
        </p:txBody>
      </p:sp>
      <p:sp>
        <p:nvSpPr>
          <p:cNvPr id="4099" name="Inhaltsplatzhalter 2"/>
          <p:cNvSpPr>
            <a:spLocks noGrp="1"/>
          </p:cNvSpPr>
          <p:nvPr>
            <p:ph idx="1"/>
          </p:nvPr>
        </p:nvSpPr>
        <p:spPr>
          <a:xfrm>
            <a:off x="516282" y="1795423"/>
            <a:ext cx="9072563" cy="5368790"/>
          </a:xfrm>
        </p:spPr>
        <p:txBody>
          <a:bodyPr/>
          <a:lstStyle/>
          <a:p>
            <a:pPr eaLnBrk="1" hangingPunct="1">
              <a:lnSpc>
                <a:spcPct val="90000"/>
              </a:lnSpc>
              <a:spcAft>
                <a:spcPts val="1200"/>
              </a:spcAft>
            </a:pPr>
            <a:r>
              <a:rPr lang="de-DE" sz="1800" dirty="0"/>
              <a:t>Projektförderer</a:t>
            </a:r>
          </a:p>
          <a:p>
            <a:pPr lvl="1" eaLnBrk="1" hangingPunct="1">
              <a:lnSpc>
                <a:spcPct val="90000"/>
              </a:lnSpc>
              <a:spcAft>
                <a:spcPts val="1200"/>
              </a:spcAft>
            </a:pPr>
            <a:r>
              <a:rPr lang="de-DE" sz="1500" dirty="0"/>
              <a:t>Europäischer Sozialfonds (ESF)</a:t>
            </a:r>
          </a:p>
          <a:p>
            <a:pPr lvl="1" eaLnBrk="1" hangingPunct="1">
              <a:lnSpc>
                <a:spcPct val="90000"/>
              </a:lnSpc>
              <a:spcAft>
                <a:spcPts val="1200"/>
              </a:spcAft>
            </a:pPr>
            <a:r>
              <a:rPr lang="de-DE" sz="1500" dirty="0"/>
              <a:t>Programm „weiter bilden“ (Sozialpartnerrichtlinie) des Bundesministeriums für Arbeit und Soziales</a:t>
            </a:r>
          </a:p>
          <a:p>
            <a:pPr eaLnBrk="1" hangingPunct="1">
              <a:lnSpc>
                <a:spcPct val="90000"/>
              </a:lnSpc>
              <a:spcAft>
                <a:spcPts val="1200"/>
              </a:spcAft>
            </a:pPr>
            <a:r>
              <a:rPr lang="de-DE" sz="1800" dirty="0"/>
              <a:t>Projektpartner</a:t>
            </a:r>
          </a:p>
          <a:p>
            <a:pPr lvl="1" eaLnBrk="1" hangingPunct="1">
              <a:lnSpc>
                <a:spcPct val="90000"/>
              </a:lnSpc>
              <a:spcAft>
                <a:spcPts val="1200"/>
              </a:spcAft>
            </a:pPr>
            <a:r>
              <a:rPr lang="de-DE" sz="1500" dirty="0"/>
              <a:t>IG Metall Bezirk Niedersachsen und Sachsen-Anhalt, Hannover</a:t>
            </a:r>
          </a:p>
          <a:p>
            <a:pPr lvl="1" eaLnBrk="1" hangingPunct="1">
              <a:lnSpc>
                <a:spcPct val="90000"/>
              </a:lnSpc>
              <a:spcAft>
                <a:spcPts val="1200"/>
              </a:spcAft>
            </a:pPr>
            <a:r>
              <a:rPr lang="de-DE" sz="1500" dirty="0"/>
              <a:t>QUBIC Beratergruppe GmbH, </a:t>
            </a:r>
            <a:r>
              <a:rPr lang="de-DE" sz="1500" dirty="0" smtClean="0"/>
              <a:t>Hannover</a:t>
            </a:r>
            <a:endParaRPr lang="de-DE" sz="1500" dirty="0"/>
          </a:p>
          <a:p>
            <a:pPr eaLnBrk="1" hangingPunct="1">
              <a:lnSpc>
                <a:spcPct val="90000"/>
              </a:lnSpc>
              <a:spcAft>
                <a:spcPts val="1200"/>
              </a:spcAft>
            </a:pPr>
            <a:endParaRPr lang="de-DE" dirty="0" smtClean="0"/>
          </a:p>
          <a:p>
            <a:pPr eaLnBrk="1" hangingPunct="1">
              <a:lnSpc>
                <a:spcPct val="90000"/>
              </a:lnSpc>
              <a:spcAft>
                <a:spcPts val="1200"/>
              </a:spcAft>
            </a:pPr>
            <a:r>
              <a:rPr lang="de-DE" sz="1800" dirty="0" smtClean="0"/>
              <a:t>Projektlaufzeit</a:t>
            </a:r>
            <a:r>
              <a:rPr lang="de-DE" sz="1800" dirty="0"/>
              <a:t>: 01.04.2012 – </a:t>
            </a:r>
            <a:r>
              <a:rPr lang="de-DE" sz="1800" dirty="0" smtClean="0"/>
              <a:t>31.12.2014</a:t>
            </a:r>
          </a:p>
          <a:p>
            <a:pPr eaLnBrk="1" hangingPunct="1">
              <a:lnSpc>
                <a:spcPct val="90000"/>
              </a:lnSpc>
              <a:spcAft>
                <a:spcPts val="1200"/>
              </a:spcAft>
            </a:pPr>
            <a:endParaRPr lang="de-DE" sz="1800" dirty="0"/>
          </a:p>
          <a:p>
            <a:pPr eaLnBrk="1" hangingPunct="1">
              <a:lnSpc>
                <a:spcPct val="90000"/>
              </a:lnSpc>
              <a:spcAft>
                <a:spcPts val="1200"/>
              </a:spcAft>
            </a:pPr>
            <a:r>
              <a:rPr lang="de-DE" sz="1800" dirty="0" smtClean="0"/>
              <a:t>Branche</a:t>
            </a:r>
            <a:r>
              <a:rPr lang="de-DE" sz="1800" dirty="0"/>
              <a:t>: Metall- und Elektroindustrie</a:t>
            </a:r>
          </a:p>
          <a:p>
            <a:pPr hangingPunct="1">
              <a:lnSpc>
                <a:spcPct val="90000"/>
              </a:lnSpc>
              <a:spcAft>
                <a:spcPts val="1200"/>
              </a:spcAft>
            </a:pPr>
            <a:r>
              <a:rPr lang="de-DE" sz="1800" dirty="0"/>
              <a:t>Grundlage: </a:t>
            </a:r>
            <a:r>
              <a:rPr lang="de-DE" sz="1800" dirty="0" smtClean="0"/>
              <a:t>Tarifvertrag Qualifizierung</a:t>
            </a:r>
            <a:endParaRPr lang="de-DE" sz="1800" dirty="0"/>
          </a:p>
        </p:txBody>
      </p:sp>
    </p:spTree>
    <p:extLst>
      <p:ext uri="{BB962C8B-B14F-4D97-AF65-F5344CB8AC3E}">
        <p14:creationId xmlns:p14="http://schemas.microsoft.com/office/powerpoint/2010/main" val="837552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2835032" y="179437"/>
            <a:ext cx="5616997" cy="612529"/>
          </a:xfrm>
        </p:spPr>
        <p:txBody>
          <a:bodyPr/>
          <a:lstStyle/>
          <a:p>
            <a:pPr eaLnBrk="1" hangingPunct="1"/>
            <a:r>
              <a:rPr lang="de-DE" dirty="0" smtClean="0"/>
              <a:t>3. Projektstruktur</a:t>
            </a:r>
            <a:endParaRPr lang="de-DE" dirty="0"/>
          </a:p>
        </p:txBody>
      </p:sp>
      <p:pic>
        <p:nvPicPr>
          <p:cNvPr id="1047" name="Picture 23" descr="Dokumentenkopf_Logos2"/>
          <p:cNvPicPr>
            <a:picLocks noChangeAspect="1" noChangeArrowheads="1"/>
          </p:cNvPicPr>
          <p:nvPr/>
        </p:nvPicPr>
        <p:blipFill>
          <a:blip r:embed="rId2">
            <a:extLst>
              <a:ext uri="{28A0092B-C50C-407E-A947-70E740481C1C}">
                <a14:useLocalDpi xmlns:a14="http://schemas.microsoft.com/office/drawing/2010/main" val="0"/>
              </a:ext>
            </a:extLst>
          </a:blip>
          <a:srcRect l="45401" r="34666"/>
          <a:stretch>
            <a:fillRect/>
          </a:stretch>
        </p:blipFill>
        <p:spPr bwMode="auto">
          <a:xfrm>
            <a:off x="1554137" y="1477010"/>
            <a:ext cx="1308100"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48" name="Picture 24" descr="Dokumentenkopf_Logos2"/>
          <p:cNvPicPr>
            <a:picLocks noChangeAspect="1" noChangeArrowheads="1"/>
          </p:cNvPicPr>
          <p:nvPr/>
        </p:nvPicPr>
        <p:blipFill>
          <a:blip r:embed="rId2">
            <a:extLst>
              <a:ext uri="{28A0092B-C50C-407E-A947-70E740481C1C}">
                <a14:useLocalDpi xmlns:a14="http://schemas.microsoft.com/office/drawing/2010/main" val="0"/>
              </a:ext>
            </a:extLst>
          </a:blip>
          <a:srcRect l="65852" r="1015"/>
          <a:stretch>
            <a:fillRect/>
          </a:stretch>
        </p:blipFill>
        <p:spPr bwMode="auto">
          <a:xfrm>
            <a:off x="4392240" y="1477010"/>
            <a:ext cx="217646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49" name="Picture 25" descr="BVA__logo,property=defa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412" y="2747010"/>
            <a:ext cx="140970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50"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r="39638" b="33310"/>
          <a:stretch>
            <a:fillRect/>
          </a:stretch>
        </p:blipFill>
        <p:spPr bwMode="auto">
          <a:xfrm>
            <a:off x="3451199" y="3826510"/>
            <a:ext cx="1176338" cy="533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pic>
      <p:pic>
        <p:nvPicPr>
          <p:cNvPr id="1051" name="Picture 27"/>
          <p:cNvPicPr>
            <a:picLocks noChangeAspect="1" noChangeArrowheads="1"/>
          </p:cNvPicPr>
          <p:nvPr/>
        </p:nvPicPr>
        <p:blipFill>
          <a:blip r:embed="rId5" cstate="print">
            <a:extLst>
              <a:ext uri="{28A0092B-C50C-407E-A947-70E740481C1C}">
                <a14:useLocalDpi xmlns:a14="http://schemas.microsoft.com/office/drawing/2010/main" val="0"/>
              </a:ext>
            </a:extLst>
          </a:blip>
          <a:srcRect l="61261"/>
          <a:stretch>
            <a:fillRect/>
          </a:stretch>
        </p:blipFill>
        <p:spPr bwMode="auto">
          <a:xfrm>
            <a:off x="4641824" y="4787949"/>
            <a:ext cx="758825" cy="8048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pic>
      <p:pic>
        <p:nvPicPr>
          <p:cNvPr id="1052" name="Picture 28"/>
          <p:cNvPicPr>
            <a:picLocks noChangeAspect="1" noChangeArrowheads="1"/>
          </p:cNvPicPr>
          <p:nvPr/>
        </p:nvPicPr>
        <p:blipFill>
          <a:blip r:embed="rId6" cstate="print">
            <a:extLst>
              <a:ext uri="{28A0092B-C50C-407E-A947-70E740481C1C}">
                <a14:useLocalDpi xmlns:a14="http://schemas.microsoft.com/office/drawing/2010/main" val="0"/>
              </a:ext>
            </a:extLst>
          </a:blip>
          <a:srcRect r="39638" b="36879"/>
          <a:stretch>
            <a:fillRect/>
          </a:stretch>
        </p:blipFill>
        <p:spPr bwMode="auto">
          <a:xfrm>
            <a:off x="4535462" y="2864485"/>
            <a:ext cx="1176337" cy="504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pic>
      <p:cxnSp>
        <p:nvCxnSpPr>
          <p:cNvPr id="1053" name="AutoShape 29"/>
          <p:cNvCxnSpPr>
            <a:cxnSpLocks noChangeShapeType="1"/>
          </p:cNvCxnSpPr>
          <p:nvPr/>
        </p:nvCxnSpPr>
        <p:spPr bwMode="auto">
          <a:xfrm>
            <a:off x="2854299" y="1948497"/>
            <a:ext cx="1470025" cy="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54" name="AutoShape 30"/>
          <p:cNvCxnSpPr>
            <a:cxnSpLocks noChangeShapeType="1"/>
          </p:cNvCxnSpPr>
          <p:nvPr/>
        </p:nvCxnSpPr>
        <p:spPr bwMode="auto">
          <a:xfrm flipH="1">
            <a:off x="2986062" y="3116897"/>
            <a:ext cx="1514475" cy="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55" name="AutoShape 31"/>
          <p:cNvCxnSpPr>
            <a:cxnSpLocks noChangeShapeType="1"/>
          </p:cNvCxnSpPr>
          <p:nvPr/>
        </p:nvCxnSpPr>
        <p:spPr bwMode="auto">
          <a:xfrm>
            <a:off x="2114524" y="2259647"/>
            <a:ext cx="347663" cy="45085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4" name="Text Box 32"/>
          <p:cNvSpPr txBox="1">
            <a:spLocks noChangeArrowheads="1"/>
          </p:cNvSpPr>
          <p:nvPr/>
        </p:nvSpPr>
        <p:spPr bwMode="auto">
          <a:xfrm>
            <a:off x="5022824" y="2945447"/>
            <a:ext cx="1009650"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de-DE" sz="1100" dirty="0" smtClean="0">
                <a:solidFill>
                  <a:srgbClr val="000000"/>
                </a:solidFill>
                <a:latin typeface="Calibri" pitchFamily="34" charset="0"/>
                <a:cs typeface="Arial" pitchFamily="34" charset="0"/>
              </a:rPr>
              <a:t>IGM</a:t>
            </a:r>
            <a:endParaRPr kumimoji="0" lang="de-DE" sz="11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de-DE" sz="1100" dirty="0" smtClean="0">
                <a:solidFill>
                  <a:srgbClr val="000000"/>
                </a:solidFill>
                <a:latin typeface="Calibri" pitchFamily="34" charset="0"/>
                <a:cs typeface="Arial" pitchFamily="34" charset="0"/>
              </a:rPr>
              <a:t>Vorstand</a:t>
            </a:r>
            <a:endParaRPr kumimoji="0" lang="de-DE" sz="11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60" name="AutoShape 36"/>
          <p:cNvCxnSpPr>
            <a:cxnSpLocks noChangeShapeType="1"/>
          </p:cNvCxnSpPr>
          <p:nvPr/>
        </p:nvCxnSpPr>
        <p:spPr bwMode="auto">
          <a:xfrm flipV="1">
            <a:off x="3994124" y="3421697"/>
            <a:ext cx="514350" cy="41910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63" name="AutoShape 39"/>
          <p:cNvCxnSpPr>
            <a:cxnSpLocks noChangeShapeType="1"/>
          </p:cNvCxnSpPr>
          <p:nvPr/>
        </p:nvCxnSpPr>
        <p:spPr bwMode="auto">
          <a:xfrm flipH="1">
            <a:off x="2879699" y="4364672"/>
            <a:ext cx="552450" cy="514350"/>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9" name="Text Box 40"/>
          <p:cNvSpPr txBox="1">
            <a:spLocks noChangeArrowheads="1"/>
          </p:cNvSpPr>
          <p:nvPr/>
        </p:nvSpPr>
        <p:spPr bwMode="auto">
          <a:xfrm>
            <a:off x="3946499" y="3821747"/>
            <a:ext cx="1447800"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100" b="0" i="0" u="none" strike="noStrike" cap="none" normalizeH="0" baseline="0" dirty="0" smtClean="0">
                <a:ln>
                  <a:noFill/>
                </a:ln>
                <a:solidFill>
                  <a:srgbClr val="000000"/>
                </a:solidFill>
                <a:effectLst/>
                <a:latin typeface="Calibri" pitchFamily="34" charset="0"/>
                <a:cs typeface="Arial" pitchFamily="34" charset="0"/>
              </a:rPr>
              <a:t>Bezirk</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100" b="0" i="0" u="none" strike="noStrike" cap="none" normalizeH="0" baseline="0" dirty="0" smtClean="0">
                <a:ln>
                  <a:noFill/>
                </a:ln>
                <a:solidFill>
                  <a:srgbClr val="000000"/>
                </a:solidFill>
                <a:effectLst/>
                <a:latin typeface="Calibri" pitchFamily="34" charset="0"/>
                <a:cs typeface="Arial" pitchFamily="34" charset="0"/>
              </a:rPr>
              <a:t>Niedersachsen und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100" b="0" i="0" u="none" strike="noStrike" cap="none" normalizeH="0" baseline="0" dirty="0" smtClean="0">
                <a:ln>
                  <a:noFill/>
                </a:ln>
                <a:solidFill>
                  <a:srgbClr val="000000"/>
                </a:solidFill>
                <a:effectLst/>
                <a:latin typeface="Calibri" pitchFamily="34" charset="0"/>
                <a:cs typeface="Arial" pitchFamily="34" charset="0"/>
              </a:rPr>
              <a:t>Sachsen-Anhalt</a:t>
            </a:r>
            <a:endParaRPr kumimoji="0" lang="de-DE" sz="11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65" name="AutoShape 41"/>
          <p:cNvCxnSpPr>
            <a:cxnSpLocks noChangeShapeType="1"/>
          </p:cNvCxnSpPr>
          <p:nvPr/>
        </p:nvCxnSpPr>
        <p:spPr bwMode="auto">
          <a:xfrm flipH="1" flipV="1">
            <a:off x="3984600" y="4364673"/>
            <a:ext cx="679449" cy="539089"/>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pic>
        <p:nvPicPr>
          <p:cNvPr id="43"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r="39638" b="33310"/>
          <a:stretch>
            <a:fillRect/>
          </a:stretch>
        </p:blipFill>
        <p:spPr bwMode="auto">
          <a:xfrm>
            <a:off x="2336774" y="4926647"/>
            <a:ext cx="1176338" cy="533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pic>
      <p:sp>
        <p:nvSpPr>
          <p:cNvPr id="44" name="Text Box 40"/>
          <p:cNvSpPr txBox="1">
            <a:spLocks noChangeArrowheads="1"/>
          </p:cNvSpPr>
          <p:nvPr/>
        </p:nvSpPr>
        <p:spPr bwMode="auto">
          <a:xfrm>
            <a:off x="2854299" y="4903762"/>
            <a:ext cx="1447800"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100" b="0" i="0" u="none" strike="noStrike" cap="none" normalizeH="0" baseline="0" dirty="0" smtClean="0">
                <a:ln>
                  <a:noFill/>
                </a:ln>
                <a:solidFill>
                  <a:srgbClr val="000000"/>
                </a:solidFill>
                <a:effectLst/>
                <a:latin typeface="Calibri" pitchFamily="34" charset="0"/>
                <a:cs typeface="Arial" pitchFamily="34" charset="0"/>
              </a:rPr>
              <a:t>Bezirk</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100" b="0" i="0" u="none" strike="noStrike" cap="none" normalizeH="0" baseline="0" dirty="0" smtClean="0">
                <a:ln>
                  <a:noFill/>
                </a:ln>
                <a:solidFill>
                  <a:srgbClr val="000000"/>
                </a:solidFill>
                <a:effectLst/>
                <a:latin typeface="Calibri" pitchFamily="34" charset="0"/>
                <a:cs typeface="Arial" pitchFamily="34" charset="0"/>
              </a:rPr>
              <a:t>Niedersachsen und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100" b="0" i="0" u="none" strike="noStrike" cap="none" normalizeH="0" baseline="0" dirty="0" smtClean="0">
                <a:ln>
                  <a:noFill/>
                </a:ln>
                <a:solidFill>
                  <a:srgbClr val="000000"/>
                </a:solidFill>
                <a:effectLst/>
                <a:latin typeface="Calibri" pitchFamily="34" charset="0"/>
                <a:cs typeface="Arial" pitchFamily="34" charset="0"/>
              </a:rPr>
              <a:t>Sachsen-Anhalt</a:t>
            </a:r>
            <a:endParaRPr kumimoji="0" lang="de-DE" sz="11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6" name="AutoShape 36"/>
          <p:cNvCxnSpPr>
            <a:cxnSpLocks noChangeShapeType="1"/>
          </p:cNvCxnSpPr>
          <p:nvPr/>
        </p:nvCxnSpPr>
        <p:spPr bwMode="auto">
          <a:xfrm flipH="1" flipV="1">
            <a:off x="2879699" y="3414235"/>
            <a:ext cx="528640" cy="407512"/>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8" name="Textfeld 17"/>
          <p:cNvSpPr txBox="1"/>
          <p:nvPr/>
        </p:nvSpPr>
        <p:spPr>
          <a:xfrm>
            <a:off x="7776616" y="1763613"/>
            <a:ext cx="2016224" cy="285719"/>
          </a:xfrm>
          <a:prstGeom prst="rect">
            <a:avLst/>
          </a:prstGeom>
          <a:noFill/>
        </p:spPr>
        <p:txBody>
          <a:bodyPr wrap="square" rtlCol="0">
            <a:spAutoFit/>
          </a:bodyPr>
          <a:lstStyle/>
          <a:p>
            <a:r>
              <a:rPr lang="de-DE" sz="1100" dirty="0" smtClean="0"/>
              <a:t>Förderpartner</a:t>
            </a:r>
            <a:endParaRPr lang="de-DE" sz="1100" dirty="0"/>
          </a:p>
        </p:txBody>
      </p:sp>
      <p:sp>
        <p:nvSpPr>
          <p:cNvPr id="55" name="Textfeld 54"/>
          <p:cNvSpPr txBox="1"/>
          <p:nvPr/>
        </p:nvSpPr>
        <p:spPr>
          <a:xfrm>
            <a:off x="7776616" y="2771725"/>
            <a:ext cx="2304256" cy="930704"/>
          </a:xfrm>
          <a:prstGeom prst="rect">
            <a:avLst/>
          </a:prstGeom>
          <a:noFill/>
        </p:spPr>
        <p:txBody>
          <a:bodyPr wrap="square" rtlCol="0">
            <a:spAutoFit/>
          </a:bodyPr>
          <a:lstStyle/>
          <a:p>
            <a:r>
              <a:rPr lang="de-DE" sz="1100" dirty="0" smtClean="0"/>
              <a:t>Transfer und Mainstreaming: Betriebs- und Branchenpolitik</a:t>
            </a:r>
            <a:br>
              <a:rPr lang="de-DE" sz="1100" dirty="0" smtClean="0"/>
            </a:br>
            <a:r>
              <a:rPr lang="de-DE" sz="1100" dirty="0" smtClean="0"/>
              <a:t>Finanztechnik &amp; Rechnungswesen</a:t>
            </a:r>
            <a:endParaRPr lang="de-DE" sz="1100" dirty="0"/>
          </a:p>
        </p:txBody>
      </p:sp>
      <p:sp>
        <p:nvSpPr>
          <p:cNvPr id="56" name="Textfeld 55"/>
          <p:cNvSpPr txBox="1"/>
          <p:nvPr/>
        </p:nvSpPr>
        <p:spPr>
          <a:xfrm>
            <a:off x="7776616" y="3929768"/>
            <a:ext cx="2304256" cy="285719"/>
          </a:xfrm>
          <a:prstGeom prst="rect">
            <a:avLst/>
          </a:prstGeom>
          <a:noFill/>
        </p:spPr>
        <p:txBody>
          <a:bodyPr wrap="square" rtlCol="0">
            <a:spAutoFit/>
          </a:bodyPr>
          <a:lstStyle/>
          <a:p>
            <a:r>
              <a:rPr lang="de-DE" sz="1100" dirty="0" smtClean="0"/>
              <a:t>Projektleitung</a:t>
            </a:r>
            <a:endParaRPr lang="de-DE" sz="1100" dirty="0"/>
          </a:p>
        </p:txBody>
      </p:sp>
      <p:sp>
        <p:nvSpPr>
          <p:cNvPr id="57" name="Textfeld 56"/>
          <p:cNvSpPr txBox="1"/>
          <p:nvPr/>
        </p:nvSpPr>
        <p:spPr>
          <a:xfrm>
            <a:off x="7776616" y="6374438"/>
            <a:ext cx="2304256" cy="285719"/>
          </a:xfrm>
          <a:prstGeom prst="rect">
            <a:avLst/>
          </a:prstGeom>
          <a:noFill/>
        </p:spPr>
        <p:txBody>
          <a:bodyPr wrap="square" rtlCol="0">
            <a:spAutoFit/>
          </a:bodyPr>
          <a:lstStyle/>
          <a:p>
            <a:r>
              <a:rPr lang="de-DE" sz="1100" dirty="0" smtClean="0"/>
              <a:t>Beteiligte Betriebe</a:t>
            </a:r>
            <a:endParaRPr lang="de-DE" sz="1100" dirty="0"/>
          </a:p>
        </p:txBody>
      </p:sp>
      <p:sp>
        <p:nvSpPr>
          <p:cNvPr id="19" name="Textfeld 18"/>
          <p:cNvSpPr txBox="1"/>
          <p:nvPr/>
        </p:nvSpPr>
        <p:spPr>
          <a:xfrm>
            <a:off x="4154845" y="6071534"/>
            <a:ext cx="3755257" cy="1204945"/>
          </a:xfrm>
          <a:prstGeom prst="rect">
            <a:avLst/>
          </a:prstGeom>
          <a:noFill/>
        </p:spPr>
        <p:txBody>
          <a:bodyPr wrap="square" rtlCol="0">
            <a:spAutoFit/>
          </a:bodyPr>
          <a:lstStyle/>
          <a:p>
            <a:pPr lvl="1" eaLnBrk="1" hangingPunct="1">
              <a:lnSpc>
                <a:spcPct val="80000"/>
              </a:lnSpc>
            </a:pPr>
            <a:r>
              <a:rPr lang="de-DE" sz="1400" dirty="0"/>
              <a:t>Robert Bosch </a:t>
            </a:r>
            <a:r>
              <a:rPr lang="de-DE" sz="1400" dirty="0" err="1" smtClean="0"/>
              <a:t>HiP</a:t>
            </a:r>
            <a:r>
              <a:rPr lang="de-DE" sz="1400" dirty="0"/>
              <a:t>, Hildesheim</a:t>
            </a:r>
          </a:p>
          <a:p>
            <a:pPr lvl="1" eaLnBrk="1" hangingPunct="1">
              <a:lnSpc>
                <a:spcPct val="80000"/>
              </a:lnSpc>
            </a:pPr>
            <a:r>
              <a:rPr lang="de-DE" sz="1400" dirty="0"/>
              <a:t>Robert Bosch </a:t>
            </a:r>
            <a:r>
              <a:rPr lang="de-DE" sz="1400" dirty="0" smtClean="0"/>
              <a:t>CM, </a:t>
            </a:r>
            <a:r>
              <a:rPr lang="de-DE" sz="1400" dirty="0"/>
              <a:t>Hildesheim</a:t>
            </a:r>
          </a:p>
          <a:p>
            <a:pPr lvl="1" hangingPunct="1">
              <a:lnSpc>
                <a:spcPct val="80000"/>
              </a:lnSpc>
            </a:pPr>
            <a:r>
              <a:rPr lang="de-DE" sz="1400" dirty="0"/>
              <a:t>EM-motive, </a:t>
            </a:r>
            <a:r>
              <a:rPr lang="de-DE" sz="1400" dirty="0" smtClean="0"/>
              <a:t>Hildesheim</a:t>
            </a:r>
          </a:p>
          <a:p>
            <a:pPr lvl="1" hangingPunct="1">
              <a:lnSpc>
                <a:spcPct val="80000"/>
              </a:lnSpc>
            </a:pPr>
            <a:r>
              <a:rPr lang="de-DE" sz="1400" dirty="0" smtClean="0"/>
              <a:t>WABCO, Gronau</a:t>
            </a:r>
            <a:endParaRPr lang="de-DE" sz="1400" dirty="0"/>
          </a:p>
        </p:txBody>
      </p:sp>
      <p:sp>
        <p:nvSpPr>
          <p:cNvPr id="59" name="Textfeld 58"/>
          <p:cNvSpPr txBox="1"/>
          <p:nvPr/>
        </p:nvSpPr>
        <p:spPr>
          <a:xfrm>
            <a:off x="877699" y="6079094"/>
            <a:ext cx="3550222" cy="1204945"/>
          </a:xfrm>
          <a:prstGeom prst="rect">
            <a:avLst/>
          </a:prstGeom>
          <a:noFill/>
        </p:spPr>
        <p:txBody>
          <a:bodyPr wrap="square" rtlCol="0">
            <a:spAutoFit/>
          </a:bodyPr>
          <a:lstStyle/>
          <a:p>
            <a:pPr lvl="1" hangingPunct="1">
              <a:lnSpc>
                <a:spcPct val="80000"/>
              </a:lnSpc>
            </a:pPr>
            <a:r>
              <a:rPr lang="de-DE" sz="1400" dirty="0"/>
              <a:t>Delphi, Bad </a:t>
            </a:r>
            <a:r>
              <a:rPr lang="de-DE" sz="1400" dirty="0" err="1" smtClean="0"/>
              <a:t>Salzdetfurth</a:t>
            </a:r>
            <a:endParaRPr lang="de-DE" sz="2000" dirty="0"/>
          </a:p>
          <a:p>
            <a:pPr lvl="1" eaLnBrk="1" hangingPunct="1">
              <a:lnSpc>
                <a:spcPct val="80000"/>
              </a:lnSpc>
            </a:pPr>
            <a:r>
              <a:rPr lang="de-DE" sz="1400" dirty="0" smtClean="0"/>
              <a:t>KSM </a:t>
            </a:r>
            <a:r>
              <a:rPr lang="de-DE" sz="1400" dirty="0"/>
              <a:t>Castings, Hildesheim</a:t>
            </a:r>
          </a:p>
          <a:p>
            <a:pPr lvl="1" eaLnBrk="1" hangingPunct="1">
              <a:lnSpc>
                <a:spcPct val="80000"/>
              </a:lnSpc>
            </a:pPr>
            <a:r>
              <a:rPr lang="de-DE" sz="1400" dirty="0" smtClean="0"/>
              <a:t>Waggonbau </a:t>
            </a:r>
            <a:r>
              <a:rPr lang="de-DE" sz="1400" dirty="0" err="1" smtClean="0"/>
              <a:t>Graaff</a:t>
            </a:r>
            <a:r>
              <a:rPr lang="de-DE" sz="1400" dirty="0" smtClean="0"/>
              <a:t> (VTG), Elze</a:t>
            </a:r>
          </a:p>
          <a:p>
            <a:pPr lvl="1" eaLnBrk="1" hangingPunct="1">
              <a:lnSpc>
                <a:spcPct val="80000"/>
              </a:lnSpc>
            </a:pPr>
            <a:r>
              <a:rPr lang="de-DE" sz="1400" dirty="0" smtClean="0"/>
              <a:t>WABCO, Hannover</a:t>
            </a:r>
          </a:p>
        </p:txBody>
      </p:sp>
      <p:sp>
        <p:nvSpPr>
          <p:cNvPr id="60" name="Textfeld 59"/>
          <p:cNvSpPr txBox="1"/>
          <p:nvPr/>
        </p:nvSpPr>
        <p:spPr>
          <a:xfrm>
            <a:off x="7776616" y="5075981"/>
            <a:ext cx="2304256" cy="285719"/>
          </a:xfrm>
          <a:prstGeom prst="rect">
            <a:avLst/>
          </a:prstGeom>
          <a:noFill/>
        </p:spPr>
        <p:txBody>
          <a:bodyPr wrap="square" rtlCol="0">
            <a:spAutoFit/>
          </a:bodyPr>
          <a:lstStyle/>
          <a:p>
            <a:r>
              <a:rPr lang="de-DE" sz="1100" dirty="0" smtClean="0"/>
              <a:t>Teilprojekte</a:t>
            </a:r>
            <a:endParaRPr lang="de-DE" sz="1100" dirty="0"/>
          </a:p>
        </p:txBody>
      </p:sp>
    </p:spTree>
    <p:extLst>
      <p:ext uri="{BB962C8B-B14F-4D97-AF65-F5344CB8AC3E}">
        <p14:creationId xmlns:p14="http://schemas.microsoft.com/office/powerpoint/2010/main" val="3686604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433966" y="0"/>
            <a:ext cx="9072563" cy="1008112"/>
          </a:xfrm>
        </p:spPr>
        <p:txBody>
          <a:bodyPr/>
          <a:lstStyle/>
          <a:p>
            <a:pPr eaLnBrk="1" hangingPunct="1"/>
            <a:r>
              <a:rPr lang="de-DE" dirty="0"/>
              <a:t>4</a:t>
            </a:r>
            <a:r>
              <a:rPr lang="de-DE" dirty="0" smtClean="0"/>
              <a:t>. Projektteam</a:t>
            </a:r>
            <a:endParaRPr lang="de-DE" dirty="0"/>
          </a:p>
        </p:txBody>
      </p:sp>
      <p:sp>
        <p:nvSpPr>
          <p:cNvPr id="4099" name="Inhaltsplatzhalter 2"/>
          <p:cNvSpPr>
            <a:spLocks noGrp="1"/>
          </p:cNvSpPr>
          <p:nvPr>
            <p:ph idx="1"/>
          </p:nvPr>
        </p:nvSpPr>
        <p:spPr>
          <a:xfrm>
            <a:off x="1196870" y="1691605"/>
            <a:ext cx="5112568" cy="1440160"/>
          </a:xfrm>
          <a:solidFill>
            <a:schemeClr val="accent2">
              <a:lumMod val="40000"/>
              <a:lumOff val="60000"/>
            </a:schemeClr>
          </a:solidFill>
        </p:spPr>
        <p:txBody>
          <a:bodyPr/>
          <a:lstStyle/>
          <a:p>
            <a:pPr eaLnBrk="1" hangingPunct="1">
              <a:lnSpc>
                <a:spcPct val="90000"/>
              </a:lnSpc>
              <a:spcAft>
                <a:spcPts val="1200"/>
              </a:spcAft>
            </a:pPr>
            <a:r>
              <a:rPr lang="de-DE" sz="1600" b="1" dirty="0"/>
              <a:t>IG </a:t>
            </a:r>
            <a:r>
              <a:rPr lang="de-DE" sz="1600" b="1" dirty="0" smtClean="0"/>
              <a:t>Metall – Bezirk Niedersachsen</a:t>
            </a:r>
          </a:p>
          <a:p>
            <a:pPr marL="0" indent="0" eaLnBrk="1" hangingPunct="1">
              <a:lnSpc>
                <a:spcPct val="90000"/>
              </a:lnSpc>
              <a:spcAft>
                <a:spcPts val="1200"/>
              </a:spcAft>
              <a:buNone/>
            </a:pPr>
            <a:r>
              <a:rPr lang="de-DE" sz="1400" dirty="0" smtClean="0"/>
              <a:t>Thomas </a:t>
            </a:r>
            <a:r>
              <a:rPr lang="de-DE" sz="1400" dirty="0"/>
              <a:t>Müller (IG Metall Bezirk, </a:t>
            </a:r>
            <a:r>
              <a:rPr lang="de-DE" sz="1400" dirty="0" smtClean="0"/>
              <a:t>Projektverantwortung)</a:t>
            </a:r>
          </a:p>
          <a:p>
            <a:pPr marL="0" indent="0" eaLnBrk="1" hangingPunct="1">
              <a:lnSpc>
                <a:spcPct val="90000"/>
              </a:lnSpc>
              <a:spcAft>
                <a:spcPts val="1200"/>
              </a:spcAft>
              <a:buNone/>
            </a:pPr>
            <a:r>
              <a:rPr lang="de-DE" sz="1400" dirty="0" smtClean="0"/>
              <a:t>Angelica </a:t>
            </a:r>
            <a:r>
              <a:rPr lang="de-DE" sz="1400" dirty="0"/>
              <a:t>Schieder (</a:t>
            </a:r>
            <a:r>
              <a:rPr lang="de-DE" sz="1400" dirty="0" smtClean="0"/>
              <a:t>Projektleiterin)</a:t>
            </a:r>
          </a:p>
          <a:p>
            <a:pPr marL="0" indent="0" eaLnBrk="1" hangingPunct="1">
              <a:lnSpc>
                <a:spcPct val="90000"/>
              </a:lnSpc>
              <a:spcAft>
                <a:spcPts val="1200"/>
              </a:spcAft>
              <a:buNone/>
            </a:pPr>
            <a:r>
              <a:rPr lang="de-DE" sz="1400" dirty="0" smtClean="0"/>
              <a:t>Sabrina </a:t>
            </a:r>
            <a:r>
              <a:rPr lang="de-DE" sz="1400" dirty="0"/>
              <a:t>Gehne (</a:t>
            </a:r>
            <a:r>
              <a:rPr lang="de-DE" sz="1400" dirty="0" smtClean="0"/>
              <a:t>Teilzeit-Verwaltungskraft)</a:t>
            </a:r>
          </a:p>
        </p:txBody>
      </p:sp>
      <p:sp>
        <p:nvSpPr>
          <p:cNvPr id="4" name="Inhaltsplatzhalter 2"/>
          <p:cNvSpPr txBox="1">
            <a:spLocks/>
          </p:cNvSpPr>
          <p:nvPr/>
        </p:nvSpPr>
        <p:spPr bwMode="auto">
          <a:xfrm>
            <a:off x="3600152" y="3563813"/>
            <a:ext cx="6120680" cy="1800200"/>
          </a:xfrm>
          <a:prstGeom prst="rect">
            <a:avLst/>
          </a:prstGeom>
          <a:solidFill>
            <a:schemeClr val="accent2">
              <a:lumMod val="40000"/>
              <a:lumOff val="6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49263" rtl="0" fontAlgn="base" hangingPunct="0">
              <a:lnSpc>
                <a:spcPct val="106000"/>
              </a:lnSpc>
              <a:spcBef>
                <a:spcPct val="0"/>
              </a:spcBef>
              <a:spcAft>
                <a:spcPts val="575"/>
              </a:spcAft>
              <a:buClr>
                <a:srgbClr val="000000"/>
              </a:buClr>
              <a:buSzPct val="100000"/>
              <a:buFont typeface="Times New Roman" pitchFamily="18" charset="0"/>
              <a:buChar char="•"/>
              <a:defRPr sz="2000">
                <a:solidFill>
                  <a:srgbClr val="000000"/>
                </a:solidFill>
                <a:latin typeface="+mn-lt"/>
                <a:ea typeface="+mn-ea"/>
                <a:cs typeface="+mn-cs"/>
              </a:defRPr>
            </a:lvl1pPr>
            <a:lvl2pPr marL="742950" indent="-285750" algn="l" defTabSz="449263" rtl="0" fontAlgn="base" hangingPunct="0">
              <a:lnSpc>
                <a:spcPct val="106000"/>
              </a:lnSpc>
              <a:spcBef>
                <a:spcPct val="0"/>
              </a:spcBef>
              <a:spcAft>
                <a:spcPts val="1138"/>
              </a:spcAft>
              <a:buClr>
                <a:srgbClr val="000000"/>
              </a:buClr>
              <a:buSzPct val="100000"/>
              <a:buFont typeface="Times New Roman" pitchFamily="18" charset="0"/>
              <a:buChar char="–"/>
              <a:defRPr sz="1600">
                <a:solidFill>
                  <a:srgbClr val="000000"/>
                </a:solidFill>
                <a:latin typeface="+mn-lt"/>
              </a:defRPr>
            </a:lvl2pPr>
            <a:lvl3pPr marL="1143000" indent="-228600" algn="l" defTabSz="449263" rtl="0" fontAlgn="base" hangingPunct="0">
              <a:lnSpc>
                <a:spcPct val="106000"/>
              </a:lnSpc>
              <a:spcBef>
                <a:spcPct val="0"/>
              </a:spcBef>
              <a:spcAft>
                <a:spcPts val="850"/>
              </a:spcAft>
              <a:buClr>
                <a:srgbClr val="000000"/>
              </a:buClr>
              <a:buSzPct val="100000"/>
              <a:buFont typeface="Times New Roman" pitchFamily="18" charset="0"/>
              <a:buChar char="•"/>
              <a:defRPr sz="1600">
                <a:solidFill>
                  <a:srgbClr val="000000"/>
                </a:solidFill>
                <a:latin typeface="+mn-lt"/>
              </a:defRPr>
            </a:lvl3pPr>
            <a:lvl4pPr marL="1600200" indent="-228600" algn="l" defTabSz="449263" rtl="0" fontAlgn="base" hangingPunct="0">
              <a:lnSpc>
                <a:spcPct val="106000"/>
              </a:lnSpc>
              <a:spcBef>
                <a:spcPct val="0"/>
              </a:spcBef>
              <a:spcAft>
                <a:spcPts val="575"/>
              </a:spcAft>
              <a:buClr>
                <a:srgbClr val="000000"/>
              </a:buClr>
              <a:buSzPct val="100000"/>
              <a:buFont typeface="Times New Roman" pitchFamily="18" charset="0"/>
              <a:buChar char="–"/>
              <a:defRPr sz="1600">
                <a:solidFill>
                  <a:srgbClr val="000000"/>
                </a:solidFill>
                <a:latin typeface="+mn-lt"/>
              </a:defRPr>
            </a:lvl4pPr>
            <a:lvl5pPr marL="2057400" indent="-228600" algn="l" defTabSz="449263" rtl="0" fontAlgn="base" hangingPunct="0">
              <a:lnSpc>
                <a:spcPct val="106000"/>
              </a:lnSpc>
              <a:spcBef>
                <a:spcPct val="0"/>
              </a:spcBef>
              <a:spcAft>
                <a:spcPts val="288"/>
              </a:spcAft>
              <a:buClr>
                <a:srgbClr val="000000"/>
              </a:buClr>
              <a:buSzPct val="100000"/>
              <a:buFont typeface="Times New Roman" pitchFamily="18" charset="0"/>
              <a:buChar char="»"/>
              <a:defRPr sz="1600">
                <a:solidFill>
                  <a:srgbClr val="000000"/>
                </a:solidFill>
                <a:latin typeface="+mn-lt"/>
              </a:defRPr>
            </a:lvl5pPr>
            <a:lvl6pPr marL="2514600" indent="-228600" algn="l" defTabSz="449263" rtl="0" fontAlgn="base" hangingPunct="0">
              <a:lnSpc>
                <a:spcPct val="106000"/>
              </a:lnSpc>
              <a:spcBef>
                <a:spcPct val="0"/>
              </a:spcBef>
              <a:spcAft>
                <a:spcPts val="288"/>
              </a:spcAft>
              <a:buClr>
                <a:srgbClr val="000000"/>
              </a:buClr>
              <a:buSzPct val="100000"/>
              <a:buFont typeface="Times New Roman" pitchFamily="18" charset="0"/>
              <a:buChar char="»"/>
              <a:defRPr sz="1600">
                <a:solidFill>
                  <a:srgbClr val="000000"/>
                </a:solidFill>
                <a:latin typeface="+mn-lt"/>
              </a:defRPr>
            </a:lvl6pPr>
            <a:lvl7pPr marL="2971800" indent="-228600" algn="l" defTabSz="449263" rtl="0" fontAlgn="base" hangingPunct="0">
              <a:lnSpc>
                <a:spcPct val="106000"/>
              </a:lnSpc>
              <a:spcBef>
                <a:spcPct val="0"/>
              </a:spcBef>
              <a:spcAft>
                <a:spcPts val="288"/>
              </a:spcAft>
              <a:buClr>
                <a:srgbClr val="000000"/>
              </a:buClr>
              <a:buSzPct val="100000"/>
              <a:buFont typeface="Times New Roman" pitchFamily="18" charset="0"/>
              <a:buChar char="»"/>
              <a:defRPr sz="1600">
                <a:solidFill>
                  <a:srgbClr val="000000"/>
                </a:solidFill>
                <a:latin typeface="+mn-lt"/>
              </a:defRPr>
            </a:lvl7pPr>
            <a:lvl8pPr marL="3429000" indent="-228600" algn="l" defTabSz="449263" rtl="0" fontAlgn="base" hangingPunct="0">
              <a:lnSpc>
                <a:spcPct val="106000"/>
              </a:lnSpc>
              <a:spcBef>
                <a:spcPct val="0"/>
              </a:spcBef>
              <a:spcAft>
                <a:spcPts val="288"/>
              </a:spcAft>
              <a:buClr>
                <a:srgbClr val="000000"/>
              </a:buClr>
              <a:buSzPct val="100000"/>
              <a:buFont typeface="Times New Roman" pitchFamily="18" charset="0"/>
              <a:buChar char="»"/>
              <a:defRPr sz="1600">
                <a:solidFill>
                  <a:srgbClr val="000000"/>
                </a:solidFill>
                <a:latin typeface="+mn-lt"/>
              </a:defRPr>
            </a:lvl8pPr>
            <a:lvl9pPr marL="3886200" indent="-228600" algn="l" defTabSz="449263" rtl="0" fontAlgn="base" hangingPunct="0">
              <a:lnSpc>
                <a:spcPct val="106000"/>
              </a:lnSpc>
              <a:spcBef>
                <a:spcPct val="0"/>
              </a:spcBef>
              <a:spcAft>
                <a:spcPts val="288"/>
              </a:spcAft>
              <a:buClr>
                <a:srgbClr val="000000"/>
              </a:buClr>
              <a:buSzPct val="100000"/>
              <a:buFont typeface="Times New Roman" pitchFamily="18" charset="0"/>
              <a:buChar char="»"/>
              <a:defRPr sz="1600">
                <a:solidFill>
                  <a:srgbClr val="000000"/>
                </a:solidFill>
                <a:latin typeface="+mn-lt"/>
              </a:defRPr>
            </a:lvl9pPr>
          </a:lstStyle>
          <a:p>
            <a:pPr hangingPunct="1">
              <a:lnSpc>
                <a:spcPct val="90000"/>
              </a:lnSpc>
              <a:spcAft>
                <a:spcPts val="1200"/>
              </a:spcAft>
            </a:pPr>
            <a:r>
              <a:rPr lang="de-DE" sz="1600" b="1" dirty="0"/>
              <a:t>IG Metall – Vorstand </a:t>
            </a:r>
          </a:p>
          <a:p>
            <a:pPr marL="0" indent="0" hangingPunct="1">
              <a:lnSpc>
                <a:spcPct val="90000"/>
              </a:lnSpc>
              <a:spcAft>
                <a:spcPts val="1200"/>
              </a:spcAft>
              <a:buNone/>
            </a:pPr>
            <a:r>
              <a:rPr lang="de-DE" sz="1400" dirty="0"/>
              <a:t>Christian Brunkhorst (strategische Projektleitung – Branchenpolitik)</a:t>
            </a:r>
          </a:p>
          <a:p>
            <a:pPr marL="0" indent="0" hangingPunct="1">
              <a:lnSpc>
                <a:spcPct val="90000"/>
              </a:lnSpc>
              <a:spcAft>
                <a:spcPts val="1200"/>
              </a:spcAft>
              <a:buNone/>
            </a:pPr>
            <a:r>
              <a:rPr lang="de-DE" sz="1400" dirty="0"/>
              <a:t>Antje Utecht (fördertechnische Projektleitung – Betriebspolitik)</a:t>
            </a:r>
          </a:p>
          <a:p>
            <a:pPr marL="0" indent="0" hangingPunct="1">
              <a:lnSpc>
                <a:spcPct val="90000"/>
              </a:lnSpc>
              <a:spcAft>
                <a:spcPts val="1200"/>
              </a:spcAft>
              <a:buNone/>
            </a:pPr>
            <a:r>
              <a:rPr lang="de-DE" sz="1400" dirty="0"/>
              <a:t>Esther </a:t>
            </a:r>
            <a:r>
              <a:rPr lang="de-DE" sz="1400" dirty="0" err="1"/>
              <a:t>Mojica</a:t>
            </a:r>
            <a:r>
              <a:rPr lang="de-DE" sz="1400" dirty="0"/>
              <a:t> Moreno (Projektcontrolling)</a:t>
            </a:r>
          </a:p>
          <a:p>
            <a:pPr marL="0" indent="0" hangingPunct="1">
              <a:lnSpc>
                <a:spcPct val="90000"/>
              </a:lnSpc>
              <a:spcAft>
                <a:spcPts val="1200"/>
              </a:spcAft>
              <a:buNone/>
            </a:pPr>
            <a:r>
              <a:rPr lang="de-DE" sz="1400" dirty="0"/>
              <a:t>Jürgen Zanthoff (Projektkoordination und -steuerung)</a:t>
            </a:r>
          </a:p>
        </p:txBody>
      </p:sp>
      <p:sp>
        <p:nvSpPr>
          <p:cNvPr id="5" name="Inhaltsplatzhalter 2"/>
          <p:cNvSpPr txBox="1">
            <a:spLocks/>
          </p:cNvSpPr>
          <p:nvPr/>
        </p:nvSpPr>
        <p:spPr bwMode="auto">
          <a:xfrm>
            <a:off x="431800" y="5652045"/>
            <a:ext cx="6848715" cy="1296144"/>
          </a:xfrm>
          <a:prstGeom prst="rect">
            <a:avLst/>
          </a:prstGeom>
          <a:solidFill>
            <a:schemeClr val="accent2">
              <a:lumMod val="40000"/>
              <a:lumOff val="6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49263" rtl="0" fontAlgn="base" hangingPunct="0">
              <a:lnSpc>
                <a:spcPct val="106000"/>
              </a:lnSpc>
              <a:spcBef>
                <a:spcPct val="0"/>
              </a:spcBef>
              <a:spcAft>
                <a:spcPts val="575"/>
              </a:spcAft>
              <a:buClr>
                <a:srgbClr val="000000"/>
              </a:buClr>
              <a:buSzPct val="100000"/>
              <a:buFont typeface="Times New Roman" pitchFamily="18" charset="0"/>
              <a:buChar char="•"/>
              <a:defRPr sz="2000">
                <a:solidFill>
                  <a:srgbClr val="000000"/>
                </a:solidFill>
                <a:latin typeface="+mn-lt"/>
                <a:ea typeface="+mn-ea"/>
                <a:cs typeface="+mn-cs"/>
              </a:defRPr>
            </a:lvl1pPr>
            <a:lvl2pPr marL="742950" indent="-285750" algn="l" defTabSz="449263" rtl="0" fontAlgn="base" hangingPunct="0">
              <a:lnSpc>
                <a:spcPct val="106000"/>
              </a:lnSpc>
              <a:spcBef>
                <a:spcPct val="0"/>
              </a:spcBef>
              <a:spcAft>
                <a:spcPts val="1138"/>
              </a:spcAft>
              <a:buClr>
                <a:srgbClr val="000000"/>
              </a:buClr>
              <a:buSzPct val="100000"/>
              <a:buFont typeface="Times New Roman" pitchFamily="18" charset="0"/>
              <a:buChar char="–"/>
              <a:defRPr sz="1600">
                <a:solidFill>
                  <a:srgbClr val="000000"/>
                </a:solidFill>
                <a:latin typeface="+mn-lt"/>
              </a:defRPr>
            </a:lvl2pPr>
            <a:lvl3pPr marL="1143000" indent="-228600" algn="l" defTabSz="449263" rtl="0" fontAlgn="base" hangingPunct="0">
              <a:lnSpc>
                <a:spcPct val="106000"/>
              </a:lnSpc>
              <a:spcBef>
                <a:spcPct val="0"/>
              </a:spcBef>
              <a:spcAft>
                <a:spcPts val="850"/>
              </a:spcAft>
              <a:buClr>
                <a:srgbClr val="000000"/>
              </a:buClr>
              <a:buSzPct val="100000"/>
              <a:buFont typeface="Times New Roman" pitchFamily="18" charset="0"/>
              <a:buChar char="•"/>
              <a:defRPr sz="1600">
                <a:solidFill>
                  <a:srgbClr val="000000"/>
                </a:solidFill>
                <a:latin typeface="+mn-lt"/>
              </a:defRPr>
            </a:lvl3pPr>
            <a:lvl4pPr marL="1600200" indent="-228600" algn="l" defTabSz="449263" rtl="0" fontAlgn="base" hangingPunct="0">
              <a:lnSpc>
                <a:spcPct val="106000"/>
              </a:lnSpc>
              <a:spcBef>
                <a:spcPct val="0"/>
              </a:spcBef>
              <a:spcAft>
                <a:spcPts val="575"/>
              </a:spcAft>
              <a:buClr>
                <a:srgbClr val="000000"/>
              </a:buClr>
              <a:buSzPct val="100000"/>
              <a:buFont typeface="Times New Roman" pitchFamily="18" charset="0"/>
              <a:buChar char="–"/>
              <a:defRPr sz="1600">
                <a:solidFill>
                  <a:srgbClr val="000000"/>
                </a:solidFill>
                <a:latin typeface="+mn-lt"/>
              </a:defRPr>
            </a:lvl4pPr>
            <a:lvl5pPr marL="2057400" indent="-228600" algn="l" defTabSz="449263" rtl="0" fontAlgn="base" hangingPunct="0">
              <a:lnSpc>
                <a:spcPct val="106000"/>
              </a:lnSpc>
              <a:spcBef>
                <a:spcPct val="0"/>
              </a:spcBef>
              <a:spcAft>
                <a:spcPts val="288"/>
              </a:spcAft>
              <a:buClr>
                <a:srgbClr val="000000"/>
              </a:buClr>
              <a:buSzPct val="100000"/>
              <a:buFont typeface="Times New Roman" pitchFamily="18" charset="0"/>
              <a:buChar char="»"/>
              <a:defRPr sz="1600">
                <a:solidFill>
                  <a:srgbClr val="000000"/>
                </a:solidFill>
                <a:latin typeface="+mn-lt"/>
              </a:defRPr>
            </a:lvl5pPr>
            <a:lvl6pPr marL="2514600" indent="-228600" algn="l" defTabSz="449263" rtl="0" fontAlgn="base" hangingPunct="0">
              <a:lnSpc>
                <a:spcPct val="106000"/>
              </a:lnSpc>
              <a:spcBef>
                <a:spcPct val="0"/>
              </a:spcBef>
              <a:spcAft>
                <a:spcPts val="288"/>
              </a:spcAft>
              <a:buClr>
                <a:srgbClr val="000000"/>
              </a:buClr>
              <a:buSzPct val="100000"/>
              <a:buFont typeface="Times New Roman" pitchFamily="18" charset="0"/>
              <a:buChar char="»"/>
              <a:defRPr sz="1600">
                <a:solidFill>
                  <a:srgbClr val="000000"/>
                </a:solidFill>
                <a:latin typeface="+mn-lt"/>
              </a:defRPr>
            </a:lvl6pPr>
            <a:lvl7pPr marL="2971800" indent="-228600" algn="l" defTabSz="449263" rtl="0" fontAlgn="base" hangingPunct="0">
              <a:lnSpc>
                <a:spcPct val="106000"/>
              </a:lnSpc>
              <a:spcBef>
                <a:spcPct val="0"/>
              </a:spcBef>
              <a:spcAft>
                <a:spcPts val="288"/>
              </a:spcAft>
              <a:buClr>
                <a:srgbClr val="000000"/>
              </a:buClr>
              <a:buSzPct val="100000"/>
              <a:buFont typeface="Times New Roman" pitchFamily="18" charset="0"/>
              <a:buChar char="»"/>
              <a:defRPr sz="1600">
                <a:solidFill>
                  <a:srgbClr val="000000"/>
                </a:solidFill>
                <a:latin typeface="+mn-lt"/>
              </a:defRPr>
            </a:lvl7pPr>
            <a:lvl8pPr marL="3429000" indent="-228600" algn="l" defTabSz="449263" rtl="0" fontAlgn="base" hangingPunct="0">
              <a:lnSpc>
                <a:spcPct val="106000"/>
              </a:lnSpc>
              <a:spcBef>
                <a:spcPct val="0"/>
              </a:spcBef>
              <a:spcAft>
                <a:spcPts val="288"/>
              </a:spcAft>
              <a:buClr>
                <a:srgbClr val="000000"/>
              </a:buClr>
              <a:buSzPct val="100000"/>
              <a:buFont typeface="Times New Roman" pitchFamily="18" charset="0"/>
              <a:buChar char="»"/>
              <a:defRPr sz="1600">
                <a:solidFill>
                  <a:srgbClr val="000000"/>
                </a:solidFill>
                <a:latin typeface="+mn-lt"/>
              </a:defRPr>
            </a:lvl8pPr>
            <a:lvl9pPr marL="3886200" indent="-228600" algn="l" defTabSz="449263" rtl="0" fontAlgn="base" hangingPunct="0">
              <a:lnSpc>
                <a:spcPct val="106000"/>
              </a:lnSpc>
              <a:spcBef>
                <a:spcPct val="0"/>
              </a:spcBef>
              <a:spcAft>
                <a:spcPts val="288"/>
              </a:spcAft>
              <a:buClr>
                <a:srgbClr val="000000"/>
              </a:buClr>
              <a:buSzPct val="100000"/>
              <a:buFont typeface="Times New Roman" pitchFamily="18" charset="0"/>
              <a:buChar char="»"/>
              <a:defRPr sz="1600">
                <a:solidFill>
                  <a:srgbClr val="000000"/>
                </a:solidFill>
                <a:latin typeface="+mn-lt"/>
              </a:defRPr>
            </a:lvl9pPr>
          </a:lstStyle>
          <a:p>
            <a:pPr hangingPunct="1">
              <a:lnSpc>
                <a:spcPct val="90000"/>
              </a:lnSpc>
              <a:spcAft>
                <a:spcPts val="1200"/>
              </a:spcAft>
            </a:pPr>
            <a:r>
              <a:rPr lang="de-DE" sz="1600" b="1" dirty="0"/>
              <a:t>QUBIC Beratergruppe GmbH</a:t>
            </a:r>
          </a:p>
          <a:p>
            <a:pPr marL="0" indent="0" hangingPunct="1">
              <a:lnSpc>
                <a:spcPct val="90000"/>
              </a:lnSpc>
              <a:spcAft>
                <a:spcPts val="1200"/>
              </a:spcAft>
              <a:buNone/>
            </a:pPr>
            <a:r>
              <a:rPr lang="de-DE" sz="1400" dirty="0"/>
              <a:t>Dr. Edzard Niemeyer  / Götz Hendricks (Projektleiter QUBIC Teilprojekt)</a:t>
            </a:r>
          </a:p>
          <a:p>
            <a:pPr marL="0" indent="0" hangingPunct="1">
              <a:lnSpc>
                <a:spcPct val="90000"/>
              </a:lnSpc>
              <a:spcAft>
                <a:spcPts val="1200"/>
              </a:spcAft>
              <a:buNone/>
            </a:pPr>
            <a:r>
              <a:rPr lang="de-DE" sz="1400" dirty="0"/>
              <a:t>Tamara Uh-</a:t>
            </a:r>
            <a:r>
              <a:rPr lang="de-DE" sz="1400" dirty="0" err="1"/>
              <a:t>Tückardt</a:t>
            </a:r>
            <a:r>
              <a:rPr lang="de-DE" sz="1400" dirty="0"/>
              <a:t> (Beraterin, Trainerin)</a:t>
            </a:r>
          </a:p>
          <a:p>
            <a:pPr marL="0" indent="0" hangingPunct="1">
              <a:lnSpc>
                <a:spcPct val="90000"/>
              </a:lnSpc>
              <a:spcAft>
                <a:spcPts val="1200"/>
              </a:spcAft>
              <a:buNone/>
            </a:pPr>
            <a:r>
              <a:rPr lang="de-DE" sz="1400" dirty="0" smtClean="0"/>
              <a:t>Birgit </a:t>
            </a:r>
            <a:r>
              <a:rPr lang="de-DE" sz="1400" dirty="0"/>
              <a:t>Westhaus (</a:t>
            </a:r>
            <a:r>
              <a:rPr lang="de-DE" sz="1400" dirty="0" smtClean="0"/>
              <a:t>Projektassistentin, Projektkoordinatorin, Projektcontrolling)</a:t>
            </a:r>
            <a:endParaRPr lang="de-DE" sz="1400" dirty="0"/>
          </a:p>
        </p:txBody>
      </p:sp>
    </p:spTree>
    <p:extLst>
      <p:ext uri="{BB962C8B-B14F-4D97-AF65-F5344CB8AC3E}">
        <p14:creationId xmlns:p14="http://schemas.microsoft.com/office/powerpoint/2010/main" val="3386756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IR-Pra¦êsentatio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27000"/>
          </a:lnSpc>
          <a:spcBef>
            <a:spcPct val="0"/>
          </a:spcBef>
          <a:spcAft>
            <a:spcPts val="1138"/>
          </a:spcAft>
          <a:buClr>
            <a:srgbClr val="000000"/>
          </a:buClr>
          <a:buSzPct val="100000"/>
          <a:buFont typeface="Times New Roman" pitchFamily="18" charset="0"/>
          <a:buNone/>
          <a:tabLst/>
          <a:defRPr kumimoji="0" lang="en-GB" sz="2200" b="0" i="0" u="none" strike="noStrike" cap="none" normalizeH="0" baseline="0" smtClean="0">
            <a:ln>
              <a:noFill/>
            </a:ln>
            <a:effectLst/>
            <a:latin typeface="ClanOT-Medium"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27000"/>
          </a:lnSpc>
          <a:spcBef>
            <a:spcPct val="0"/>
          </a:spcBef>
          <a:spcAft>
            <a:spcPts val="1138"/>
          </a:spcAft>
          <a:buClr>
            <a:srgbClr val="000000"/>
          </a:buClr>
          <a:buSzPct val="100000"/>
          <a:buFont typeface="Times New Roman" pitchFamily="18" charset="0"/>
          <a:buNone/>
          <a:tabLst/>
          <a:defRPr kumimoji="0" lang="en-GB" sz="2200" b="0" i="0" u="none" strike="noStrike" cap="none" normalizeH="0" baseline="0" smtClean="0">
            <a:ln>
              <a:noFill/>
            </a:ln>
            <a:effectLst/>
            <a:latin typeface="ClanOT-Medium" pitchFamily="34"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ClanOT-Medium"/>
        <a:ea typeface=""/>
        <a:cs typeface=""/>
      </a:majorFont>
      <a:minorFont>
        <a:latin typeface="ClanOT-Medium"/>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27000"/>
          </a:lnSpc>
          <a:spcBef>
            <a:spcPct val="0"/>
          </a:spcBef>
          <a:spcAft>
            <a:spcPts val="1138"/>
          </a:spcAft>
          <a:buClr>
            <a:srgbClr val="000000"/>
          </a:buClr>
          <a:buSzPct val="100000"/>
          <a:buFont typeface="Times New Roman" pitchFamily="18" charset="0"/>
          <a:buNone/>
          <a:tabLst/>
          <a:defRPr kumimoji="0" lang="en-GB" sz="2200" b="0" i="0" u="none" strike="noStrike" cap="none" normalizeH="0" baseline="0" smtClean="0">
            <a:ln>
              <a:noFill/>
            </a:ln>
            <a:effectLst/>
            <a:latin typeface="ClanOT-Medium"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27000"/>
          </a:lnSpc>
          <a:spcBef>
            <a:spcPct val="0"/>
          </a:spcBef>
          <a:spcAft>
            <a:spcPts val="1138"/>
          </a:spcAft>
          <a:buClr>
            <a:srgbClr val="000000"/>
          </a:buClr>
          <a:buSzPct val="100000"/>
          <a:buFont typeface="Times New Roman" pitchFamily="18" charset="0"/>
          <a:buNone/>
          <a:tabLst/>
          <a:defRPr kumimoji="0" lang="en-GB" sz="2200" b="0" i="0" u="none" strike="noStrike" cap="none" normalizeH="0" baseline="0" smtClean="0">
            <a:ln>
              <a:noFill/>
            </a:ln>
            <a:effectLst/>
            <a:latin typeface="ClanOT-Medium" pitchFamily="34"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FAIR-Pra¦êsentation</Template>
  <TotalTime>0</TotalTime>
  <Words>2013</Words>
  <Application>Microsoft Office PowerPoint</Application>
  <PresentationFormat>Benutzerdefiniert</PresentationFormat>
  <Paragraphs>280</Paragraphs>
  <Slides>24</Slides>
  <Notes>13</Notes>
  <HiddenSlides>0</HiddenSlides>
  <MMClips>0</MMClips>
  <ScaleCrop>false</ScaleCrop>
  <HeadingPairs>
    <vt:vector size="6" baseType="variant">
      <vt:variant>
        <vt:lpstr>Design</vt:lpstr>
      </vt:variant>
      <vt:variant>
        <vt:i4>2</vt:i4>
      </vt:variant>
      <vt:variant>
        <vt:lpstr>Eingebettete OLE-Server</vt:lpstr>
      </vt:variant>
      <vt:variant>
        <vt:i4>1</vt:i4>
      </vt:variant>
      <vt:variant>
        <vt:lpstr>Folientitel</vt:lpstr>
      </vt:variant>
      <vt:variant>
        <vt:i4>24</vt:i4>
      </vt:variant>
    </vt:vector>
  </HeadingPairs>
  <TitlesOfParts>
    <vt:vector size="27" baseType="lpstr">
      <vt:lpstr>FAIR-Pra¦êsentation</vt:lpstr>
      <vt:lpstr>Standarddesign</vt:lpstr>
      <vt:lpstr>Diagramm</vt:lpstr>
      <vt:lpstr>PowerPoint-Präsentation</vt:lpstr>
      <vt:lpstr>E-Mobilität: Komplexität reduziert sich drastisch</vt:lpstr>
      <vt:lpstr>Mögliche Auswirkung auf Beschäftigung</vt:lpstr>
      <vt:lpstr>Was bedeutet das für Qualifikationen?</vt:lpstr>
      <vt:lpstr>PowerPoint-Präsentation</vt:lpstr>
      <vt:lpstr>1. Projektziele</vt:lpstr>
      <vt:lpstr>2. Projektdaten</vt:lpstr>
      <vt:lpstr>3. Projektstruktur</vt:lpstr>
      <vt:lpstr>4. Projektteam</vt:lpstr>
      <vt:lpstr>4. Projektziele (übergeordnet)</vt:lpstr>
      <vt:lpstr>4. Projektziele (konkret) </vt:lpstr>
      <vt:lpstr>5.1. Umsetzung: Bedarfserhebung zu Inhalten des Projekts</vt:lpstr>
      <vt:lpstr>5.2. Umsetzung: Weiterbildungsmaßnahmen entlang Zielgruppen und Schlüsselkompetenzen</vt:lpstr>
      <vt:lpstr>5.2. Umsetzung: Weiterbildungsmaßnahmen entlang Zielgruppen und Schlüsselkompetenzen</vt:lpstr>
      <vt:lpstr>PowerPoint-Präsentation</vt:lpstr>
      <vt:lpstr>6.2. weitere, übergreifende Veranstaltungen</vt:lpstr>
      <vt:lpstr>  7. Aufgaben der Betriebe im Projekt</vt:lpstr>
      <vt:lpstr>8. Derzeitiger Projektstand</vt:lpstr>
      <vt:lpstr>Anstelle eines Schlussworts</vt:lpstr>
      <vt:lpstr>PowerPoint-Präsentation</vt:lpstr>
      <vt:lpstr>„Der Betrieb bietet mir ausreichend Möglichkeiten zur Weiterbildung an.“</vt:lpstr>
      <vt:lpstr>PowerPoint-Präsentation</vt:lpstr>
      <vt:lpstr>Weiterbildung aus Sicht der Beschäftigten</vt:lpstr>
      <vt:lpstr>Befunde: Weiterbildung (Auszug ebd.)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Schieder, Angelica</dc:creator>
  <cp:lastModifiedBy>Schieder, Angelica</cp:lastModifiedBy>
  <cp:revision>139</cp:revision>
  <cp:lastPrinted>2014-03-05T14:45:36Z</cp:lastPrinted>
  <dcterms:created xsi:type="dcterms:W3CDTF">2013-04-15T07:21:46Z</dcterms:created>
  <dcterms:modified xsi:type="dcterms:W3CDTF">2014-03-06T10:01:22Z</dcterms:modified>
</cp:coreProperties>
</file>