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3"/>
  </p:notesMasterIdLst>
  <p:handoutMasterIdLst>
    <p:handoutMasterId r:id="rId34"/>
  </p:handoutMasterIdLst>
  <p:sldIdLst>
    <p:sldId id="334" r:id="rId3"/>
    <p:sldId id="401" r:id="rId4"/>
    <p:sldId id="402" r:id="rId5"/>
    <p:sldId id="403" r:id="rId6"/>
    <p:sldId id="398" r:id="rId7"/>
    <p:sldId id="400" r:id="rId8"/>
    <p:sldId id="399" r:id="rId9"/>
    <p:sldId id="422" r:id="rId10"/>
    <p:sldId id="412" r:id="rId11"/>
    <p:sldId id="413" r:id="rId12"/>
    <p:sldId id="414" r:id="rId13"/>
    <p:sldId id="415" r:id="rId14"/>
    <p:sldId id="404" r:id="rId15"/>
    <p:sldId id="405" r:id="rId16"/>
    <p:sldId id="406" r:id="rId17"/>
    <p:sldId id="407" r:id="rId18"/>
    <p:sldId id="408" r:id="rId19"/>
    <p:sldId id="409" r:id="rId20"/>
    <p:sldId id="410" r:id="rId21"/>
    <p:sldId id="411" r:id="rId22"/>
    <p:sldId id="423" r:id="rId23"/>
    <p:sldId id="326" r:id="rId24"/>
    <p:sldId id="361" r:id="rId25"/>
    <p:sldId id="360" r:id="rId26"/>
    <p:sldId id="416" r:id="rId27"/>
    <p:sldId id="417" r:id="rId28"/>
    <p:sldId id="418" r:id="rId29"/>
    <p:sldId id="419" r:id="rId30"/>
    <p:sldId id="420" r:id="rId31"/>
    <p:sldId id="421" r:id="rId32"/>
  </p:sldIdLst>
  <p:sldSz cx="9144000" cy="6858000" type="screen4x3"/>
  <p:notesSz cx="6797675" cy="9928225"/>
  <p:defaultTextStyle>
    <a:defPPr>
      <a:defRPr lang="de-DE"/>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99CCFF"/>
    <a:srgbClr val="6699FF"/>
    <a:srgbClr val="4747D1"/>
    <a:srgbClr val="0033CC"/>
    <a:srgbClr val="000099"/>
    <a:srgbClr val="1E583F"/>
    <a:srgbClr val="3366FF"/>
    <a:srgbClr val="102144"/>
    <a:srgbClr val="0768B2"/>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886" autoAdjust="0"/>
    <p:restoredTop sz="94636" autoAdjust="0"/>
  </p:normalViewPr>
  <p:slideViewPr>
    <p:cSldViewPr snapToGrid="0">
      <p:cViewPr>
        <p:scale>
          <a:sx n="106" d="100"/>
          <a:sy n="106" d="100"/>
        </p:scale>
        <p:origin x="-576" y="-150"/>
      </p:cViewPr>
      <p:guideLst>
        <p:guide orient="horz" pos="2014"/>
        <p:guide orient="horz" pos="1026"/>
        <p:guide orient="horz" pos="3022"/>
        <p:guide orient="horz" pos="2387"/>
        <p:guide orient="horz" pos="2534"/>
        <p:guide orient="horz" pos="2915"/>
        <p:guide pos="2832"/>
        <p:guide pos="268"/>
        <p:guide pos="1066"/>
        <p:guide pos="4694"/>
        <p:guide pos="50"/>
      </p:guideLst>
    </p:cSldViewPr>
  </p:slideViewPr>
  <p:notesTextViewPr>
    <p:cViewPr>
      <p:scale>
        <a:sx n="100" d="100"/>
        <a:sy n="100" d="100"/>
      </p:scale>
      <p:origin x="0" y="0"/>
    </p:cViewPr>
  </p:notesTextViewPr>
  <p:sorterViewPr>
    <p:cViewPr>
      <p:scale>
        <a:sx n="75" d="100"/>
        <a:sy n="75" d="100"/>
      </p:scale>
      <p:origin x="0" y="2208"/>
    </p:cViewPr>
  </p:sorterViewPr>
  <p:notesViewPr>
    <p:cSldViewPr snapToGrid="0">
      <p:cViewPr>
        <p:scale>
          <a:sx n="75" d="100"/>
          <a:sy n="75" d="100"/>
        </p:scale>
        <p:origin x="-1104" y="-72"/>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67587" name="Rectangle 3"/>
          <p:cNvSpPr>
            <a:spLocks noGrp="1" noChangeArrowheads="1"/>
          </p:cNvSpPr>
          <p:nvPr>
            <p:ph type="dt" sz="quarter" idx="1"/>
          </p:nvPr>
        </p:nvSpPr>
        <p:spPr bwMode="auto">
          <a:xfrm>
            <a:off x="3849688"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67588" name="Rectangle 4"/>
          <p:cNvSpPr>
            <a:spLocks noGrp="1" noChangeArrowheads="1"/>
          </p:cNvSpPr>
          <p:nvPr>
            <p:ph type="ftr" sz="quarter" idx="2"/>
          </p:nvPr>
        </p:nvSpPr>
        <p:spPr bwMode="auto">
          <a:xfrm>
            <a:off x="0"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67589" name="Rectangle 5"/>
          <p:cNvSpPr>
            <a:spLocks noGrp="1" noChangeArrowheads="1"/>
          </p:cNvSpPr>
          <p:nvPr>
            <p:ph type="sldNum" sz="quarter" idx="3"/>
          </p:nvPr>
        </p:nvSpPr>
        <p:spPr bwMode="auto">
          <a:xfrm>
            <a:off x="3849688"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00CC63E-A119-49E6-9516-EF2A9FAED794}"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4099" name="Rectangle 3"/>
          <p:cNvSpPr>
            <a:spLocks noGrp="1" noChangeArrowheads="1"/>
          </p:cNvSpPr>
          <p:nvPr>
            <p:ph type="dt" idx="1"/>
          </p:nvPr>
        </p:nvSpPr>
        <p:spPr bwMode="auto">
          <a:xfrm>
            <a:off x="3849688" y="0"/>
            <a:ext cx="2946400"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2253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5629"/>
            <a:ext cx="5438775" cy="4467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0"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4103" name="Rectangle 7"/>
          <p:cNvSpPr>
            <a:spLocks noGrp="1" noChangeArrowheads="1"/>
          </p:cNvSpPr>
          <p:nvPr>
            <p:ph type="sldNum" sz="quarter" idx="5"/>
          </p:nvPr>
        </p:nvSpPr>
        <p:spPr bwMode="auto">
          <a:xfrm>
            <a:off x="3849688" y="9429671"/>
            <a:ext cx="2946400" cy="4969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67E8803-D39A-4C7B-9EFA-4F2935CB8255}"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2373B68-E3E6-47C6-B9B6-382B7B7AA275}" type="slidenum">
              <a:rPr lang="de-DE" smtClean="0"/>
              <a:pPr/>
              <a:t>1</a:t>
            </a:fld>
            <a:endParaRPr lang="de-DE" smtClean="0"/>
          </a:p>
        </p:txBody>
      </p:sp>
      <p:sp>
        <p:nvSpPr>
          <p:cNvPr id="23555" name="Rectangle 2"/>
          <p:cNvSpPr>
            <a:spLocks noGrp="1" noRot="1" noChangeAspect="1" noChangeArrowheads="1" noTextEdit="1"/>
          </p:cNvSpPr>
          <p:nvPr>
            <p:ph type="sldImg"/>
          </p:nvPr>
        </p:nvSpPr>
        <p:spPr>
          <a:xfrm>
            <a:off x="969963" y="765175"/>
            <a:ext cx="4906962" cy="3679825"/>
          </a:xfrm>
          <a:ln/>
        </p:spPr>
      </p:sp>
      <p:sp>
        <p:nvSpPr>
          <p:cNvPr id="23556" name="Rectangle 3"/>
          <p:cNvSpPr>
            <a:spLocks noGrp="1" noChangeArrowheads="1"/>
          </p:cNvSpPr>
          <p:nvPr>
            <p:ph type="body" idx="1"/>
          </p:nvPr>
        </p:nvSpPr>
        <p:spPr>
          <a:xfrm>
            <a:off x="923925" y="4752148"/>
            <a:ext cx="4997450" cy="4447298"/>
          </a:xfrm>
          <a:noFill/>
          <a:ln/>
        </p:spPr>
        <p:txBody>
          <a:bodyPr lIns="92318" tIns="46159" rIns="92318" bIns="46159"/>
          <a:lstStyle/>
          <a:p>
            <a:pPr eaLnBrk="1" hangingPunct="1"/>
            <a:r>
              <a:rPr lang="de-DE" sz="1400" smtClean="0"/>
              <a:t>Das Projekt „…“, dass wir Ihnen hier vorstellen möchten, beschäftigt sich mit der Frage, welche Formen der Qualifikationsbedarfsdeckung sich in wachsenden Beschäftigungsfeldern entwickeln und ob sich diese von jenen in herkömmlichen Beschäftigungsfeldern unterscheiden. Thema sind Rekrutierungsvorgänge und Personalentwicklungsstrategien sowie auch die Vorstellungen der UN zur Art der Qualifizierung.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9B686DDC-E61F-4F3C-A7B1-D67E675B1414}" type="slidenum">
              <a:rPr lang="de-DE" smtClean="0">
                <a:solidFill>
                  <a:srgbClr val="000000"/>
                </a:solidFill>
              </a:rPr>
              <a:pPr/>
              <a:t>10</a:t>
            </a:fld>
            <a:endParaRPr lang="de-DE" smtClean="0">
              <a:solidFill>
                <a:srgbClr val="000000"/>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ln/>
        </p:spPr>
      </p:sp>
      <p:sp>
        <p:nvSpPr>
          <p:cNvPr id="80899" name="Notizenplatzhalter 2"/>
          <p:cNvSpPr>
            <a:spLocks noGrp="1"/>
          </p:cNvSpPr>
          <p:nvPr>
            <p:ph type="body" idx="1"/>
          </p:nvPr>
        </p:nvSpPr>
        <p:spPr>
          <a:noFill/>
        </p:spPr>
        <p:txBody>
          <a:bodyPr/>
          <a:lstStyle/>
          <a:p>
            <a:r>
              <a:rPr lang="de-DE" smtClean="0"/>
              <a:t>Ausbilder schätzen ihre Autonomie</a:t>
            </a:r>
          </a:p>
          <a:p>
            <a:r>
              <a:rPr lang="de-DE" smtClean="0"/>
              <a:t>Ausbildung als lieb gewonnene Abwechslung zum sonstigen Alltag, unmittelbares Feedback durch Azubis</a:t>
            </a:r>
          </a:p>
          <a:p>
            <a:r>
              <a:rPr lang="de-DE" smtClean="0"/>
              <a:t>trägt zur Arbeitszufriedenheit bei</a:t>
            </a:r>
          </a:p>
          <a:p>
            <a:endParaRPr lang="de-DE" smtClean="0">
              <a:solidFill>
                <a:srgbClr val="00B050"/>
              </a:solidFill>
            </a:endParaRPr>
          </a:p>
        </p:txBody>
      </p:sp>
      <p:sp>
        <p:nvSpPr>
          <p:cNvPr id="80900" name="Foliennummernplatzhalter 3"/>
          <p:cNvSpPr>
            <a:spLocks noGrp="1"/>
          </p:cNvSpPr>
          <p:nvPr>
            <p:ph type="sldNum" sz="quarter" idx="5"/>
          </p:nvPr>
        </p:nvSpPr>
        <p:spPr>
          <a:noFill/>
          <a:ln>
            <a:miter lim="800000"/>
            <a:headEnd/>
            <a:tailEnd/>
          </a:ln>
        </p:spPr>
        <p:txBody>
          <a:bodyPr/>
          <a:lstStyle/>
          <a:p>
            <a:fld id="{A7F2EEDD-E1DE-4135-984F-DDBB486DD314}" type="slidenum">
              <a:rPr lang="de-DE" smtClean="0">
                <a:solidFill>
                  <a:srgbClr val="000000"/>
                </a:solidFill>
              </a:rPr>
              <a:pPr/>
              <a:t>11</a:t>
            </a:fld>
            <a:endParaRPr lang="de-DE"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a:ln/>
        </p:spPr>
      </p:sp>
      <p:sp>
        <p:nvSpPr>
          <p:cNvPr id="81923" name="Notizenplatzhalter 2"/>
          <p:cNvSpPr>
            <a:spLocks noGrp="1"/>
          </p:cNvSpPr>
          <p:nvPr>
            <p:ph type="body" idx="1"/>
          </p:nvPr>
        </p:nvSpPr>
        <p:spPr>
          <a:noFill/>
        </p:spPr>
        <p:txBody>
          <a:bodyPr/>
          <a:lstStyle/>
          <a:p>
            <a:r>
              <a:rPr lang="de-DE" dirty="0" smtClean="0"/>
              <a:t>Ausbilder schätzen ihre Autonomie</a:t>
            </a:r>
          </a:p>
          <a:p>
            <a:r>
              <a:rPr lang="de-DE" dirty="0" smtClean="0"/>
              <a:t>Ausbildung als lieb gewonnene Abwechslung zum sonstigen Alltag, unmittelbares Feedback durch Azubis</a:t>
            </a:r>
          </a:p>
          <a:p>
            <a:r>
              <a:rPr lang="de-DE" dirty="0" smtClean="0"/>
              <a:t>trägt zur Arbeitszufriedenheit bei</a:t>
            </a:r>
          </a:p>
          <a:p>
            <a:endParaRPr lang="de-DE" dirty="0" smtClean="0">
              <a:solidFill>
                <a:srgbClr val="00B050"/>
              </a:solidFill>
            </a:endParaRPr>
          </a:p>
        </p:txBody>
      </p:sp>
      <p:sp>
        <p:nvSpPr>
          <p:cNvPr id="81924" name="Foliennummernplatzhalter 3"/>
          <p:cNvSpPr>
            <a:spLocks noGrp="1"/>
          </p:cNvSpPr>
          <p:nvPr>
            <p:ph type="sldNum" sz="quarter" idx="5"/>
          </p:nvPr>
        </p:nvSpPr>
        <p:spPr>
          <a:noFill/>
          <a:ln>
            <a:miter lim="800000"/>
            <a:headEnd/>
            <a:tailEnd/>
          </a:ln>
        </p:spPr>
        <p:txBody>
          <a:bodyPr/>
          <a:lstStyle/>
          <a:p>
            <a:fld id="{7462DC5A-58FA-4554-81E0-27E0676AF084}" type="slidenum">
              <a:rPr lang="de-DE" smtClean="0">
                <a:solidFill>
                  <a:srgbClr val="000000"/>
                </a:solidFill>
              </a:rPr>
              <a:pPr/>
              <a:t>12</a:t>
            </a:fld>
            <a:endParaRPr lang="de-DE"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1EC391F6-9F8E-4144-9E8E-72A9F8C3EB4B}" type="slidenum">
              <a:rPr lang="de-DE" smtClean="0">
                <a:solidFill>
                  <a:srgbClr val="000000"/>
                </a:solidFill>
              </a:rPr>
              <a:pPr/>
              <a:t>13</a:t>
            </a:fld>
            <a:endParaRPr lang="de-DE" smtClean="0">
              <a:solidFill>
                <a:srgbClr val="000000"/>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a:ln/>
        </p:spPr>
      </p:sp>
      <p:sp>
        <p:nvSpPr>
          <p:cNvPr id="83971" name="Notizenplatzhalter 2"/>
          <p:cNvSpPr>
            <a:spLocks noGrp="1"/>
          </p:cNvSpPr>
          <p:nvPr>
            <p:ph type="body" idx="1"/>
          </p:nvPr>
        </p:nvSpPr>
        <p:spPr>
          <a:noFill/>
        </p:spPr>
        <p:txBody>
          <a:bodyPr/>
          <a:lstStyle/>
          <a:p>
            <a:r>
              <a:rPr lang="de-DE" smtClean="0"/>
              <a:t>Dominanz des Bildes der Wertschaffung durch PRODUKTION</a:t>
            </a:r>
          </a:p>
          <a:p>
            <a:endParaRPr lang="de-DE" smtClean="0"/>
          </a:p>
          <a:p>
            <a:r>
              <a:rPr lang="de-DE" smtClean="0"/>
              <a:t>Gestiegene Produktivitäts- und Rentabilitätsanforderungen im Unternehmen setzen Ausbilder/-innen unter Legitimationsdruck und stellen ihre Rolle in Frage.</a:t>
            </a:r>
          </a:p>
          <a:p>
            <a:endParaRPr lang="de-DE" smtClean="0"/>
          </a:p>
          <a:p>
            <a:endParaRPr lang="de-DE" smtClean="0"/>
          </a:p>
        </p:txBody>
      </p:sp>
      <p:sp>
        <p:nvSpPr>
          <p:cNvPr id="83972" name="Foliennummernplatzhalter 3"/>
          <p:cNvSpPr>
            <a:spLocks noGrp="1"/>
          </p:cNvSpPr>
          <p:nvPr>
            <p:ph type="sldNum" sz="quarter" idx="5"/>
          </p:nvPr>
        </p:nvSpPr>
        <p:spPr>
          <a:noFill/>
          <a:ln>
            <a:miter lim="800000"/>
            <a:headEnd/>
            <a:tailEnd/>
          </a:ln>
        </p:spPr>
        <p:txBody>
          <a:bodyPr/>
          <a:lstStyle/>
          <a:p>
            <a:fld id="{86C97D48-CF54-47A1-BB3D-E73C6A6DA78E}" type="slidenum">
              <a:rPr lang="de-DE" smtClean="0">
                <a:solidFill>
                  <a:srgbClr val="000000"/>
                </a:solidFill>
              </a:rPr>
              <a:pPr/>
              <a:t>14</a:t>
            </a:fld>
            <a:endParaRPr lang="de-DE"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19FFEBB4-F803-4623-A772-DFB8DD360272}" type="slidenum">
              <a:rPr lang="de-DE" smtClean="0">
                <a:solidFill>
                  <a:srgbClr val="000000"/>
                </a:solidFill>
              </a:rPr>
              <a:pPr/>
              <a:t>15</a:t>
            </a:fld>
            <a:endParaRPr lang="de-DE" smtClean="0">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ln/>
        </p:spPr>
      </p:sp>
      <p:sp>
        <p:nvSpPr>
          <p:cNvPr id="86019" name="Notizenplatzhalter 2"/>
          <p:cNvSpPr>
            <a:spLocks noGrp="1"/>
          </p:cNvSpPr>
          <p:nvPr>
            <p:ph type="body" idx="1"/>
          </p:nvPr>
        </p:nvSpPr>
        <p:spPr>
          <a:noFill/>
        </p:spPr>
        <p:txBody>
          <a:bodyPr/>
          <a:lstStyle/>
          <a:p>
            <a:r>
              <a:rPr lang="de-DE" smtClean="0"/>
              <a:t>Offensive Verwendung des Bildes der PRODUKTION.</a:t>
            </a:r>
          </a:p>
          <a:p>
            <a:r>
              <a:rPr lang="de-DE" smtClean="0"/>
              <a:t>Gefahr des Outsourcing von Ausbildung  bzw. der Einstellung von Ausbildung insgesamt.</a:t>
            </a:r>
          </a:p>
          <a:p>
            <a:r>
              <a:rPr lang="de-DE" smtClean="0"/>
              <a:t>Gestiegene Produktivitäts- und Rentabilitätsanforderungen im Unternehmen setzen Ausbilder/-innen unter Legitimationsdruck und stellen ihre Rolle in Frage.</a:t>
            </a:r>
          </a:p>
          <a:p>
            <a:r>
              <a:rPr lang="de-DE" smtClean="0"/>
              <a:t>Ökonomisierung / Reduktion auf Kerngeschäft etc.</a:t>
            </a:r>
          </a:p>
          <a:p>
            <a:endParaRPr lang="de-DE" sz="800" smtClean="0">
              <a:solidFill>
                <a:srgbClr val="00B050"/>
              </a:solidFill>
            </a:endParaRPr>
          </a:p>
          <a:p>
            <a:endParaRPr lang="de-DE" smtClean="0"/>
          </a:p>
        </p:txBody>
      </p:sp>
      <p:sp>
        <p:nvSpPr>
          <p:cNvPr id="86020" name="Foliennummernplatzhalter 3"/>
          <p:cNvSpPr>
            <a:spLocks noGrp="1"/>
          </p:cNvSpPr>
          <p:nvPr>
            <p:ph type="sldNum" sz="quarter" idx="5"/>
          </p:nvPr>
        </p:nvSpPr>
        <p:spPr>
          <a:noFill/>
          <a:ln>
            <a:miter lim="800000"/>
            <a:headEnd/>
            <a:tailEnd/>
          </a:ln>
        </p:spPr>
        <p:txBody>
          <a:bodyPr/>
          <a:lstStyle/>
          <a:p>
            <a:fld id="{F7EB41E3-7391-4EE2-9F5A-8B3D3D9347E1}" type="slidenum">
              <a:rPr lang="de-DE" smtClean="0">
                <a:solidFill>
                  <a:srgbClr val="000000"/>
                </a:solidFill>
              </a:rPr>
              <a:pPr/>
              <a:t>16</a:t>
            </a:fld>
            <a:endParaRPr lang="de-DE"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186BBEA4-677F-412D-9E2F-FCBC5A4FE22E}" type="slidenum">
              <a:rPr lang="de-DE" smtClean="0">
                <a:solidFill>
                  <a:srgbClr val="000000"/>
                </a:solidFill>
              </a:rPr>
              <a:pPr/>
              <a:t>17</a:t>
            </a:fld>
            <a:endParaRPr lang="de-DE" smtClean="0">
              <a:solidFill>
                <a:srgbClr val="000000"/>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a:ln/>
        </p:spPr>
      </p:sp>
      <p:sp>
        <p:nvSpPr>
          <p:cNvPr id="88067" name="Notizenplatzhalter 2"/>
          <p:cNvSpPr>
            <a:spLocks noGrp="1"/>
          </p:cNvSpPr>
          <p:nvPr>
            <p:ph type="body" idx="1"/>
          </p:nvPr>
        </p:nvSpPr>
        <p:spPr>
          <a:noFill/>
        </p:spPr>
        <p:txBody>
          <a:bodyPr/>
          <a:lstStyle/>
          <a:p>
            <a:endParaRPr lang="de-DE" smtClean="0"/>
          </a:p>
        </p:txBody>
      </p:sp>
      <p:sp>
        <p:nvSpPr>
          <p:cNvPr id="88068" name="Foliennummernplatzhalter 3"/>
          <p:cNvSpPr>
            <a:spLocks noGrp="1"/>
          </p:cNvSpPr>
          <p:nvPr>
            <p:ph type="sldNum" sz="quarter" idx="5"/>
          </p:nvPr>
        </p:nvSpPr>
        <p:spPr>
          <a:noFill/>
          <a:ln>
            <a:miter lim="800000"/>
            <a:headEnd/>
            <a:tailEnd/>
          </a:ln>
        </p:spPr>
        <p:txBody>
          <a:bodyPr/>
          <a:lstStyle/>
          <a:p>
            <a:fld id="{485A213A-9BC0-4490-B9F9-48DDD4CC1B58}" type="slidenum">
              <a:rPr lang="de-DE" smtClean="0">
                <a:solidFill>
                  <a:srgbClr val="000000"/>
                </a:solidFill>
              </a:rPr>
              <a:pPr/>
              <a:t>18</a:t>
            </a:fld>
            <a:endParaRPr lang="de-DE"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p:spPr>
        <p:txBody>
          <a:bodyPr/>
          <a:lstStyle/>
          <a:p>
            <a:r>
              <a:rPr lang="de-DE" smtClean="0"/>
              <a:t>Gestiegene Produktivitäts- und Rentabilitätsanforderungen im Unternehmen setzen Ausbilder/-innen unter Legitimationsdruck und stellen ihre Rolle in Frage.</a:t>
            </a:r>
          </a:p>
          <a:p>
            <a:endParaRPr lang="de-DE" smtClean="0"/>
          </a:p>
          <a:p>
            <a:r>
              <a:rPr lang="de-DE" sz="800" smtClean="0"/>
              <a:t>Beispiel IT-Branche: </a:t>
            </a:r>
          </a:p>
          <a:p>
            <a:r>
              <a:rPr lang="de-DE" sz="800" smtClean="0"/>
              <a:t>	Das Prinzip der Fakturierbarkeit führt dazu, dass die Kosten für die Ausbildung unmittelbar auf die Ausbilder/-innen selbst heruntergebrochen werden. Folge hier: Die Aufgabe des Ausbilders wird abgeschafft und durch die des „Mentors“ ersetzt. Resultat: Die Auszubildenden sind sich selbst überlassen.</a:t>
            </a:r>
            <a:endParaRPr lang="de-DE" sz="800" smtClean="0">
              <a:solidFill>
                <a:srgbClr val="00B050"/>
              </a:solidFill>
            </a:endParaRPr>
          </a:p>
          <a:p>
            <a:endParaRPr lang="de-DE" smtClean="0"/>
          </a:p>
        </p:txBody>
      </p:sp>
      <p:sp>
        <p:nvSpPr>
          <p:cNvPr id="89092" name="Foliennummernplatzhalter 3"/>
          <p:cNvSpPr>
            <a:spLocks noGrp="1"/>
          </p:cNvSpPr>
          <p:nvPr>
            <p:ph type="sldNum" sz="quarter" idx="5"/>
          </p:nvPr>
        </p:nvSpPr>
        <p:spPr>
          <a:noFill/>
          <a:ln>
            <a:miter lim="800000"/>
            <a:headEnd/>
            <a:tailEnd/>
          </a:ln>
        </p:spPr>
        <p:txBody>
          <a:bodyPr/>
          <a:lstStyle/>
          <a:p>
            <a:fld id="{29FADA8F-E465-4DC0-A157-DED8B23B1F5F}" type="slidenum">
              <a:rPr lang="de-DE" smtClean="0">
                <a:solidFill>
                  <a:srgbClr val="000000"/>
                </a:solidFill>
              </a:rPr>
              <a:pPr/>
              <a:t>19</a:t>
            </a:fld>
            <a:endParaRPr lang="de-DE"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7AAD1C49-4717-429F-A4B1-6EA2EB5BC46B}" type="slidenum">
              <a:rPr lang="de-DE" smtClean="0"/>
              <a:pPr>
                <a:defRPr/>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a:ln/>
        </p:spPr>
      </p:sp>
      <p:sp>
        <p:nvSpPr>
          <p:cNvPr id="90115" name="Notizenplatzhalter 2"/>
          <p:cNvSpPr>
            <a:spLocks noGrp="1"/>
          </p:cNvSpPr>
          <p:nvPr>
            <p:ph type="body" idx="1"/>
          </p:nvPr>
        </p:nvSpPr>
        <p:spPr>
          <a:noFill/>
        </p:spPr>
        <p:txBody>
          <a:bodyPr/>
          <a:lstStyle/>
          <a:p>
            <a:r>
              <a:rPr lang="de-DE" smtClean="0"/>
              <a:t>Gestiegene Produktivitäts- und Rentabilitätsanforderungen im Unternehmen setzen Ausbilder/-innen unter Legitimationsdruck und stellen ihre Rolle in Frage.</a:t>
            </a:r>
          </a:p>
          <a:p>
            <a:endParaRPr lang="de-DE" smtClean="0"/>
          </a:p>
          <a:p>
            <a:r>
              <a:rPr lang="de-DE" sz="800" smtClean="0"/>
              <a:t>Beispiel IT-Branche: </a:t>
            </a:r>
          </a:p>
          <a:p>
            <a:r>
              <a:rPr lang="de-DE" sz="800" smtClean="0"/>
              <a:t>	Das Prinzip der Fakturierbarkeit führt dazu, dass die Kosten für die Ausbildung unmittelbar auf die Ausbilder/-innen selbst heruntergebrochen werden. Folge hier: Die Aufgabe des Ausbilders wird abgeschafft und durch die des „Mentors“ ersetzt. Resultat: Die Auszubildenden sind sich selbst überlassen.</a:t>
            </a:r>
            <a:endParaRPr lang="de-DE" sz="800" smtClean="0">
              <a:solidFill>
                <a:srgbClr val="00B050"/>
              </a:solidFill>
            </a:endParaRPr>
          </a:p>
          <a:p>
            <a:endParaRPr lang="de-DE" smtClean="0"/>
          </a:p>
        </p:txBody>
      </p:sp>
      <p:sp>
        <p:nvSpPr>
          <p:cNvPr id="90116" name="Foliennummernplatzhalter 3"/>
          <p:cNvSpPr>
            <a:spLocks noGrp="1"/>
          </p:cNvSpPr>
          <p:nvPr>
            <p:ph type="sldNum" sz="quarter" idx="5"/>
          </p:nvPr>
        </p:nvSpPr>
        <p:spPr>
          <a:noFill/>
          <a:ln>
            <a:miter lim="800000"/>
            <a:headEnd/>
            <a:tailEnd/>
          </a:ln>
        </p:spPr>
        <p:txBody>
          <a:bodyPr/>
          <a:lstStyle/>
          <a:p>
            <a:fld id="{69C199A6-2496-4E84-94F6-6C0659709405}" type="slidenum">
              <a:rPr lang="de-DE" smtClean="0">
                <a:solidFill>
                  <a:srgbClr val="000000"/>
                </a:solidFill>
              </a:rPr>
              <a:pPr/>
              <a:t>20</a:t>
            </a:fld>
            <a:endParaRPr lang="de-DE"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a:ln/>
        </p:spPr>
      </p:sp>
      <p:sp>
        <p:nvSpPr>
          <p:cNvPr id="96259" name="Notizenplatzhalter 2"/>
          <p:cNvSpPr>
            <a:spLocks noGrp="1"/>
          </p:cNvSpPr>
          <p:nvPr>
            <p:ph type="body" idx="1"/>
          </p:nvPr>
        </p:nvSpPr>
        <p:spPr>
          <a:noFill/>
        </p:spPr>
        <p:txBody>
          <a:bodyPr/>
          <a:lstStyle/>
          <a:p>
            <a:r>
              <a:rPr lang="de-DE" dirty="0" smtClean="0">
                <a:sym typeface="Wingdings" pitchFamily="2" charset="2"/>
              </a:rPr>
              <a:t>Die – zunehmend mit Frauen besetzte – Ausbildungsleitung hat als schwächstes Glied der PE-Abteilung und aufgrund dessen organisatorischer Ansiedelung jenseits der Linienorganisation so gut wie keine offizielle Handhabe und ist daher umso mehr auf persönliche Bindungen und Kontakte im Unternehmen angewiesen.</a:t>
            </a:r>
          </a:p>
          <a:p>
            <a:endParaRPr lang="de-DE" dirty="0" smtClean="0"/>
          </a:p>
        </p:txBody>
      </p:sp>
      <p:sp>
        <p:nvSpPr>
          <p:cNvPr id="96260" name="Foliennummernplatzhalter 3"/>
          <p:cNvSpPr>
            <a:spLocks noGrp="1"/>
          </p:cNvSpPr>
          <p:nvPr>
            <p:ph type="sldNum" sz="quarter" idx="5"/>
          </p:nvPr>
        </p:nvSpPr>
        <p:spPr>
          <a:noFill/>
          <a:ln>
            <a:miter lim="800000"/>
            <a:headEnd/>
            <a:tailEnd/>
          </a:ln>
        </p:spPr>
        <p:txBody>
          <a:bodyPr/>
          <a:lstStyle/>
          <a:p>
            <a:fld id="{51F84E09-136F-4139-9BDE-7C6BD82E6AE4}" type="slidenum">
              <a:rPr lang="de-AT" smtClean="0"/>
              <a:pPr/>
              <a:t>21</a:t>
            </a:fld>
            <a:endParaRPr lang="de-A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031DB84-D42B-4553-B1F9-D953A30C23FB}" type="slidenum">
              <a:rPr lang="de-DE" smtClean="0"/>
              <a:pPr/>
              <a:t>22</a:t>
            </a:fld>
            <a:endParaRPr lang="de-DE" smtClean="0"/>
          </a:p>
        </p:txBody>
      </p:sp>
      <p:sp>
        <p:nvSpPr>
          <p:cNvPr id="25603" name="Rectangle 2"/>
          <p:cNvSpPr>
            <a:spLocks noGrp="1" noRot="1" noChangeAspect="1" noChangeArrowheads="1" noTextEdit="1"/>
          </p:cNvSpPr>
          <p:nvPr>
            <p:ph type="sldImg"/>
          </p:nvPr>
        </p:nvSpPr>
        <p:spPr>
          <a:xfrm>
            <a:off x="917575" y="744538"/>
            <a:ext cx="4962525" cy="3722687"/>
          </a:xfrm>
          <a:ln/>
        </p:spPr>
      </p:sp>
      <p:sp>
        <p:nvSpPr>
          <p:cNvPr id="2560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normAutofit/>
          </a:bodyPr>
          <a:lstStyle/>
          <a:p>
            <a:r>
              <a:rPr lang="de-DE" smtClean="0"/>
              <a:t>Gestiegene Produktivitäts- und Rentabilitätsanforderungen im Unternehmen setzen Ausbilder/-innen unter Legitimationsdruck und stellen ihre Rolle in Frage.</a:t>
            </a:r>
          </a:p>
          <a:p>
            <a:endParaRPr lang="de-DE" smtClean="0"/>
          </a:p>
          <a:p>
            <a:pPr>
              <a:buNone/>
            </a:pPr>
            <a:r>
              <a:rPr lang="de-DE" sz="800" smtClean="0"/>
              <a:t>Beispiel IT-Branche: </a:t>
            </a:r>
          </a:p>
          <a:p>
            <a:pPr>
              <a:buNone/>
            </a:pPr>
            <a:r>
              <a:rPr lang="de-DE" sz="800" smtClean="0"/>
              <a:t>	Das Prinzip der </a:t>
            </a:r>
            <a:r>
              <a:rPr lang="de-DE" sz="800" err="1" smtClean="0"/>
              <a:t>Fakturierbarkeit</a:t>
            </a:r>
            <a:r>
              <a:rPr lang="de-DE" sz="800" smtClean="0"/>
              <a:t> führt dazu, dass die Kosten für die Ausbildung unmittelbar auf die Ausbilder/-innen selbst </a:t>
            </a:r>
            <a:r>
              <a:rPr lang="de-DE" sz="800" err="1" smtClean="0"/>
              <a:t>heruntergebrochen</a:t>
            </a:r>
            <a:r>
              <a:rPr lang="de-DE" sz="800" smtClean="0"/>
              <a:t> werden. Folge hier: Die Aufgabe des Ausbilders wird abgeschafft und durch die des „Mentors“ ersetzt. Resultat: Die Auszubildenden sind sich selbst überlassen.</a:t>
            </a:r>
            <a:endParaRPr lang="de-DE" sz="800" smtClean="0">
              <a:solidFill>
                <a:srgbClr val="00B050"/>
              </a:solidFill>
            </a:endParaRPr>
          </a:p>
          <a:p>
            <a:endParaRPr lang="de-DE"/>
          </a:p>
        </p:txBody>
      </p:sp>
      <p:sp>
        <p:nvSpPr>
          <p:cNvPr id="4" name="Foliennummernplatzhalter 3"/>
          <p:cNvSpPr>
            <a:spLocks noGrp="1"/>
          </p:cNvSpPr>
          <p:nvPr>
            <p:ph type="sldNum" sz="quarter" idx="10"/>
          </p:nvPr>
        </p:nvSpPr>
        <p:spPr/>
        <p:txBody>
          <a:bodyPr/>
          <a:lstStyle/>
          <a:p>
            <a:pPr>
              <a:defRPr/>
            </a:pPr>
            <a:fld id="{7AAD1C49-4717-429F-A4B1-6EA2EB5BC46B}" type="slidenum">
              <a:rPr lang="de-DE" smtClean="0"/>
              <a:pPr>
                <a:defRPr/>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normAutofit/>
          </a:bodyPr>
          <a:lstStyle/>
          <a:p>
            <a:r>
              <a:rPr lang="de-DE" smtClean="0"/>
              <a:t>Gestiegene Produktivitäts- und Rentabilitätsanforderungen im Unternehmen setzen Ausbilder/-innen unter Legitimationsdruck und stellen ihre Rolle in Frage.</a:t>
            </a:r>
          </a:p>
          <a:p>
            <a:endParaRPr lang="de-DE" smtClean="0"/>
          </a:p>
          <a:p>
            <a:pPr>
              <a:buNone/>
            </a:pPr>
            <a:r>
              <a:rPr lang="de-DE" sz="800" smtClean="0"/>
              <a:t>Beispiel IT-Branche: </a:t>
            </a:r>
          </a:p>
          <a:p>
            <a:pPr>
              <a:buNone/>
            </a:pPr>
            <a:r>
              <a:rPr lang="de-DE" sz="800" smtClean="0"/>
              <a:t>	Das Prinzip der </a:t>
            </a:r>
            <a:r>
              <a:rPr lang="de-DE" sz="800" err="1" smtClean="0"/>
              <a:t>Fakturierbarkeit</a:t>
            </a:r>
            <a:r>
              <a:rPr lang="de-DE" sz="800" smtClean="0"/>
              <a:t> führt dazu, dass die Kosten für die Ausbildung unmittelbar auf die Ausbilder/-innen selbst </a:t>
            </a:r>
            <a:r>
              <a:rPr lang="de-DE" sz="800" err="1" smtClean="0"/>
              <a:t>heruntergebrochen</a:t>
            </a:r>
            <a:r>
              <a:rPr lang="de-DE" sz="800" smtClean="0"/>
              <a:t> werden. Folge hier: Die Aufgabe des Ausbilders wird abgeschafft und durch die des „Mentors“ ersetzt. Resultat: Die Auszubildenden sind sich selbst überlassen.</a:t>
            </a:r>
            <a:endParaRPr lang="de-DE" sz="800" smtClean="0">
              <a:solidFill>
                <a:srgbClr val="00B050"/>
              </a:solidFill>
            </a:endParaRPr>
          </a:p>
          <a:p>
            <a:endParaRPr lang="de-DE"/>
          </a:p>
        </p:txBody>
      </p:sp>
      <p:sp>
        <p:nvSpPr>
          <p:cNvPr id="4" name="Foliennummernplatzhalter 3"/>
          <p:cNvSpPr>
            <a:spLocks noGrp="1"/>
          </p:cNvSpPr>
          <p:nvPr>
            <p:ph type="sldNum" sz="quarter" idx="10"/>
          </p:nvPr>
        </p:nvSpPr>
        <p:spPr/>
        <p:txBody>
          <a:bodyPr/>
          <a:lstStyle/>
          <a:p>
            <a:pPr>
              <a:defRPr/>
            </a:pPr>
            <a:fld id="{7AAD1C49-4717-429F-A4B1-6EA2EB5BC46B}" type="slidenum">
              <a:rPr lang="de-DE" smtClean="0"/>
              <a:pPr>
                <a:defRPr/>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7DA4FBB6-72B7-49F4-AB7B-30573EC1CEFD}" type="slidenum">
              <a:rPr lang="de-DE" smtClean="0">
                <a:solidFill>
                  <a:srgbClr val="000000"/>
                </a:solidFill>
              </a:rPr>
              <a:pPr/>
              <a:t>25</a:t>
            </a:fld>
            <a:endParaRPr lang="de-DE" smtClean="0">
              <a:solidFill>
                <a:srgbClr val="000000"/>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6D0AE066-E1BD-4279-B7C8-0465E173CF9E}" type="slidenum">
              <a:rPr lang="de-DE" smtClean="0">
                <a:solidFill>
                  <a:srgbClr val="000000"/>
                </a:solidFill>
              </a:rPr>
              <a:pPr/>
              <a:t>26</a:t>
            </a:fld>
            <a:endParaRPr lang="de-DE" smtClean="0">
              <a:solidFill>
                <a:srgbClr val="000000"/>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4A8CF7C5-0DC3-45F9-B90B-C273A0082A7D}" type="slidenum">
              <a:rPr lang="de-DE" smtClean="0">
                <a:solidFill>
                  <a:srgbClr val="000000"/>
                </a:solidFill>
              </a:rPr>
              <a:pPr/>
              <a:t>27</a:t>
            </a:fld>
            <a:endParaRPr lang="de-DE" smtClean="0">
              <a:solidFill>
                <a:srgbClr val="000000"/>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4A8CF7C5-0DC3-45F9-B90B-C273A0082A7D}" type="slidenum">
              <a:rPr lang="de-DE" smtClean="0">
                <a:solidFill>
                  <a:srgbClr val="000000"/>
                </a:solidFill>
              </a:rPr>
              <a:pPr/>
              <a:t>28</a:t>
            </a:fld>
            <a:endParaRPr lang="de-DE" smtClean="0">
              <a:solidFill>
                <a:srgbClr val="000000"/>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2AD979BA-1D91-4171-8925-44D9667B9E2D}" type="slidenum">
              <a:rPr lang="de-DE" smtClean="0">
                <a:solidFill>
                  <a:srgbClr val="000000"/>
                </a:solidFill>
              </a:rPr>
              <a:pPr/>
              <a:t>29</a:t>
            </a:fld>
            <a:endParaRPr lang="de-DE" smtClean="0">
              <a:solidFill>
                <a:srgbClr val="000000"/>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7AAD1C49-4717-429F-A4B1-6EA2EB5BC46B}" type="slidenum">
              <a:rPr lang="de-DE" smtClean="0"/>
              <a:pPr>
                <a:defRPr/>
              </a:pPr>
              <a:t>3</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773AC236-1F42-4B25-A147-9548A717BEFC}" type="slidenum">
              <a:rPr lang="de-DE" smtClean="0">
                <a:solidFill>
                  <a:srgbClr val="000000"/>
                </a:solidFill>
              </a:rPr>
              <a:pPr/>
              <a:t>30</a:t>
            </a:fld>
            <a:endParaRPr lang="de-DE" smtClean="0">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a:ln/>
        </p:spPr>
      </p:sp>
      <p:sp>
        <p:nvSpPr>
          <p:cNvPr id="78851" name="Notizenplatzhalter 2"/>
          <p:cNvSpPr>
            <a:spLocks noGrp="1"/>
          </p:cNvSpPr>
          <p:nvPr>
            <p:ph type="body" idx="1"/>
          </p:nvPr>
        </p:nvSpPr>
        <p:spPr>
          <a:noFill/>
        </p:spPr>
        <p:txBody>
          <a:bodyPr/>
          <a:lstStyle/>
          <a:p>
            <a:endParaRPr lang="de-DE" smtClean="0"/>
          </a:p>
        </p:txBody>
      </p:sp>
      <p:sp>
        <p:nvSpPr>
          <p:cNvPr id="78852" name="Foliennummernplatzhalter 3"/>
          <p:cNvSpPr>
            <a:spLocks noGrp="1"/>
          </p:cNvSpPr>
          <p:nvPr>
            <p:ph type="sldNum" sz="quarter" idx="5"/>
          </p:nvPr>
        </p:nvSpPr>
        <p:spPr>
          <a:noFill/>
          <a:ln>
            <a:miter lim="800000"/>
            <a:headEnd/>
            <a:tailEnd/>
          </a:ln>
        </p:spPr>
        <p:txBody>
          <a:bodyPr/>
          <a:lstStyle/>
          <a:p>
            <a:fld id="{81FA5D88-514D-4953-B9C6-5C6DB697F28C}" type="slidenum">
              <a:rPr lang="de-DE" smtClean="0">
                <a:solidFill>
                  <a:srgbClr val="000000"/>
                </a:solidFill>
              </a:rPr>
              <a:pPr/>
              <a:t>4</a:t>
            </a:fld>
            <a:endParaRPr lang="de-DE"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ln/>
        </p:spPr>
      </p:sp>
      <p:sp>
        <p:nvSpPr>
          <p:cNvPr id="74755" name="Notizenplatzhalter 2"/>
          <p:cNvSpPr>
            <a:spLocks noGrp="1"/>
          </p:cNvSpPr>
          <p:nvPr>
            <p:ph type="body" idx="1"/>
          </p:nvPr>
        </p:nvSpPr>
        <p:spPr>
          <a:noFill/>
        </p:spPr>
        <p:txBody>
          <a:bodyPr/>
          <a:lstStyle/>
          <a:p>
            <a:endParaRPr lang="de-DE" smtClean="0"/>
          </a:p>
        </p:txBody>
      </p:sp>
      <p:sp>
        <p:nvSpPr>
          <p:cNvPr id="74756" name="Foliennummernplatzhalter 3"/>
          <p:cNvSpPr>
            <a:spLocks noGrp="1"/>
          </p:cNvSpPr>
          <p:nvPr>
            <p:ph type="sldNum" sz="quarter" idx="5"/>
          </p:nvPr>
        </p:nvSpPr>
        <p:spPr>
          <a:noFill/>
          <a:ln>
            <a:miter lim="800000"/>
            <a:headEnd/>
            <a:tailEnd/>
          </a:ln>
        </p:spPr>
        <p:txBody>
          <a:bodyPr/>
          <a:lstStyle/>
          <a:p>
            <a:fld id="{DBE41448-C330-4A17-A4E7-D7B32AC0E1D3}" type="slidenum">
              <a:rPr lang="de-DE" smtClean="0">
                <a:solidFill>
                  <a:srgbClr val="000000"/>
                </a:solidFill>
              </a:rPr>
              <a:pPr/>
              <a:t>5</a:t>
            </a:fld>
            <a:endParaRPr lang="de-DE"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a:ln/>
        </p:spPr>
      </p:sp>
      <p:sp>
        <p:nvSpPr>
          <p:cNvPr id="76803" name="Notizenplatzhalter 2"/>
          <p:cNvSpPr>
            <a:spLocks noGrp="1"/>
          </p:cNvSpPr>
          <p:nvPr>
            <p:ph type="body" idx="1"/>
          </p:nvPr>
        </p:nvSpPr>
        <p:spPr>
          <a:noFill/>
        </p:spPr>
        <p:txBody>
          <a:bodyPr/>
          <a:lstStyle/>
          <a:p>
            <a:endParaRPr lang="de-DE" smtClean="0"/>
          </a:p>
        </p:txBody>
      </p:sp>
      <p:sp>
        <p:nvSpPr>
          <p:cNvPr id="76804" name="Foliennummernplatzhalter 3"/>
          <p:cNvSpPr>
            <a:spLocks noGrp="1"/>
          </p:cNvSpPr>
          <p:nvPr>
            <p:ph type="sldNum" sz="quarter" idx="5"/>
          </p:nvPr>
        </p:nvSpPr>
        <p:spPr>
          <a:noFill/>
          <a:ln>
            <a:miter lim="800000"/>
            <a:headEnd/>
            <a:tailEnd/>
          </a:ln>
        </p:spPr>
        <p:txBody>
          <a:bodyPr/>
          <a:lstStyle/>
          <a:p>
            <a:fld id="{AAE1195A-3742-4C77-9EE6-3174DB3C0B86}" type="slidenum">
              <a:rPr lang="de-DE" smtClean="0">
                <a:solidFill>
                  <a:srgbClr val="000000"/>
                </a:solidFill>
              </a:rPr>
              <a:pPr/>
              <a:t>6</a:t>
            </a:fld>
            <a:endParaRPr lang="de-DE"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a:ln/>
        </p:spPr>
      </p:sp>
      <p:sp>
        <p:nvSpPr>
          <p:cNvPr id="75779" name="Notizenplatzhalter 2"/>
          <p:cNvSpPr>
            <a:spLocks noGrp="1"/>
          </p:cNvSpPr>
          <p:nvPr>
            <p:ph type="body" idx="1"/>
          </p:nvPr>
        </p:nvSpPr>
        <p:spPr>
          <a:noFill/>
        </p:spPr>
        <p:txBody>
          <a:bodyPr/>
          <a:lstStyle/>
          <a:p>
            <a:endParaRPr lang="de-DE" smtClean="0"/>
          </a:p>
        </p:txBody>
      </p:sp>
      <p:sp>
        <p:nvSpPr>
          <p:cNvPr id="75780" name="Foliennummernplatzhalter 3"/>
          <p:cNvSpPr>
            <a:spLocks noGrp="1"/>
          </p:cNvSpPr>
          <p:nvPr>
            <p:ph type="sldNum" sz="quarter" idx="5"/>
          </p:nvPr>
        </p:nvSpPr>
        <p:spPr>
          <a:noFill/>
          <a:ln>
            <a:miter lim="800000"/>
            <a:headEnd/>
            <a:tailEnd/>
          </a:ln>
        </p:spPr>
        <p:txBody>
          <a:bodyPr/>
          <a:lstStyle/>
          <a:p>
            <a:fld id="{305569B6-FBBC-4940-97BB-C36770AA19F6}" type="slidenum">
              <a:rPr lang="de-DE" smtClean="0">
                <a:solidFill>
                  <a:srgbClr val="000000"/>
                </a:solidFill>
              </a:rPr>
              <a:pPr/>
              <a:t>7</a:t>
            </a:fld>
            <a:endParaRPr lang="de-DE"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a:ln/>
        </p:spPr>
      </p:sp>
      <p:sp>
        <p:nvSpPr>
          <p:cNvPr id="90115" name="Notizenplatzhalter 2"/>
          <p:cNvSpPr>
            <a:spLocks noGrp="1"/>
          </p:cNvSpPr>
          <p:nvPr>
            <p:ph type="body" idx="1"/>
          </p:nvPr>
        </p:nvSpPr>
        <p:spPr>
          <a:noFill/>
        </p:spPr>
        <p:txBody>
          <a:bodyPr/>
          <a:lstStyle/>
          <a:p>
            <a:r>
              <a:rPr lang="de-DE" smtClean="0"/>
              <a:t>Gestiegene Produktivitäts- und Rentabilitätsanforderungen im Unternehmen setzen Ausbilder/-innen unter Legitimationsdruck und stellen ihre Rolle in Frage.</a:t>
            </a:r>
          </a:p>
          <a:p>
            <a:endParaRPr lang="de-DE" smtClean="0"/>
          </a:p>
          <a:p>
            <a:r>
              <a:rPr lang="de-DE" sz="800" smtClean="0"/>
              <a:t>Beispiel IT-Branche: </a:t>
            </a:r>
          </a:p>
          <a:p>
            <a:r>
              <a:rPr lang="de-DE" sz="800" smtClean="0"/>
              <a:t>	Das Prinzip der Fakturierbarkeit führt dazu, dass die Kosten für die Ausbildung unmittelbar auf die Ausbilder/-innen selbst heruntergebrochen werden. Folge hier: Die Aufgabe des Ausbilders wird abgeschafft und durch die des „Mentors“ ersetzt. Resultat: Die Auszubildenden sind sich selbst überlassen.</a:t>
            </a:r>
            <a:endParaRPr lang="de-DE" sz="800" smtClean="0">
              <a:solidFill>
                <a:srgbClr val="00B050"/>
              </a:solidFill>
            </a:endParaRPr>
          </a:p>
          <a:p>
            <a:endParaRPr lang="de-DE" smtClean="0"/>
          </a:p>
        </p:txBody>
      </p:sp>
      <p:sp>
        <p:nvSpPr>
          <p:cNvPr id="90116" name="Foliennummernplatzhalter 3"/>
          <p:cNvSpPr>
            <a:spLocks noGrp="1"/>
          </p:cNvSpPr>
          <p:nvPr>
            <p:ph type="sldNum" sz="quarter" idx="5"/>
          </p:nvPr>
        </p:nvSpPr>
        <p:spPr>
          <a:noFill/>
          <a:ln>
            <a:miter lim="800000"/>
            <a:headEnd/>
            <a:tailEnd/>
          </a:ln>
        </p:spPr>
        <p:txBody>
          <a:bodyPr/>
          <a:lstStyle/>
          <a:p>
            <a:fld id="{69C199A6-2496-4E84-94F6-6C0659709405}" type="slidenum">
              <a:rPr lang="de-DE" smtClean="0">
                <a:solidFill>
                  <a:srgbClr val="000000"/>
                </a:solidFill>
              </a:rPr>
              <a:pPr/>
              <a:t>8</a:t>
            </a:fld>
            <a:endParaRPr lang="de-DE"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normAutofit/>
          </a:bodyPr>
          <a:lstStyle/>
          <a:p>
            <a:r>
              <a:rPr lang="de-DE" smtClean="0"/>
              <a:t>Gestiegene Produktivitäts- und Rentabilitätsanforderungen im Unternehmen setzen Ausbilder/-innen unter Legitimationsdruck und stellen ihre Rolle in Frage.</a:t>
            </a:r>
          </a:p>
          <a:p>
            <a:endParaRPr lang="de-DE" smtClean="0"/>
          </a:p>
          <a:p>
            <a:pPr>
              <a:buNone/>
            </a:pPr>
            <a:r>
              <a:rPr lang="de-DE" sz="800" smtClean="0"/>
              <a:t>Beispiel IT-Branche: </a:t>
            </a:r>
          </a:p>
          <a:p>
            <a:pPr>
              <a:buNone/>
            </a:pPr>
            <a:r>
              <a:rPr lang="de-DE" sz="800" smtClean="0"/>
              <a:t>	Das Prinzip der </a:t>
            </a:r>
            <a:r>
              <a:rPr lang="de-DE" sz="800" err="1" smtClean="0"/>
              <a:t>Fakturierbarkeit</a:t>
            </a:r>
            <a:r>
              <a:rPr lang="de-DE" sz="800" smtClean="0"/>
              <a:t> führt dazu, dass die Kosten für die Ausbildung unmittelbar auf die Ausbilder/-innen selbst </a:t>
            </a:r>
            <a:r>
              <a:rPr lang="de-DE" sz="800" err="1" smtClean="0"/>
              <a:t>heruntergebrochen</a:t>
            </a:r>
            <a:r>
              <a:rPr lang="de-DE" sz="800" smtClean="0"/>
              <a:t> werden. Folge hier: Die Aufgabe des Ausbilders wird abgeschafft und durch die des „Mentors“ ersetzt. Resultat: Die Auszubildenden sind sich selbst überlassen.</a:t>
            </a:r>
            <a:endParaRPr lang="de-DE" sz="800" smtClean="0">
              <a:solidFill>
                <a:srgbClr val="00B050"/>
              </a:solidFill>
            </a:endParaRPr>
          </a:p>
          <a:p>
            <a:endParaRPr lang="de-DE"/>
          </a:p>
        </p:txBody>
      </p:sp>
      <p:sp>
        <p:nvSpPr>
          <p:cNvPr id="4" name="Foliennummernplatzhalter 3"/>
          <p:cNvSpPr>
            <a:spLocks noGrp="1"/>
          </p:cNvSpPr>
          <p:nvPr>
            <p:ph type="sldNum" sz="quarter" idx="10"/>
          </p:nvPr>
        </p:nvSpPr>
        <p:spPr/>
        <p:txBody>
          <a:bodyPr/>
          <a:lstStyle/>
          <a:p>
            <a:pPr>
              <a:defRPr/>
            </a:pPr>
            <a:fld id="{7AAD1C49-4717-429F-A4B1-6EA2EB5BC46B}" type="slidenum">
              <a:rPr lang="de-DE" smtClean="0"/>
              <a:pPr>
                <a:defRPr/>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CE9FBF3-812B-41B7-B00B-2553DFDDAAEA}" type="slidenum">
              <a:rPr lang="de-DE"/>
              <a:pPr>
                <a:defRPr/>
              </a:pPr>
              <a:t>‹Nr.›</a:t>
            </a:fld>
            <a:endParaRPr lang="de-DE"/>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D66017E-6C42-4843-ABE4-6EBC65D0958D}" type="slidenum">
              <a:rPr lang="de-DE"/>
              <a:pPr>
                <a:defRPr/>
              </a:pPr>
              <a:t>‹Nr.›</a:t>
            </a:fld>
            <a:endParaRPr lang="de-DE"/>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7FBECF2-F984-4331-B647-175F7CD7CDDE}" type="slidenum">
              <a:rPr lang="de-DE"/>
              <a:pPr>
                <a:defRPr/>
              </a:pPr>
              <a:t>‹Nr.›</a:t>
            </a:fld>
            <a:endParaRPr lang="de-DE"/>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1377632-1FA0-40EC-9030-B6D39D185984}" type="slidenum">
              <a:rPr lang="de-DE"/>
              <a:pPr>
                <a:defRPr/>
              </a:pPr>
              <a:t>‹Nr.›</a:t>
            </a:fld>
            <a:endParaRPr lang="de-DE"/>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Tree>
  </p:cSld>
  <p:clrMapOvr>
    <a:masterClrMapping/>
  </p:clrMapOvr>
  <p:transition spd="med">
    <p:zoom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Tree>
  </p:cSld>
  <p:clrMapOvr>
    <a:masterClrMapping/>
  </p:clrMapOvr>
  <p:transition spd="med">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DB011AA-DA07-49E1-BB3C-BA0490423968}" type="slidenum">
              <a:rPr lang="de-DE"/>
              <a:pPr>
                <a:defRPr/>
              </a:pPr>
              <a:t>‹Nr.›</a:t>
            </a:fld>
            <a:endParaRPr lang="de-DE"/>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46C1906-B458-41B3-A87C-8C7131859531}" type="slidenum">
              <a:rPr lang="de-DE"/>
              <a:pPr>
                <a:defRPr/>
              </a:pPr>
              <a:t>‹Nr.›</a:t>
            </a:fld>
            <a:endParaRPr lang="de-DE"/>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3DEEEA71-9963-4620-A6B1-45CDDADC4686}" type="slidenum">
              <a:rPr lang="de-DE"/>
              <a:pPr>
                <a:defRPr/>
              </a:pPr>
              <a:t>‹Nr.›</a:t>
            </a:fld>
            <a:endParaRPr lang="de-DE"/>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71B003CE-E528-4934-A55D-61CF47B7A213}" type="slidenum">
              <a:rPr lang="de-DE"/>
              <a:pPr>
                <a:defRPr/>
              </a:pPr>
              <a:t>‹Nr.›</a:t>
            </a:fld>
            <a:endParaRPr lang="de-DE"/>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FDDB2946-C641-486D-BCCA-4D0B8741253F}" type="slidenum">
              <a:rPr lang="de-DE"/>
              <a:pPr>
                <a:defRPr/>
              </a:pPr>
              <a:t>‹Nr.›</a:t>
            </a:fld>
            <a:endParaRPr lang="de-DE"/>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572EA89-68FC-4D04-A81A-585A57F6440A}" type="slidenum">
              <a:rPr lang="de-DE"/>
              <a:pPr>
                <a:defRPr/>
              </a:pPr>
              <a:t>‹Nr.›</a:t>
            </a:fld>
            <a:endParaRPr lang="de-DE"/>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87E4A68-DDDC-44EA-A4BD-90B505D89ECD}" type="slidenum">
              <a:rPr lang="de-DE"/>
              <a:pPr>
                <a:defRPr/>
              </a:pPr>
              <a:t>‹Nr.›</a:t>
            </a:fld>
            <a:endParaRPr lang="de-DE"/>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10EEE06-E623-4057-9A9D-E9D4660FA0F8}"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Line 2"/>
          <p:cNvSpPr>
            <a:spLocks noChangeShapeType="1"/>
          </p:cNvSpPr>
          <p:nvPr/>
        </p:nvSpPr>
        <p:spPr bwMode="auto">
          <a:xfrm>
            <a:off x="0" y="685800"/>
            <a:ext cx="9144000" cy="0"/>
          </a:xfrm>
          <a:prstGeom prst="line">
            <a:avLst/>
          </a:prstGeom>
          <a:noFill/>
          <a:ln w="9525">
            <a:solidFill>
              <a:srgbClr val="142A56"/>
            </a:solidFill>
            <a:round/>
            <a:headEnd/>
            <a:tailEnd/>
          </a:ln>
          <a:effectLst/>
        </p:spPr>
        <p:txBody>
          <a:bodyPr wrap="none" anchor="ctr"/>
          <a:lstStyle/>
          <a:p>
            <a:pPr>
              <a:defRPr/>
            </a:pPr>
            <a:endParaRPr lang="de-DE"/>
          </a:p>
        </p:txBody>
      </p:sp>
      <p:sp>
        <p:nvSpPr>
          <p:cNvPr id="20483" name="Line 3"/>
          <p:cNvSpPr>
            <a:spLocks noChangeShapeType="1"/>
          </p:cNvSpPr>
          <p:nvPr/>
        </p:nvSpPr>
        <p:spPr bwMode="auto">
          <a:xfrm>
            <a:off x="0" y="6423025"/>
            <a:ext cx="9144000" cy="0"/>
          </a:xfrm>
          <a:prstGeom prst="line">
            <a:avLst/>
          </a:prstGeom>
          <a:noFill/>
          <a:ln w="9525">
            <a:solidFill>
              <a:srgbClr val="142B56"/>
            </a:solidFill>
            <a:round/>
            <a:headEnd/>
            <a:tailEnd/>
          </a:ln>
          <a:effectLst/>
        </p:spPr>
        <p:txBody>
          <a:bodyPr wrap="none" anchor="ctr"/>
          <a:lstStyle/>
          <a:p>
            <a:pPr>
              <a:defRPr/>
            </a:pPr>
            <a:endParaRPr lang="de-DE"/>
          </a:p>
        </p:txBody>
      </p:sp>
      <p:sp>
        <p:nvSpPr>
          <p:cNvPr id="20484" name="Line 4"/>
          <p:cNvSpPr>
            <a:spLocks noChangeShapeType="1"/>
          </p:cNvSpPr>
          <p:nvPr/>
        </p:nvSpPr>
        <p:spPr bwMode="auto">
          <a:xfrm>
            <a:off x="4876800" y="762000"/>
            <a:ext cx="0" cy="0"/>
          </a:xfrm>
          <a:prstGeom prst="line">
            <a:avLst/>
          </a:prstGeom>
          <a:noFill/>
          <a:ln w="9525">
            <a:solidFill>
              <a:schemeClr val="tx1"/>
            </a:solidFill>
            <a:round/>
            <a:headEnd/>
            <a:tailEnd/>
          </a:ln>
          <a:effectLst/>
        </p:spPr>
        <p:txBody>
          <a:bodyPr wrap="none" anchor="ctr"/>
          <a:lstStyle/>
          <a:p>
            <a:pPr>
              <a:defRPr/>
            </a:pPr>
            <a:endParaRPr lang="de-DE"/>
          </a:p>
        </p:txBody>
      </p:sp>
      <p:sp>
        <p:nvSpPr>
          <p:cNvPr id="20485" name="Text Box 5"/>
          <p:cNvSpPr txBox="1">
            <a:spLocks noChangeArrowheads="1"/>
          </p:cNvSpPr>
          <p:nvPr/>
        </p:nvSpPr>
        <p:spPr bwMode="auto">
          <a:xfrm flipH="1">
            <a:off x="8686800" y="6397625"/>
            <a:ext cx="304800" cy="214313"/>
          </a:xfrm>
          <a:prstGeom prst="rect">
            <a:avLst/>
          </a:prstGeom>
          <a:noFill/>
          <a:ln w="9525">
            <a:noFill/>
            <a:miter lim="800000"/>
            <a:headEnd/>
            <a:tailEnd/>
          </a:ln>
          <a:effectLst/>
        </p:spPr>
        <p:txBody>
          <a:bodyPr>
            <a:spAutoFit/>
          </a:bodyPr>
          <a:lstStyle/>
          <a:p>
            <a:pPr eaLnBrk="0" hangingPunct="0">
              <a:spcBef>
                <a:spcPct val="50000"/>
              </a:spcBef>
              <a:defRPr/>
            </a:pPr>
            <a:r>
              <a:rPr lang="de-DE" sz="800">
                <a:solidFill>
                  <a:srgbClr val="142B56"/>
                </a:solidFill>
              </a:rPr>
              <a:t>®</a:t>
            </a:r>
            <a:endParaRPr lang="de-DE" sz="2400"/>
          </a:p>
        </p:txBody>
      </p:sp>
      <p:pic>
        <p:nvPicPr>
          <p:cNvPr id="2054" name="Picture 6" descr="Farbverlauf "/>
          <p:cNvPicPr>
            <a:picLocks noChangeAspect="1" noChangeArrowheads="1"/>
          </p:cNvPicPr>
          <p:nvPr/>
        </p:nvPicPr>
        <p:blipFill>
          <a:blip r:embed="rId15" cstate="print"/>
          <a:srcRect/>
          <a:stretch>
            <a:fillRect/>
          </a:stretch>
        </p:blipFill>
        <p:spPr bwMode="auto">
          <a:xfrm>
            <a:off x="76200" y="76200"/>
            <a:ext cx="228600" cy="609600"/>
          </a:xfrm>
          <a:prstGeom prst="rect">
            <a:avLst/>
          </a:prstGeom>
          <a:noFill/>
          <a:ln w="9525">
            <a:noFill/>
            <a:miter lim="800000"/>
            <a:headEnd/>
            <a:tailEnd/>
          </a:ln>
        </p:spPr>
      </p:pic>
      <p:pic>
        <p:nvPicPr>
          <p:cNvPr id="2055" name="Picture 7" descr="Logo-B 4c"/>
          <p:cNvPicPr>
            <a:picLocks noChangeAspect="1" noChangeArrowheads="1"/>
          </p:cNvPicPr>
          <p:nvPr/>
        </p:nvPicPr>
        <p:blipFill>
          <a:blip r:embed="rId16" cstate="print"/>
          <a:srcRect/>
          <a:stretch>
            <a:fillRect/>
          </a:stretch>
        </p:blipFill>
        <p:spPr bwMode="auto">
          <a:xfrm>
            <a:off x="6553200" y="6542088"/>
            <a:ext cx="2433638" cy="239712"/>
          </a:xfrm>
          <a:prstGeom prst="rect">
            <a:avLst/>
          </a:prstGeom>
          <a:noFill/>
          <a:ln w="9525">
            <a:noFill/>
            <a:miter lim="800000"/>
            <a:headEnd/>
            <a:tailEnd/>
          </a:ln>
        </p:spPr>
      </p:pic>
      <p:sp>
        <p:nvSpPr>
          <p:cNvPr id="20490" name="Rectangle 10"/>
          <p:cNvSpPr>
            <a:spLocks noChangeArrowheads="1"/>
          </p:cNvSpPr>
          <p:nvPr userDrawn="1"/>
        </p:nvSpPr>
        <p:spPr bwMode="auto">
          <a:xfrm>
            <a:off x="236538" y="6508750"/>
            <a:ext cx="2800350" cy="304800"/>
          </a:xfrm>
          <a:prstGeom prst="rect">
            <a:avLst/>
          </a:prstGeom>
          <a:noFill/>
          <a:ln w="9525">
            <a:noFill/>
            <a:miter lim="800000"/>
            <a:headEnd/>
            <a:tailEnd/>
          </a:ln>
          <a:effectLst/>
        </p:spPr>
        <p:txBody>
          <a:bodyPr wrap="none">
            <a:spAutoFit/>
          </a:bodyPr>
          <a:lstStyle/>
          <a:p>
            <a:pPr eaLnBrk="0" hangingPunct="0">
              <a:spcBef>
                <a:spcPct val="50000"/>
              </a:spcBef>
              <a:defRPr/>
            </a:pPr>
            <a:r>
              <a:rPr lang="de-DE" sz="1400"/>
              <a:t>Anke Bahl, Bonn – bahl@bibb.de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spd="med"/>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eaLnBrk="0" fontAlgn="base" hangingPunct="0">
        <a:spcBef>
          <a:spcPct val="0"/>
        </a:spcBef>
        <a:spcAft>
          <a:spcPct val="0"/>
        </a:spcAft>
        <a:defRPr sz="2400">
          <a:solidFill>
            <a:schemeClr val="tx2"/>
          </a:solidFill>
          <a:latin typeface="Arial" charset="0"/>
        </a:defRPr>
      </a:lvl6pPr>
      <a:lvl7pPr marL="914400" algn="ctr" rtl="0" eaLnBrk="0" fontAlgn="base" hangingPunct="0">
        <a:spcBef>
          <a:spcPct val="0"/>
        </a:spcBef>
        <a:spcAft>
          <a:spcPct val="0"/>
        </a:spcAft>
        <a:defRPr sz="2400">
          <a:solidFill>
            <a:schemeClr val="tx2"/>
          </a:solidFill>
          <a:latin typeface="Arial" charset="0"/>
        </a:defRPr>
      </a:lvl7pPr>
      <a:lvl8pPr marL="1371600" algn="ctr" rtl="0" eaLnBrk="0" fontAlgn="base" hangingPunct="0">
        <a:spcBef>
          <a:spcPct val="0"/>
        </a:spcBef>
        <a:spcAft>
          <a:spcPct val="0"/>
        </a:spcAft>
        <a:defRPr sz="2400">
          <a:solidFill>
            <a:schemeClr val="tx2"/>
          </a:solidFill>
          <a:latin typeface="Arial" charset="0"/>
        </a:defRPr>
      </a:lvl8pPr>
      <a:lvl9pPr marL="1828800" algn="ctr" rtl="0" eaLnBrk="0" fontAlgn="base" hangingPunct="0">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Buchbinderhandwerk7"/>
          <p:cNvPicPr>
            <a:picLocks noChangeAspect="1" noChangeArrowheads="1"/>
          </p:cNvPicPr>
          <p:nvPr/>
        </p:nvPicPr>
        <p:blipFill>
          <a:blip r:embed="rId3" cstate="print">
            <a:lum bright="46000" contrast="-48000"/>
          </a:blip>
          <a:srcRect/>
          <a:stretch>
            <a:fillRect/>
          </a:stretch>
        </p:blipFill>
        <p:spPr bwMode="auto">
          <a:xfrm>
            <a:off x="3957545" y="4843222"/>
            <a:ext cx="1779868" cy="1573639"/>
          </a:xfrm>
          <a:prstGeom prst="rect">
            <a:avLst/>
          </a:prstGeom>
          <a:noFill/>
          <a:ln w="9525">
            <a:noFill/>
            <a:miter lim="800000"/>
            <a:headEnd/>
            <a:tailEnd/>
          </a:ln>
        </p:spPr>
      </p:pic>
      <p:pic>
        <p:nvPicPr>
          <p:cNvPr id="3074" name="Picture 2" descr="260968967_62e91b446d"/>
          <p:cNvPicPr>
            <a:picLocks noChangeAspect="1" noChangeArrowheads="1"/>
          </p:cNvPicPr>
          <p:nvPr/>
        </p:nvPicPr>
        <p:blipFill>
          <a:blip r:embed="rId4" cstate="print">
            <a:lum bright="70000" contrast="-70000"/>
          </a:blip>
          <a:srcRect l="9193" t="11504" r="10957" b="9991"/>
          <a:stretch>
            <a:fillRect/>
          </a:stretch>
        </p:blipFill>
        <p:spPr bwMode="auto">
          <a:xfrm>
            <a:off x="6232525" y="4435475"/>
            <a:ext cx="2622550" cy="1933575"/>
          </a:xfrm>
          <a:prstGeom prst="rect">
            <a:avLst/>
          </a:prstGeom>
          <a:noFill/>
          <a:ln w="9525">
            <a:noFill/>
            <a:miter lim="800000"/>
            <a:headEnd/>
            <a:tailEnd/>
          </a:ln>
        </p:spPr>
      </p:pic>
      <p:pic>
        <p:nvPicPr>
          <p:cNvPr id="3075" name="Picture 3" descr="Mittleres%20Bild%20Lehrling-Geselle-Meister"/>
          <p:cNvPicPr>
            <a:picLocks noChangeAspect="1" noChangeArrowheads="1"/>
          </p:cNvPicPr>
          <p:nvPr/>
        </p:nvPicPr>
        <p:blipFill>
          <a:blip r:embed="rId5" cstate="print">
            <a:lum bright="70000" contrast="-70000"/>
          </a:blip>
          <a:srcRect/>
          <a:stretch>
            <a:fillRect/>
          </a:stretch>
        </p:blipFill>
        <p:spPr bwMode="auto">
          <a:xfrm rot="224314">
            <a:off x="6300788" y="882650"/>
            <a:ext cx="2424112" cy="3357563"/>
          </a:xfrm>
          <a:prstGeom prst="rect">
            <a:avLst/>
          </a:prstGeom>
          <a:noFill/>
          <a:ln w="9525">
            <a:noFill/>
            <a:miter lim="800000"/>
            <a:headEnd/>
            <a:tailEnd/>
          </a:ln>
        </p:spPr>
      </p:pic>
      <p:pic>
        <p:nvPicPr>
          <p:cNvPr id="3076" name="Picture 4" descr="Bucbinderhandwerk5"/>
          <p:cNvPicPr>
            <a:picLocks noChangeAspect="1" noChangeArrowheads="1"/>
          </p:cNvPicPr>
          <p:nvPr/>
        </p:nvPicPr>
        <p:blipFill>
          <a:blip r:embed="rId6" cstate="print">
            <a:lum bright="56000" contrast="-70000"/>
          </a:blip>
          <a:srcRect/>
          <a:stretch>
            <a:fillRect/>
          </a:stretch>
        </p:blipFill>
        <p:spPr bwMode="auto">
          <a:xfrm rot="-184068">
            <a:off x="184150" y="3871913"/>
            <a:ext cx="3119438" cy="2254250"/>
          </a:xfrm>
          <a:prstGeom prst="rect">
            <a:avLst/>
          </a:prstGeom>
          <a:noFill/>
          <a:ln w="9525">
            <a:noFill/>
            <a:miter lim="800000"/>
            <a:headEnd/>
            <a:tailEnd/>
          </a:ln>
        </p:spPr>
      </p:pic>
      <p:pic>
        <p:nvPicPr>
          <p:cNvPr id="3077" name="Picture 5" descr="ausbildung"/>
          <p:cNvPicPr>
            <a:picLocks noChangeAspect="1" noChangeArrowheads="1"/>
          </p:cNvPicPr>
          <p:nvPr/>
        </p:nvPicPr>
        <p:blipFill>
          <a:blip r:embed="rId7" cstate="print">
            <a:lum bright="70000" contrast="-70000"/>
          </a:blip>
          <a:srcRect/>
          <a:stretch>
            <a:fillRect/>
          </a:stretch>
        </p:blipFill>
        <p:spPr bwMode="auto">
          <a:xfrm>
            <a:off x="388938" y="809625"/>
            <a:ext cx="3808412" cy="2859088"/>
          </a:xfrm>
          <a:prstGeom prst="rect">
            <a:avLst/>
          </a:prstGeom>
          <a:noFill/>
          <a:ln w="9525">
            <a:noFill/>
            <a:miter lim="800000"/>
            <a:headEnd/>
            <a:tailEnd/>
          </a:ln>
        </p:spPr>
      </p:pic>
      <p:sp>
        <p:nvSpPr>
          <p:cNvPr id="3078" name="Rectangle 6"/>
          <p:cNvSpPr>
            <a:spLocks noChangeArrowheads="1"/>
          </p:cNvSpPr>
          <p:nvPr/>
        </p:nvSpPr>
        <p:spPr bwMode="auto">
          <a:xfrm>
            <a:off x="231775" y="843765"/>
            <a:ext cx="8666163" cy="4101062"/>
          </a:xfrm>
          <a:prstGeom prst="rect">
            <a:avLst/>
          </a:prstGeom>
          <a:noFill/>
          <a:ln w="9525">
            <a:noFill/>
            <a:miter lim="800000"/>
            <a:headEnd/>
            <a:tailEnd/>
          </a:ln>
        </p:spPr>
        <p:txBody>
          <a:bodyPr wrap="square" tIns="152352" bIns="38088" anchor="ctr">
            <a:spAutoFit/>
          </a:bodyPr>
          <a:lstStyle/>
          <a:p>
            <a:pPr algn="ctr"/>
            <a:endParaRPr lang="en-GB" sz="2800" b="1" dirty="0"/>
          </a:p>
          <a:p>
            <a:pPr algn="ctr"/>
            <a:r>
              <a:rPr lang="de-DE" sz="2800" b="1" dirty="0" smtClean="0">
                <a:solidFill>
                  <a:srgbClr val="002060"/>
                </a:solidFill>
              </a:rPr>
              <a:t>„Zwischen Baum und Borke“</a:t>
            </a:r>
            <a:r>
              <a:rPr lang="de-DE" sz="2600" b="1" dirty="0" smtClean="0">
                <a:solidFill>
                  <a:srgbClr val="002060"/>
                </a:solidFill>
              </a:rPr>
              <a:t/>
            </a:r>
            <a:br>
              <a:rPr lang="de-DE" sz="2600" b="1" dirty="0" smtClean="0">
                <a:solidFill>
                  <a:srgbClr val="002060"/>
                </a:solidFill>
              </a:rPr>
            </a:br>
            <a:r>
              <a:rPr lang="de-DE" sz="2600" b="1" dirty="0" smtClean="0">
                <a:solidFill>
                  <a:srgbClr val="0033CC"/>
                </a:solidFill>
              </a:rPr>
              <a:t/>
            </a:r>
            <a:br>
              <a:rPr lang="de-DE" sz="2600" b="1" dirty="0" smtClean="0">
                <a:solidFill>
                  <a:srgbClr val="0033CC"/>
                </a:solidFill>
              </a:rPr>
            </a:br>
            <a:r>
              <a:rPr lang="de-DE" sz="2600" b="1" dirty="0" smtClean="0">
                <a:solidFill>
                  <a:srgbClr val="00B050"/>
                </a:solidFill>
              </a:rPr>
              <a:t>Dilemmata des betrieblichen Ausbildungspersonals an der Schwelle von Bildungs- und Beschäftigungssystem</a:t>
            </a:r>
          </a:p>
          <a:p>
            <a:pPr algn="ctr"/>
            <a:r>
              <a:rPr lang="de-DE" sz="1400" dirty="0" smtClean="0"/>
              <a:t/>
            </a:r>
            <a:br>
              <a:rPr lang="de-DE" sz="1400" dirty="0" smtClean="0"/>
            </a:br>
            <a:r>
              <a:rPr lang="de-DE" sz="1600" b="1" dirty="0" smtClean="0"/>
              <a:t>Zentrale Ergebnisse des BIBB-Forschungsprojekts </a:t>
            </a:r>
          </a:p>
          <a:p>
            <a:pPr algn="ctr"/>
            <a:r>
              <a:rPr lang="de-DE" sz="1600" b="1" dirty="0" smtClean="0"/>
              <a:t>„Die Situation des ausbildenden Personals in der betrieblichen Bildung“ (SIAP)</a:t>
            </a:r>
          </a:p>
          <a:p>
            <a:pPr algn="ctr"/>
            <a:endParaRPr lang="de-DE" sz="1600" b="1" dirty="0" smtClean="0"/>
          </a:p>
          <a:p>
            <a:pPr algn="ctr"/>
            <a:r>
              <a:rPr lang="de-DE" sz="1600" dirty="0" smtClean="0"/>
              <a:t>Bildungsausschuss beim Vorstand der IG Metall</a:t>
            </a:r>
          </a:p>
          <a:p>
            <a:pPr algn="ctr"/>
            <a:r>
              <a:rPr lang="de-DE" sz="1600" dirty="0" smtClean="0"/>
              <a:t>Frankfurt am Main, 31.10.2012</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hteck 135"/>
          <p:cNvSpPr/>
          <p:nvPr/>
        </p:nvSpPr>
        <p:spPr bwMode="auto">
          <a:xfrm>
            <a:off x="428625" y="928688"/>
            <a:ext cx="7286625" cy="4857750"/>
          </a:xfrm>
          <a:prstGeom prst="rect">
            <a:avLst/>
          </a:prstGeom>
          <a:solidFill>
            <a:schemeClr val="bg2">
              <a:lumMod val="20000"/>
              <a:lumOff val="80000"/>
            </a:schemeClr>
          </a:solidFill>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a:solidFill>
                <a:srgbClr val="000000"/>
              </a:solidFill>
            </a:endParaRPr>
          </a:p>
        </p:txBody>
      </p:sp>
      <p:sp>
        <p:nvSpPr>
          <p:cNvPr id="56" name="Rechteck 55"/>
          <p:cNvSpPr/>
          <p:nvPr/>
        </p:nvSpPr>
        <p:spPr bwMode="auto">
          <a:xfrm>
            <a:off x="2646363" y="1993900"/>
            <a:ext cx="3286125" cy="1792288"/>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spcBef>
                <a:spcPct val="50000"/>
              </a:spcBef>
              <a:defRPr/>
            </a:pPr>
            <a:r>
              <a:rPr lang="de-DE" dirty="0">
                <a:solidFill>
                  <a:srgbClr val="000000"/>
                </a:solidFill>
              </a:rPr>
              <a:t>Hauptverwaltung</a:t>
            </a:r>
          </a:p>
        </p:txBody>
      </p:sp>
      <p:sp>
        <p:nvSpPr>
          <p:cNvPr id="54276" name="Textfeld 13"/>
          <p:cNvSpPr txBox="1">
            <a:spLocks noChangeArrowheads="1"/>
          </p:cNvSpPr>
          <p:nvPr/>
        </p:nvSpPr>
        <p:spPr bwMode="auto">
          <a:xfrm>
            <a:off x="1211263" y="77788"/>
            <a:ext cx="6807200" cy="584200"/>
          </a:xfrm>
          <a:prstGeom prst="rect">
            <a:avLst/>
          </a:prstGeom>
          <a:noFill/>
          <a:ln w="9525">
            <a:noFill/>
            <a:miter lim="800000"/>
            <a:headEnd/>
            <a:tailEnd/>
          </a:ln>
        </p:spPr>
        <p:txBody>
          <a:bodyPr wrap="none"/>
          <a:lstStyle/>
          <a:p>
            <a:pPr algn="ctr" eaLnBrk="0" hangingPunct="0">
              <a:spcBef>
                <a:spcPct val="50000"/>
              </a:spcBef>
            </a:pPr>
            <a:r>
              <a:rPr lang="de-DE" sz="2000" b="1">
                <a:solidFill>
                  <a:srgbClr val="16165D"/>
                </a:solidFill>
                <a:latin typeface="Arial" charset="0"/>
              </a:rPr>
              <a:t>Großbetrieb Dienstleistung mit Filialsystem</a:t>
            </a:r>
            <a:r>
              <a:rPr lang="de-DE" b="1">
                <a:solidFill>
                  <a:srgbClr val="16165D"/>
                </a:solidFill>
                <a:latin typeface="Arial" charset="0"/>
              </a:rPr>
              <a:t/>
            </a:r>
            <a:br>
              <a:rPr lang="de-DE" b="1">
                <a:solidFill>
                  <a:srgbClr val="16165D"/>
                </a:solidFill>
                <a:latin typeface="Arial" charset="0"/>
              </a:rPr>
            </a:br>
            <a:r>
              <a:rPr lang="de-DE" sz="1200" b="1">
                <a:solidFill>
                  <a:srgbClr val="16165D"/>
                </a:solidFill>
                <a:latin typeface="Arial" charset="0"/>
              </a:rPr>
              <a:t>Versicherungskonzern (5500 MA)</a:t>
            </a:r>
            <a:r>
              <a:rPr lang="de-DE" sz="1200" b="1">
                <a:solidFill>
                  <a:srgbClr val="262699"/>
                </a:solidFill>
                <a:latin typeface="Arial" charset="0"/>
              </a:rPr>
              <a:t/>
            </a:r>
            <a:br>
              <a:rPr lang="de-DE" sz="1200" b="1">
                <a:solidFill>
                  <a:srgbClr val="262699"/>
                </a:solidFill>
                <a:latin typeface="Arial" charset="0"/>
              </a:rPr>
            </a:br>
            <a:endParaRPr lang="de-DE" sz="1200" b="1">
              <a:solidFill>
                <a:srgbClr val="262699"/>
              </a:solidFill>
              <a:latin typeface="Arial" charset="0"/>
            </a:endParaRPr>
          </a:p>
        </p:txBody>
      </p:sp>
      <p:sp>
        <p:nvSpPr>
          <p:cNvPr id="54277" name="Eingekerbter Richtungspfeil 30"/>
          <p:cNvSpPr>
            <a:spLocks noChangeArrowheads="1"/>
          </p:cNvSpPr>
          <p:nvPr/>
        </p:nvSpPr>
        <p:spPr bwMode="auto">
          <a:xfrm>
            <a:off x="285750" y="4727575"/>
            <a:ext cx="857250" cy="857250"/>
          </a:xfrm>
          <a:prstGeom prst="chevron">
            <a:avLst>
              <a:gd name="adj" fmla="val 50000"/>
            </a:avLst>
          </a:prstGeom>
          <a:noFill/>
          <a:ln w="9525">
            <a:noFill/>
            <a:round/>
            <a:headEnd/>
            <a:tailEnd/>
          </a:ln>
        </p:spPr>
        <p:txBody>
          <a:bodyPr lIns="90000" tIns="46800" rIns="90000" bIns="46800"/>
          <a:lstStyle/>
          <a:p>
            <a:pPr eaLnBrk="0" hangingPunct="0">
              <a:spcBef>
                <a:spcPct val="50000"/>
              </a:spcBef>
            </a:pPr>
            <a:endParaRPr lang="de-DE" sz="900">
              <a:solidFill>
                <a:srgbClr val="000000"/>
              </a:solidFill>
              <a:latin typeface="Arial" charset="0"/>
            </a:endParaRPr>
          </a:p>
        </p:txBody>
      </p:sp>
      <p:sp>
        <p:nvSpPr>
          <p:cNvPr id="54278" name="Eingekerbter Richtungspfeil 57"/>
          <p:cNvSpPr>
            <a:spLocks noChangeArrowheads="1"/>
          </p:cNvSpPr>
          <p:nvPr/>
        </p:nvSpPr>
        <p:spPr bwMode="auto">
          <a:xfrm>
            <a:off x="2357438" y="4711700"/>
            <a:ext cx="857250" cy="857250"/>
          </a:xfrm>
          <a:prstGeom prst="chevron">
            <a:avLst>
              <a:gd name="adj" fmla="val 50000"/>
            </a:avLst>
          </a:prstGeom>
          <a:noFill/>
          <a:ln w="9525">
            <a:noFill/>
            <a:round/>
            <a:headEnd/>
            <a:tailEnd/>
          </a:ln>
        </p:spPr>
        <p:txBody>
          <a:bodyPr lIns="90000" tIns="46800" rIns="90000" bIns="46800"/>
          <a:lstStyle/>
          <a:p>
            <a:pPr eaLnBrk="0" hangingPunct="0">
              <a:spcBef>
                <a:spcPct val="50000"/>
              </a:spcBef>
            </a:pPr>
            <a:endParaRPr lang="de-DE" sz="900">
              <a:solidFill>
                <a:srgbClr val="000000"/>
              </a:solidFill>
              <a:latin typeface="Arial" charset="0"/>
            </a:endParaRPr>
          </a:p>
        </p:txBody>
      </p:sp>
      <p:sp>
        <p:nvSpPr>
          <p:cNvPr id="54279" name="Textfeld 34"/>
          <p:cNvSpPr txBox="1">
            <a:spLocks noChangeArrowheads="1"/>
          </p:cNvSpPr>
          <p:nvPr/>
        </p:nvSpPr>
        <p:spPr bwMode="auto">
          <a:xfrm>
            <a:off x="644525" y="6078538"/>
            <a:ext cx="1220788" cy="230187"/>
          </a:xfrm>
          <a:prstGeom prst="rect">
            <a:avLst/>
          </a:prstGeom>
          <a:noFill/>
          <a:ln w="9525">
            <a:noFill/>
            <a:miter lim="800000"/>
            <a:headEnd/>
            <a:tailEnd/>
          </a:ln>
        </p:spPr>
        <p:txBody>
          <a:bodyPr wrap="none">
            <a:spAutoFit/>
          </a:bodyPr>
          <a:lstStyle/>
          <a:p>
            <a:pPr eaLnBrk="0" hangingPunct="0">
              <a:spcBef>
                <a:spcPct val="50000"/>
              </a:spcBef>
            </a:pPr>
            <a:r>
              <a:rPr lang="de-DE" sz="900">
                <a:solidFill>
                  <a:srgbClr val="000000"/>
                </a:solidFill>
                <a:latin typeface="Arial" charset="0"/>
              </a:rPr>
              <a:t>=Ausbildungsleitung</a:t>
            </a:r>
          </a:p>
        </p:txBody>
      </p:sp>
      <p:sp>
        <p:nvSpPr>
          <p:cNvPr id="54280" name="Textfeld 36"/>
          <p:cNvSpPr txBox="1">
            <a:spLocks noChangeArrowheads="1"/>
          </p:cNvSpPr>
          <p:nvPr/>
        </p:nvSpPr>
        <p:spPr bwMode="auto">
          <a:xfrm>
            <a:off x="463550" y="5805488"/>
            <a:ext cx="217488" cy="230187"/>
          </a:xfrm>
          <a:prstGeom prst="rect">
            <a:avLst/>
          </a:prstGeom>
          <a:noFill/>
          <a:ln w="9525">
            <a:noFill/>
            <a:miter lim="800000"/>
            <a:headEnd/>
            <a:tailEnd/>
          </a:ln>
        </p:spPr>
        <p:txBody>
          <a:bodyPr wrap="none">
            <a:spAutoFit/>
          </a:bodyPr>
          <a:lstStyle/>
          <a:p>
            <a:pPr eaLnBrk="0" hangingPunct="0">
              <a:spcBef>
                <a:spcPct val="50000"/>
              </a:spcBef>
            </a:pPr>
            <a:r>
              <a:rPr lang="de-DE" sz="900">
                <a:solidFill>
                  <a:srgbClr val="000000"/>
                </a:solidFill>
                <a:latin typeface="Arial" charset="0"/>
              </a:rPr>
              <a:t> </a:t>
            </a:r>
          </a:p>
        </p:txBody>
      </p:sp>
      <p:sp>
        <p:nvSpPr>
          <p:cNvPr id="54281" name="Textfeld 39"/>
          <p:cNvSpPr txBox="1">
            <a:spLocks noChangeArrowheads="1"/>
          </p:cNvSpPr>
          <p:nvPr/>
        </p:nvSpPr>
        <p:spPr bwMode="auto">
          <a:xfrm>
            <a:off x="463550" y="5448300"/>
            <a:ext cx="217488" cy="230188"/>
          </a:xfrm>
          <a:prstGeom prst="rect">
            <a:avLst/>
          </a:prstGeom>
          <a:noFill/>
          <a:ln w="9525">
            <a:noFill/>
            <a:miter lim="800000"/>
            <a:headEnd/>
            <a:tailEnd/>
          </a:ln>
        </p:spPr>
        <p:txBody>
          <a:bodyPr wrap="none">
            <a:spAutoFit/>
          </a:bodyPr>
          <a:lstStyle/>
          <a:p>
            <a:pPr eaLnBrk="0" hangingPunct="0">
              <a:spcBef>
                <a:spcPct val="50000"/>
              </a:spcBef>
            </a:pPr>
            <a:r>
              <a:rPr lang="de-DE" sz="900">
                <a:solidFill>
                  <a:srgbClr val="000000"/>
                </a:solidFill>
                <a:latin typeface="Arial" charset="0"/>
              </a:rPr>
              <a:t> </a:t>
            </a:r>
          </a:p>
        </p:txBody>
      </p:sp>
      <p:sp>
        <p:nvSpPr>
          <p:cNvPr id="54282" name="Rechteck 34"/>
          <p:cNvSpPr>
            <a:spLocks noChangeArrowheads="1"/>
          </p:cNvSpPr>
          <p:nvPr/>
        </p:nvSpPr>
        <p:spPr bwMode="auto">
          <a:xfrm>
            <a:off x="266700" y="5929313"/>
            <a:ext cx="544513" cy="522287"/>
          </a:xfrm>
          <a:prstGeom prst="rect">
            <a:avLst/>
          </a:prstGeom>
          <a:noFill/>
          <a:ln w="9525">
            <a:noFill/>
            <a:miter lim="800000"/>
            <a:headEnd/>
            <a:tailEnd/>
          </a:ln>
        </p:spPr>
        <p:txBody>
          <a:bodyPr wrap="none">
            <a:spAutoFit/>
          </a:bodyPr>
          <a:lstStyle/>
          <a:p>
            <a:pPr eaLnBrk="0" hangingPunct="0"/>
            <a:r>
              <a:rPr lang="de-DE" sz="2800">
                <a:solidFill>
                  <a:srgbClr val="EC8F14"/>
                </a:solidFill>
                <a:latin typeface="Webdings" pitchFamily="18" charset="2"/>
                <a:sym typeface="Webdings" pitchFamily="18" charset="2"/>
              </a:rPr>
              <a:t></a:t>
            </a:r>
            <a:endParaRPr lang="de-DE" sz="2800">
              <a:solidFill>
                <a:srgbClr val="EC8F14"/>
              </a:solidFill>
              <a:latin typeface="Webdings" pitchFamily="18" charset="2"/>
            </a:endParaRPr>
          </a:p>
        </p:txBody>
      </p:sp>
      <p:sp>
        <p:nvSpPr>
          <p:cNvPr id="54283" name="Rechteck 36"/>
          <p:cNvSpPr>
            <a:spLocks noChangeArrowheads="1"/>
          </p:cNvSpPr>
          <p:nvPr/>
        </p:nvSpPr>
        <p:spPr bwMode="auto">
          <a:xfrm>
            <a:off x="2541588" y="5910263"/>
            <a:ext cx="595312" cy="584200"/>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54284" name="Textfeld 21"/>
          <p:cNvSpPr txBox="1">
            <a:spLocks noChangeArrowheads="1"/>
          </p:cNvSpPr>
          <p:nvPr/>
        </p:nvSpPr>
        <p:spPr bwMode="auto">
          <a:xfrm>
            <a:off x="2954338" y="6080125"/>
            <a:ext cx="1712912" cy="231775"/>
          </a:xfrm>
          <a:prstGeom prst="rect">
            <a:avLst/>
          </a:prstGeom>
          <a:noFill/>
          <a:ln w="9525">
            <a:noFill/>
            <a:miter lim="800000"/>
            <a:headEnd/>
            <a:tailEnd/>
          </a:ln>
        </p:spPr>
        <p:txBody>
          <a:bodyPr wrap="none">
            <a:spAutoFit/>
          </a:bodyPr>
          <a:lstStyle/>
          <a:p>
            <a:pPr eaLnBrk="0" hangingPunct="0">
              <a:spcBef>
                <a:spcPct val="50000"/>
              </a:spcBef>
            </a:pPr>
            <a:r>
              <a:rPr lang="de-DE" sz="900">
                <a:solidFill>
                  <a:srgbClr val="000000"/>
                </a:solidFill>
                <a:latin typeface="Arial" charset="0"/>
              </a:rPr>
              <a:t>= nebenberufliches Personal</a:t>
            </a:r>
          </a:p>
        </p:txBody>
      </p:sp>
      <p:sp>
        <p:nvSpPr>
          <p:cNvPr id="54" name="Abgerundetes Rechteck 53"/>
          <p:cNvSpPr/>
          <p:nvPr/>
        </p:nvSpPr>
        <p:spPr bwMode="auto">
          <a:xfrm>
            <a:off x="3289300" y="2422525"/>
            <a:ext cx="2000250" cy="714375"/>
          </a:xfrm>
          <a:prstGeom prst="roundRect">
            <a:avLst/>
          </a:prstGeom>
          <a:solidFill>
            <a:srgbClr val="EAEAFA"/>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spcBef>
                <a:spcPct val="50000"/>
              </a:spcBef>
              <a:defRPr/>
            </a:pPr>
            <a:r>
              <a:rPr lang="de-DE" sz="1400" b="1" dirty="0">
                <a:solidFill>
                  <a:srgbClr val="000000"/>
                </a:solidFill>
                <a:ea typeface="ＭＳ Ｐゴシック" pitchFamily="-110" charset="-128"/>
              </a:rPr>
              <a:t>Ausbildungsleitung</a:t>
            </a:r>
          </a:p>
          <a:p>
            <a:pPr algn="ctr" eaLnBrk="0" hangingPunct="0">
              <a:spcBef>
                <a:spcPct val="50000"/>
              </a:spcBef>
              <a:defRPr/>
            </a:pPr>
            <a:endParaRPr lang="de-DE" sz="1200" dirty="0">
              <a:solidFill>
                <a:srgbClr val="000000"/>
              </a:solidFill>
              <a:ea typeface="ＭＳ Ｐゴシック" pitchFamily="-110" charset="-128"/>
            </a:endParaRPr>
          </a:p>
        </p:txBody>
      </p:sp>
      <p:pic>
        <p:nvPicPr>
          <p:cNvPr id="60" name="Grafik 59" descr="Pfeile DL.jpg"/>
          <p:cNvPicPr>
            <a:picLocks noChangeAspect="1"/>
          </p:cNvPicPr>
          <p:nvPr/>
        </p:nvPicPr>
        <p:blipFill>
          <a:blip r:embed="rId3" cstate="print"/>
          <a:stretch>
            <a:fillRect/>
          </a:stretch>
        </p:blipFill>
        <p:spPr>
          <a:xfrm>
            <a:off x="2665413" y="3216275"/>
            <a:ext cx="3249612" cy="498475"/>
          </a:xfrm>
          <a:prstGeom prst="rect">
            <a:avLst/>
          </a:prstGeom>
          <a:solidFill>
            <a:schemeClr val="accent3">
              <a:lumMod val="85000"/>
            </a:schemeClr>
          </a:solidFill>
        </p:spPr>
      </p:pic>
      <p:grpSp>
        <p:nvGrpSpPr>
          <p:cNvPr id="2" name="Gruppieren 83"/>
          <p:cNvGrpSpPr>
            <a:grpSpLocks/>
          </p:cNvGrpSpPr>
          <p:nvPr/>
        </p:nvGrpSpPr>
        <p:grpSpPr bwMode="auto">
          <a:xfrm>
            <a:off x="979488" y="1143000"/>
            <a:ext cx="1235075" cy="1092200"/>
            <a:chOff x="1031389" y="1041398"/>
            <a:chExt cx="3810929" cy="2647214"/>
          </a:xfrm>
        </p:grpSpPr>
        <p:sp>
          <p:nvSpPr>
            <p:cNvPr id="85" name="Rechteck 84"/>
            <p:cNvSpPr/>
            <p:nvPr/>
          </p:nvSpPr>
          <p:spPr bwMode="auto">
            <a:xfrm>
              <a:off x="1046083" y="1499275"/>
              <a:ext cx="3644385" cy="2189337"/>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86" name="Eingekerbter Richtungspfeil 85"/>
            <p:cNvSpPr/>
            <p:nvPr/>
          </p:nvSpPr>
          <p:spPr bwMode="auto">
            <a:xfrm>
              <a:off x="1104863" y="3126849"/>
              <a:ext cx="641688"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87" name="Gleichschenkliges Dreieck 86"/>
            <p:cNvSpPr/>
            <p:nvPr/>
          </p:nvSpPr>
          <p:spPr bwMode="auto">
            <a:xfrm>
              <a:off x="1031389" y="1041398"/>
              <a:ext cx="3712962" cy="461723"/>
            </a:xfrm>
            <a:prstGeom prst="triangle">
              <a:avLst/>
            </a:prstGeom>
            <a:solidFill>
              <a:schemeClr val="bg1">
                <a:lumMod val="75000"/>
              </a:schemeClr>
            </a:solidFill>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54374" name="Rechteck 34"/>
            <p:cNvSpPr>
              <a:spLocks noChangeArrowheads="1"/>
            </p:cNvSpPr>
            <p:nvPr/>
          </p:nvSpPr>
          <p:spPr bwMode="auto">
            <a:xfrm>
              <a:off x="2067011" y="1897026"/>
              <a:ext cx="1457326" cy="880697"/>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89" name="Eingekerbter Richtungspfeil 88"/>
            <p:cNvSpPr/>
            <p:nvPr/>
          </p:nvSpPr>
          <p:spPr bwMode="auto">
            <a:xfrm>
              <a:off x="1849415" y="3111458"/>
              <a:ext cx="641688"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90" name="Eingekerbter Richtungspfeil 89"/>
            <p:cNvSpPr/>
            <p:nvPr/>
          </p:nvSpPr>
          <p:spPr bwMode="auto">
            <a:xfrm>
              <a:off x="2589069" y="3111458"/>
              <a:ext cx="646584"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91" name="Eingekerbter Richtungspfeil 90"/>
            <p:cNvSpPr/>
            <p:nvPr/>
          </p:nvSpPr>
          <p:spPr bwMode="auto">
            <a:xfrm>
              <a:off x="3318925" y="3111458"/>
              <a:ext cx="646584"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93" name="Eingekerbter Richtungspfeil 92"/>
            <p:cNvSpPr/>
            <p:nvPr/>
          </p:nvSpPr>
          <p:spPr bwMode="auto">
            <a:xfrm>
              <a:off x="4048783" y="3111458"/>
              <a:ext cx="646584"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54379" name="Textfeld 14"/>
            <p:cNvSpPr txBox="1">
              <a:spLocks noChangeArrowheads="1"/>
            </p:cNvSpPr>
            <p:nvPr/>
          </p:nvSpPr>
          <p:spPr bwMode="auto">
            <a:xfrm>
              <a:off x="1210497" y="1497324"/>
              <a:ext cx="3631821" cy="522184"/>
            </a:xfrm>
            <a:prstGeom prst="rect">
              <a:avLst/>
            </a:prstGeom>
            <a:noFill/>
            <a:ln w="9525">
              <a:noFill/>
              <a:miter lim="800000"/>
              <a:headEnd/>
              <a:tailEnd/>
            </a:ln>
          </p:spPr>
          <p:txBody>
            <a:bodyPr>
              <a:spAutoFit/>
            </a:bodyPr>
            <a:lstStyle/>
            <a:p>
              <a:pPr algn="ctr" defTabSz="981075" eaLnBrk="0" hangingPunct="0">
                <a:spcBef>
                  <a:spcPct val="50000"/>
                </a:spcBef>
              </a:pPr>
              <a:r>
                <a:rPr lang="de-DE" sz="800">
                  <a:solidFill>
                    <a:srgbClr val="000000"/>
                  </a:solidFill>
                  <a:latin typeface="Arial" charset="0"/>
                </a:rPr>
                <a:t>VD</a:t>
              </a:r>
            </a:p>
          </p:txBody>
        </p:sp>
      </p:grpSp>
      <p:grpSp>
        <p:nvGrpSpPr>
          <p:cNvPr id="3" name="Gruppieren 94"/>
          <p:cNvGrpSpPr>
            <a:grpSpLocks/>
          </p:cNvGrpSpPr>
          <p:nvPr/>
        </p:nvGrpSpPr>
        <p:grpSpPr bwMode="auto">
          <a:xfrm>
            <a:off x="917575" y="3127375"/>
            <a:ext cx="1268413" cy="1092200"/>
            <a:chOff x="2165080" y="1350662"/>
            <a:chExt cx="3908520" cy="2647214"/>
          </a:xfrm>
        </p:grpSpPr>
        <p:sp>
          <p:nvSpPr>
            <p:cNvPr id="96" name="Rechteck 95"/>
            <p:cNvSpPr/>
            <p:nvPr/>
          </p:nvSpPr>
          <p:spPr bwMode="auto">
            <a:xfrm>
              <a:off x="2209107" y="1808539"/>
              <a:ext cx="3644362" cy="2189337"/>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97" name="Eingekerbter Richtungspfeil 96"/>
            <p:cNvSpPr/>
            <p:nvPr/>
          </p:nvSpPr>
          <p:spPr bwMode="auto">
            <a:xfrm>
              <a:off x="2238458" y="3436113"/>
              <a:ext cx="640819"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98" name="Gleichschenkliges Dreieck 97"/>
            <p:cNvSpPr/>
            <p:nvPr/>
          </p:nvSpPr>
          <p:spPr bwMode="auto">
            <a:xfrm>
              <a:off x="2165080" y="1350662"/>
              <a:ext cx="3712849" cy="461723"/>
            </a:xfrm>
            <a:prstGeom prst="triangle">
              <a:avLst/>
            </a:prstGeom>
            <a:solidFill>
              <a:schemeClr val="bg1">
                <a:lumMod val="75000"/>
              </a:schemeClr>
            </a:solidFill>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54365" name="Rechteck 34"/>
            <p:cNvSpPr>
              <a:spLocks noChangeArrowheads="1"/>
            </p:cNvSpPr>
            <p:nvPr/>
          </p:nvSpPr>
          <p:spPr bwMode="auto">
            <a:xfrm>
              <a:off x="3330692" y="2231763"/>
              <a:ext cx="1457327" cy="880697"/>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100" name="Eingekerbter Richtungspfeil 99"/>
            <p:cNvSpPr/>
            <p:nvPr/>
          </p:nvSpPr>
          <p:spPr bwMode="auto">
            <a:xfrm>
              <a:off x="2982006" y="3420722"/>
              <a:ext cx="640819"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01" name="Eingekerbter Richtungspfeil 100"/>
            <p:cNvSpPr/>
            <p:nvPr/>
          </p:nvSpPr>
          <p:spPr bwMode="auto">
            <a:xfrm>
              <a:off x="3725554" y="3420722"/>
              <a:ext cx="640819"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02" name="Eingekerbter Richtungspfeil 101"/>
            <p:cNvSpPr/>
            <p:nvPr/>
          </p:nvSpPr>
          <p:spPr bwMode="auto">
            <a:xfrm>
              <a:off x="4454425" y="3420722"/>
              <a:ext cx="640822"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03" name="Eingekerbter Richtungspfeil 102"/>
            <p:cNvSpPr/>
            <p:nvPr/>
          </p:nvSpPr>
          <p:spPr bwMode="auto">
            <a:xfrm>
              <a:off x="5183299" y="3420722"/>
              <a:ext cx="640819"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54370" name="Textfeld 14"/>
            <p:cNvSpPr txBox="1">
              <a:spLocks noChangeArrowheads="1"/>
            </p:cNvSpPr>
            <p:nvPr/>
          </p:nvSpPr>
          <p:spPr bwMode="auto">
            <a:xfrm>
              <a:off x="2441775" y="1832360"/>
              <a:ext cx="3631825" cy="522184"/>
            </a:xfrm>
            <a:prstGeom prst="rect">
              <a:avLst/>
            </a:prstGeom>
            <a:noFill/>
            <a:ln w="9525">
              <a:noFill/>
              <a:miter lim="800000"/>
              <a:headEnd/>
              <a:tailEnd/>
            </a:ln>
          </p:spPr>
          <p:txBody>
            <a:bodyPr>
              <a:spAutoFit/>
            </a:bodyPr>
            <a:lstStyle/>
            <a:p>
              <a:pPr algn="ctr" defTabSz="981075" eaLnBrk="0" hangingPunct="0">
                <a:spcBef>
                  <a:spcPct val="50000"/>
                </a:spcBef>
              </a:pPr>
              <a:r>
                <a:rPr lang="de-DE" sz="800">
                  <a:solidFill>
                    <a:srgbClr val="000000"/>
                  </a:solidFill>
                  <a:latin typeface="Arial" charset="0"/>
                </a:rPr>
                <a:t>VD</a:t>
              </a:r>
            </a:p>
          </p:txBody>
        </p:sp>
      </p:grpSp>
      <p:grpSp>
        <p:nvGrpSpPr>
          <p:cNvPr id="4" name="Gruppieren 105"/>
          <p:cNvGrpSpPr>
            <a:grpSpLocks/>
          </p:cNvGrpSpPr>
          <p:nvPr/>
        </p:nvGrpSpPr>
        <p:grpSpPr bwMode="auto">
          <a:xfrm>
            <a:off x="2360613" y="4422775"/>
            <a:ext cx="1235075" cy="1092200"/>
            <a:chOff x="1096951" y="1041398"/>
            <a:chExt cx="3810172" cy="2647214"/>
          </a:xfrm>
        </p:grpSpPr>
        <p:sp>
          <p:nvSpPr>
            <p:cNvPr id="107" name="Rechteck 106"/>
            <p:cNvSpPr/>
            <p:nvPr/>
          </p:nvSpPr>
          <p:spPr bwMode="auto">
            <a:xfrm>
              <a:off x="1141026" y="1499275"/>
              <a:ext cx="3643661" cy="2189337"/>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08" name="Eingekerbter Richtungspfeil 107"/>
            <p:cNvSpPr/>
            <p:nvPr/>
          </p:nvSpPr>
          <p:spPr bwMode="auto">
            <a:xfrm>
              <a:off x="1170410" y="3126849"/>
              <a:ext cx="641560"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09" name="Gleichschenkliges Dreieck 108"/>
            <p:cNvSpPr/>
            <p:nvPr/>
          </p:nvSpPr>
          <p:spPr bwMode="auto">
            <a:xfrm>
              <a:off x="1096951" y="1041398"/>
              <a:ext cx="3717120" cy="461723"/>
            </a:xfrm>
            <a:prstGeom prst="triangle">
              <a:avLst/>
            </a:prstGeom>
            <a:solidFill>
              <a:schemeClr val="bg1">
                <a:lumMod val="75000"/>
              </a:schemeClr>
            </a:solidFill>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54356" name="Rechteck 34"/>
            <p:cNvSpPr>
              <a:spLocks noChangeArrowheads="1"/>
            </p:cNvSpPr>
            <p:nvPr/>
          </p:nvSpPr>
          <p:spPr bwMode="auto">
            <a:xfrm>
              <a:off x="2164218" y="1897026"/>
              <a:ext cx="1457326" cy="880697"/>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111" name="Eingekerbter Richtungspfeil 110"/>
            <p:cNvSpPr/>
            <p:nvPr/>
          </p:nvSpPr>
          <p:spPr bwMode="auto">
            <a:xfrm>
              <a:off x="1914814" y="3111458"/>
              <a:ext cx="641560"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12" name="Eingekerbter Richtungspfeil 111"/>
            <p:cNvSpPr/>
            <p:nvPr/>
          </p:nvSpPr>
          <p:spPr bwMode="auto">
            <a:xfrm>
              <a:off x="2654322" y="3111458"/>
              <a:ext cx="646456"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13" name="Eingekerbter Richtungspfeil 112"/>
            <p:cNvSpPr/>
            <p:nvPr/>
          </p:nvSpPr>
          <p:spPr bwMode="auto">
            <a:xfrm>
              <a:off x="3384032" y="3111458"/>
              <a:ext cx="646456"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14" name="Eingekerbter Richtungspfeil 113"/>
            <p:cNvSpPr/>
            <p:nvPr/>
          </p:nvSpPr>
          <p:spPr bwMode="auto">
            <a:xfrm>
              <a:off x="4113745" y="3111458"/>
              <a:ext cx="641557"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54361" name="Textfeld 14"/>
            <p:cNvSpPr txBox="1">
              <a:spLocks noChangeArrowheads="1"/>
            </p:cNvSpPr>
            <p:nvPr/>
          </p:nvSpPr>
          <p:spPr bwMode="auto">
            <a:xfrm>
              <a:off x="1275302" y="1497324"/>
              <a:ext cx="3631821" cy="522184"/>
            </a:xfrm>
            <a:prstGeom prst="rect">
              <a:avLst/>
            </a:prstGeom>
            <a:noFill/>
            <a:ln w="9525">
              <a:noFill/>
              <a:miter lim="800000"/>
              <a:headEnd/>
              <a:tailEnd/>
            </a:ln>
          </p:spPr>
          <p:txBody>
            <a:bodyPr>
              <a:spAutoFit/>
            </a:bodyPr>
            <a:lstStyle/>
            <a:p>
              <a:pPr algn="ctr" defTabSz="981075" eaLnBrk="0" hangingPunct="0">
                <a:spcBef>
                  <a:spcPct val="50000"/>
                </a:spcBef>
              </a:pPr>
              <a:r>
                <a:rPr lang="de-DE" sz="800">
                  <a:solidFill>
                    <a:srgbClr val="000000"/>
                  </a:solidFill>
                  <a:latin typeface="Arial" charset="0"/>
                </a:rPr>
                <a:t>VD </a:t>
              </a:r>
            </a:p>
          </p:txBody>
        </p:sp>
      </p:grpSp>
      <p:grpSp>
        <p:nvGrpSpPr>
          <p:cNvPr id="5" name="Gruppieren 115"/>
          <p:cNvGrpSpPr>
            <a:grpSpLocks/>
          </p:cNvGrpSpPr>
          <p:nvPr/>
        </p:nvGrpSpPr>
        <p:grpSpPr bwMode="auto">
          <a:xfrm>
            <a:off x="4789488" y="4422775"/>
            <a:ext cx="1235075" cy="1092200"/>
            <a:chOff x="1096951" y="1041398"/>
            <a:chExt cx="3810172" cy="2647214"/>
          </a:xfrm>
        </p:grpSpPr>
        <p:sp>
          <p:nvSpPr>
            <p:cNvPr id="117" name="Rechteck 116"/>
            <p:cNvSpPr/>
            <p:nvPr/>
          </p:nvSpPr>
          <p:spPr bwMode="auto">
            <a:xfrm>
              <a:off x="1141026" y="1499275"/>
              <a:ext cx="3643661" cy="2189337"/>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18" name="Eingekerbter Richtungspfeil 117"/>
            <p:cNvSpPr/>
            <p:nvPr/>
          </p:nvSpPr>
          <p:spPr bwMode="auto">
            <a:xfrm>
              <a:off x="1170410" y="3126849"/>
              <a:ext cx="641560"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19" name="Gleichschenkliges Dreieck 118"/>
            <p:cNvSpPr/>
            <p:nvPr/>
          </p:nvSpPr>
          <p:spPr bwMode="auto">
            <a:xfrm>
              <a:off x="1096951" y="1041398"/>
              <a:ext cx="3717120" cy="461723"/>
            </a:xfrm>
            <a:prstGeom prst="triangle">
              <a:avLst/>
            </a:prstGeom>
            <a:solidFill>
              <a:schemeClr val="bg1">
                <a:lumMod val="75000"/>
              </a:schemeClr>
            </a:solidFill>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54347" name="Rechteck 34"/>
            <p:cNvSpPr>
              <a:spLocks noChangeArrowheads="1"/>
            </p:cNvSpPr>
            <p:nvPr/>
          </p:nvSpPr>
          <p:spPr bwMode="auto">
            <a:xfrm>
              <a:off x="2196620" y="1871552"/>
              <a:ext cx="1457326" cy="880697"/>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121" name="Eingekerbter Richtungspfeil 120"/>
            <p:cNvSpPr/>
            <p:nvPr/>
          </p:nvSpPr>
          <p:spPr bwMode="auto">
            <a:xfrm>
              <a:off x="1914814" y="3111458"/>
              <a:ext cx="641560"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22" name="Eingekerbter Richtungspfeil 121"/>
            <p:cNvSpPr/>
            <p:nvPr/>
          </p:nvSpPr>
          <p:spPr bwMode="auto">
            <a:xfrm>
              <a:off x="2654322" y="3111458"/>
              <a:ext cx="646456"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23" name="Eingekerbter Richtungspfeil 122"/>
            <p:cNvSpPr/>
            <p:nvPr/>
          </p:nvSpPr>
          <p:spPr bwMode="auto">
            <a:xfrm>
              <a:off x="3384032" y="3111458"/>
              <a:ext cx="646456"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24" name="Eingekerbter Richtungspfeil 123"/>
            <p:cNvSpPr/>
            <p:nvPr/>
          </p:nvSpPr>
          <p:spPr bwMode="auto">
            <a:xfrm>
              <a:off x="4113745" y="3111458"/>
              <a:ext cx="641557"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54352" name="Textfeld 14"/>
            <p:cNvSpPr txBox="1">
              <a:spLocks noChangeArrowheads="1"/>
            </p:cNvSpPr>
            <p:nvPr/>
          </p:nvSpPr>
          <p:spPr bwMode="auto">
            <a:xfrm>
              <a:off x="1275302" y="1497324"/>
              <a:ext cx="3631821" cy="522184"/>
            </a:xfrm>
            <a:prstGeom prst="rect">
              <a:avLst/>
            </a:prstGeom>
            <a:noFill/>
            <a:ln w="9525">
              <a:noFill/>
              <a:miter lim="800000"/>
              <a:headEnd/>
              <a:tailEnd/>
            </a:ln>
          </p:spPr>
          <p:txBody>
            <a:bodyPr>
              <a:spAutoFit/>
            </a:bodyPr>
            <a:lstStyle/>
            <a:p>
              <a:pPr algn="ctr" defTabSz="981075" eaLnBrk="0" hangingPunct="0">
                <a:spcBef>
                  <a:spcPct val="50000"/>
                </a:spcBef>
              </a:pPr>
              <a:r>
                <a:rPr lang="de-DE" sz="800">
                  <a:solidFill>
                    <a:srgbClr val="000000"/>
                  </a:solidFill>
                  <a:latin typeface="Arial" charset="0"/>
                </a:rPr>
                <a:t>VD </a:t>
              </a:r>
            </a:p>
          </p:txBody>
        </p:sp>
      </p:grpSp>
      <p:grpSp>
        <p:nvGrpSpPr>
          <p:cNvPr id="6" name="Gruppieren 125"/>
          <p:cNvGrpSpPr>
            <a:grpSpLocks/>
          </p:cNvGrpSpPr>
          <p:nvPr/>
        </p:nvGrpSpPr>
        <p:grpSpPr bwMode="auto">
          <a:xfrm>
            <a:off x="6345238" y="1143000"/>
            <a:ext cx="1244600" cy="1092200"/>
            <a:chOff x="615952" y="1041398"/>
            <a:chExt cx="3837851" cy="2647214"/>
          </a:xfrm>
        </p:grpSpPr>
        <p:sp>
          <p:nvSpPr>
            <p:cNvPr id="127" name="Rechteck 126"/>
            <p:cNvSpPr/>
            <p:nvPr/>
          </p:nvSpPr>
          <p:spPr bwMode="auto">
            <a:xfrm>
              <a:off x="669798" y="1499275"/>
              <a:ext cx="3642042" cy="2189337"/>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28" name="Eingekerbter Richtungspfeil 127"/>
            <p:cNvSpPr/>
            <p:nvPr/>
          </p:nvSpPr>
          <p:spPr bwMode="auto">
            <a:xfrm>
              <a:off x="753018" y="3126849"/>
              <a:ext cx="641272"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29" name="Gleichschenkliges Dreieck 128"/>
            <p:cNvSpPr/>
            <p:nvPr/>
          </p:nvSpPr>
          <p:spPr bwMode="auto">
            <a:xfrm>
              <a:off x="615952" y="1041398"/>
              <a:ext cx="3715469" cy="461723"/>
            </a:xfrm>
            <a:prstGeom prst="triangle">
              <a:avLst/>
            </a:prstGeom>
            <a:solidFill>
              <a:schemeClr val="bg1">
                <a:lumMod val="75000"/>
              </a:schemeClr>
            </a:solidFill>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54338" name="Rechteck 34"/>
            <p:cNvSpPr>
              <a:spLocks noChangeArrowheads="1"/>
            </p:cNvSpPr>
            <p:nvPr/>
          </p:nvSpPr>
          <p:spPr bwMode="auto">
            <a:xfrm>
              <a:off x="1845991" y="1939393"/>
              <a:ext cx="1457326" cy="880697"/>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131" name="Eingekerbter Richtungspfeil 130"/>
            <p:cNvSpPr/>
            <p:nvPr/>
          </p:nvSpPr>
          <p:spPr bwMode="auto">
            <a:xfrm>
              <a:off x="1497091" y="3111458"/>
              <a:ext cx="641272"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32" name="Eingekerbter Richtungspfeil 131"/>
            <p:cNvSpPr/>
            <p:nvPr/>
          </p:nvSpPr>
          <p:spPr bwMode="auto">
            <a:xfrm>
              <a:off x="2241164" y="3111458"/>
              <a:ext cx="641272"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33" name="Eingekerbter Richtungspfeil 132"/>
            <p:cNvSpPr/>
            <p:nvPr/>
          </p:nvSpPr>
          <p:spPr bwMode="auto">
            <a:xfrm>
              <a:off x="2970550" y="3111458"/>
              <a:ext cx="641275"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34" name="Eingekerbter Richtungspfeil 133"/>
            <p:cNvSpPr/>
            <p:nvPr/>
          </p:nvSpPr>
          <p:spPr bwMode="auto">
            <a:xfrm>
              <a:off x="3699939" y="3111458"/>
              <a:ext cx="641272"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54343" name="Textfeld 14"/>
            <p:cNvSpPr txBox="1">
              <a:spLocks noChangeArrowheads="1"/>
            </p:cNvSpPr>
            <p:nvPr/>
          </p:nvSpPr>
          <p:spPr bwMode="auto">
            <a:xfrm>
              <a:off x="821981" y="1514186"/>
              <a:ext cx="3631822" cy="1268159"/>
            </a:xfrm>
            <a:prstGeom prst="rect">
              <a:avLst/>
            </a:prstGeom>
            <a:noFill/>
            <a:ln w="9525">
              <a:noFill/>
              <a:miter lim="800000"/>
              <a:headEnd/>
              <a:tailEnd/>
            </a:ln>
          </p:spPr>
          <p:txBody>
            <a:bodyPr>
              <a:spAutoFit/>
            </a:bodyPr>
            <a:lstStyle/>
            <a:p>
              <a:pPr algn="ctr" defTabSz="981075" eaLnBrk="0" hangingPunct="0">
                <a:spcBef>
                  <a:spcPct val="50000"/>
                </a:spcBef>
              </a:pPr>
              <a:r>
                <a:rPr lang="de-DE" sz="800">
                  <a:solidFill>
                    <a:srgbClr val="000000"/>
                  </a:solidFill>
                  <a:latin typeface="Arial" charset="0"/>
                </a:rPr>
                <a:t>Vertriebsdirektion  (VD)</a:t>
              </a:r>
            </a:p>
            <a:p>
              <a:pPr algn="ctr" defTabSz="981075" eaLnBrk="0" hangingPunct="0">
                <a:spcBef>
                  <a:spcPct val="50000"/>
                </a:spcBef>
              </a:pPr>
              <a:endParaRPr lang="de-DE" sz="800">
                <a:solidFill>
                  <a:srgbClr val="000000"/>
                </a:solidFill>
                <a:latin typeface="Arial" charset="0"/>
              </a:endParaRPr>
            </a:p>
          </p:txBody>
        </p:sp>
      </p:grpSp>
      <p:grpSp>
        <p:nvGrpSpPr>
          <p:cNvPr id="7" name="Gruppieren 136"/>
          <p:cNvGrpSpPr>
            <a:grpSpLocks/>
          </p:cNvGrpSpPr>
          <p:nvPr/>
        </p:nvGrpSpPr>
        <p:grpSpPr bwMode="auto">
          <a:xfrm>
            <a:off x="6357938" y="3143250"/>
            <a:ext cx="1236662" cy="1092200"/>
            <a:chOff x="1096951" y="1041398"/>
            <a:chExt cx="3810172" cy="2647214"/>
          </a:xfrm>
        </p:grpSpPr>
        <p:sp>
          <p:nvSpPr>
            <p:cNvPr id="138" name="Rechteck 137"/>
            <p:cNvSpPr/>
            <p:nvPr/>
          </p:nvSpPr>
          <p:spPr bwMode="auto">
            <a:xfrm>
              <a:off x="1140969" y="1499275"/>
              <a:ext cx="3643877" cy="2189337"/>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39" name="Eingekerbter Richtungspfeil 138"/>
            <p:cNvSpPr/>
            <p:nvPr/>
          </p:nvSpPr>
          <p:spPr bwMode="auto">
            <a:xfrm>
              <a:off x="1170316" y="3126849"/>
              <a:ext cx="640737"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40" name="Gleichschenkliges Dreieck 139"/>
            <p:cNvSpPr/>
            <p:nvPr/>
          </p:nvSpPr>
          <p:spPr bwMode="auto">
            <a:xfrm>
              <a:off x="1096951" y="1041398"/>
              <a:ext cx="3712350" cy="461723"/>
            </a:xfrm>
            <a:prstGeom prst="triangle">
              <a:avLst/>
            </a:prstGeom>
            <a:solidFill>
              <a:schemeClr val="bg1">
                <a:lumMod val="75000"/>
              </a:schemeClr>
            </a:solidFill>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54329" name="Rechteck 34"/>
            <p:cNvSpPr>
              <a:spLocks noChangeArrowheads="1"/>
            </p:cNvSpPr>
            <p:nvPr/>
          </p:nvSpPr>
          <p:spPr bwMode="auto">
            <a:xfrm>
              <a:off x="2261424" y="1871553"/>
              <a:ext cx="1457326" cy="880697"/>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142" name="Eingekerbter Richtungspfeil 141"/>
            <p:cNvSpPr/>
            <p:nvPr/>
          </p:nvSpPr>
          <p:spPr bwMode="auto">
            <a:xfrm>
              <a:off x="1913765" y="3111458"/>
              <a:ext cx="640737"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43" name="Eingekerbter Richtungspfeil 142"/>
            <p:cNvSpPr/>
            <p:nvPr/>
          </p:nvSpPr>
          <p:spPr bwMode="auto">
            <a:xfrm>
              <a:off x="2657213" y="3111458"/>
              <a:ext cx="640737"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44" name="Eingekerbter Richtungspfeil 143"/>
            <p:cNvSpPr/>
            <p:nvPr/>
          </p:nvSpPr>
          <p:spPr bwMode="auto">
            <a:xfrm>
              <a:off x="3385990" y="3111458"/>
              <a:ext cx="640734"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45" name="Eingekerbter Richtungspfeil 144"/>
            <p:cNvSpPr/>
            <p:nvPr/>
          </p:nvSpPr>
          <p:spPr bwMode="auto">
            <a:xfrm>
              <a:off x="4114763" y="3111458"/>
              <a:ext cx="640737" cy="357837"/>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54334" name="Textfeld 14"/>
            <p:cNvSpPr txBox="1">
              <a:spLocks noChangeArrowheads="1"/>
            </p:cNvSpPr>
            <p:nvPr/>
          </p:nvSpPr>
          <p:spPr bwMode="auto">
            <a:xfrm>
              <a:off x="1275302" y="1497324"/>
              <a:ext cx="3631821" cy="820573"/>
            </a:xfrm>
            <a:prstGeom prst="rect">
              <a:avLst/>
            </a:prstGeom>
            <a:noFill/>
            <a:ln w="9525">
              <a:noFill/>
              <a:miter lim="800000"/>
              <a:headEnd/>
              <a:tailEnd/>
            </a:ln>
          </p:spPr>
          <p:txBody>
            <a:bodyPr>
              <a:spAutoFit/>
            </a:bodyPr>
            <a:lstStyle/>
            <a:p>
              <a:pPr algn="ctr" defTabSz="981075" eaLnBrk="0" hangingPunct="0">
                <a:spcBef>
                  <a:spcPct val="50000"/>
                </a:spcBef>
              </a:pPr>
              <a:r>
                <a:rPr lang="de-DE" sz="800">
                  <a:solidFill>
                    <a:srgbClr val="000000"/>
                  </a:solidFill>
                  <a:latin typeface="Arial" charset="0"/>
                </a:rPr>
                <a:t>Vertriebsdirektion  (VD)</a:t>
              </a:r>
            </a:p>
          </p:txBody>
        </p:sp>
      </p:grpSp>
      <p:sp>
        <p:nvSpPr>
          <p:cNvPr id="155" name="Ellipse 154"/>
          <p:cNvSpPr/>
          <p:nvPr/>
        </p:nvSpPr>
        <p:spPr bwMode="auto">
          <a:xfrm>
            <a:off x="8101013" y="1466850"/>
            <a:ext cx="642937" cy="642938"/>
          </a:xfrm>
          <a:prstGeom prst="ellipse">
            <a:avLst/>
          </a:prstGeom>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56" name="Eingekerbter Richtungspfeil 155"/>
          <p:cNvSpPr/>
          <p:nvPr/>
        </p:nvSpPr>
        <p:spPr bwMode="auto">
          <a:xfrm>
            <a:off x="8329613" y="1878013"/>
            <a:ext cx="207962" cy="147637"/>
          </a:xfrm>
          <a:prstGeom prst="chevron">
            <a:avLst/>
          </a:prstGeom>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54295" name="Textfeld 156"/>
          <p:cNvSpPr txBox="1">
            <a:spLocks noChangeArrowheads="1"/>
          </p:cNvSpPr>
          <p:nvPr/>
        </p:nvSpPr>
        <p:spPr bwMode="auto">
          <a:xfrm>
            <a:off x="8132763" y="1258888"/>
            <a:ext cx="588962" cy="230187"/>
          </a:xfrm>
          <a:prstGeom prst="rect">
            <a:avLst/>
          </a:prstGeom>
          <a:noFill/>
          <a:ln w="9525">
            <a:noFill/>
            <a:miter lim="800000"/>
            <a:headEnd/>
            <a:tailEnd/>
          </a:ln>
        </p:spPr>
        <p:txBody>
          <a:bodyPr wrap="none">
            <a:spAutoFit/>
          </a:bodyPr>
          <a:lstStyle/>
          <a:p>
            <a:r>
              <a:rPr lang="de-DE" sz="900">
                <a:solidFill>
                  <a:srgbClr val="000000"/>
                </a:solidFill>
                <a:latin typeface="Arial" charset="0"/>
              </a:rPr>
              <a:t>Agentur</a:t>
            </a:r>
          </a:p>
        </p:txBody>
      </p:sp>
      <p:sp>
        <p:nvSpPr>
          <p:cNvPr id="54296" name="Rechteck 34"/>
          <p:cNvSpPr>
            <a:spLocks noChangeArrowheads="1"/>
          </p:cNvSpPr>
          <p:nvPr/>
        </p:nvSpPr>
        <p:spPr bwMode="auto">
          <a:xfrm>
            <a:off x="8143875" y="1409700"/>
            <a:ext cx="473075" cy="363538"/>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161" name="Ellipse 160"/>
          <p:cNvSpPr/>
          <p:nvPr/>
        </p:nvSpPr>
        <p:spPr bwMode="auto">
          <a:xfrm>
            <a:off x="8072438" y="2967038"/>
            <a:ext cx="642937" cy="642937"/>
          </a:xfrm>
          <a:prstGeom prst="ellipse">
            <a:avLst/>
          </a:prstGeom>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62" name="Eingekerbter Richtungspfeil 161"/>
          <p:cNvSpPr/>
          <p:nvPr/>
        </p:nvSpPr>
        <p:spPr bwMode="auto">
          <a:xfrm>
            <a:off x="8301038" y="3378200"/>
            <a:ext cx="207962" cy="147638"/>
          </a:xfrm>
          <a:prstGeom prst="chevron">
            <a:avLst/>
          </a:prstGeom>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54299" name="Textfeld 162"/>
          <p:cNvSpPr txBox="1">
            <a:spLocks noChangeArrowheads="1"/>
          </p:cNvSpPr>
          <p:nvPr/>
        </p:nvSpPr>
        <p:spPr bwMode="auto">
          <a:xfrm>
            <a:off x="8104188" y="2765425"/>
            <a:ext cx="588962" cy="230188"/>
          </a:xfrm>
          <a:prstGeom prst="rect">
            <a:avLst/>
          </a:prstGeom>
          <a:noFill/>
          <a:ln w="9525">
            <a:noFill/>
            <a:miter lim="800000"/>
            <a:headEnd/>
            <a:tailEnd/>
          </a:ln>
        </p:spPr>
        <p:txBody>
          <a:bodyPr wrap="none">
            <a:spAutoFit/>
          </a:bodyPr>
          <a:lstStyle/>
          <a:p>
            <a:r>
              <a:rPr lang="de-DE" sz="900">
                <a:solidFill>
                  <a:srgbClr val="000000"/>
                </a:solidFill>
                <a:latin typeface="Arial" charset="0"/>
              </a:rPr>
              <a:t>Agentur</a:t>
            </a:r>
          </a:p>
        </p:txBody>
      </p:sp>
      <p:sp>
        <p:nvSpPr>
          <p:cNvPr id="54300" name="Rechteck 34"/>
          <p:cNvSpPr>
            <a:spLocks noChangeArrowheads="1"/>
          </p:cNvSpPr>
          <p:nvPr/>
        </p:nvSpPr>
        <p:spPr bwMode="auto">
          <a:xfrm>
            <a:off x="8115300" y="2909888"/>
            <a:ext cx="473075" cy="363537"/>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165" name="Ellipse 164"/>
          <p:cNvSpPr/>
          <p:nvPr/>
        </p:nvSpPr>
        <p:spPr bwMode="auto">
          <a:xfrm>
            <a:off x="8091488" y="4079875"/>
            <a:ext cx="642937" cy="642938"/>
          </a:xfrm>
          <a:prstGeom prst="ellipse">
            <a:avLst/>
          </a:prstGeom>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66" name="Eingekerbter Richtungspfeil 165"/>
          <p:cNvSpPr/>
          <p:nvPr/>
        </p:nvSpPr>
        <p:spPr bwMode="auto">
          <a:xfrm>
            <a:off x="8318500" y="4491038"/>
            <a:ext cx="207963" cy="146050"/>
          </a:xfrm>
          <a:prstGeom prst="chevron">
            <a:avLst/>
          </a:prstGeom>
          <a:ln w="15875">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54303" name="Rechteck 34"/>
          <p:cNvSpPr>
            <a:spLocks noChangeArrowheads="1"/>
          </p:cNvSpPr>
          <p:nvPr/>
        </p:nvSpPr>
        <p:spPr bwMode="auto">
          <a:xfrm>
            <a:off x="8132763" y="4021138"/>
            <a:ext cx="473075" cy="363537"/>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54304" name="Textfeld 167"/>
          <p:cNvSpPr txBox="1">
            <a:spLocks noChangeArrowheads="1"/>
          </p:cNvSpPr>
          <p:nvPr/>
        </p:nvSpPr>
        <p:spPr bwMode="auto">
          <a:xfrm>
            <a:off x="8123238" y="3846513"/>
            <a:ext cx="588962" cy="231775"/>
          </a:xfrm>
          <a:prstGeom prst="rect">
            <a:avLst/>
          </a:prstGeom>
          <a:noFill/>
          <a:ln w="9525">
            <a:noFill/>
            <a:miter lim="800000"/>
            <a:headEnd/>
            <a:tailEnd/>
          </a:ln>
        </p:spPr>
        <p:txBody>
          <a:bodyPr wrap="none">
            <a:spAutoFit/>
          </a:bodyPr>
          <a:lstStyle/>
          <a:p>
            <a:r>
              <a:rPr lang="de-DE" sz="900">
                <a:solidFill>
                  <a:srgbClr val="000000"/>
                </a:solidFill>
                <a:latin typeface="Arial" charset="0"/>
              </a:rPr>
              <a:t>Agentur</a:t>
            </a:r>
          </a:p>
        </p:txBody>
      </p:sp>
      <p:cxnSp>
        <p:nvCxnSpPr>
          <p:cNvPr id="170" name="Gerade Verbindung 169"/>
          <p:cNvCxnSpPr>
            <a:stCxn id="127" idx="3"/>
            <a:endCxn id="155" idx="2"/>
          </p:cNvCxnSpPr>
          <p:nvPr/>
        </p:nvCxnSpPr>
        <p:spPr bwMode="auto">
          <a:xfrm>
            <a:off x="7543800" y="1784350"/>
            <a:ext cx="557213" cy="4763"/>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 name="Gerade Verbindung 171"/>
          <p:cNvCxnSpPr>
            <a:stCxn id="138" idx="3"/>
            <a:endCxn id="161" idx="2"/>
          </p:cNvCxnSpPr>
          <p:nvPr/>
        </p:nvCxnSpPr>
        <p:spPr bwMode="auto">
          <a:xfrm flipV="1">
            <a:off x="7554913" y="3289300"/>
            <a:ext cx="517525" cy="49530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4" name="Gerade Verbindung 173"/>
          <p:cNvCxnSpPr>
            <a:endCxn id="54303" idx="1"/>
          </p:cNvCxnSpPr>
          <p:nvPr/>
        </p:nvCxnSpPr>
        <p:spPr bwMode="auto">
          <a:xfrm>
            <a:off x="7543800" y="3805238"/>
            <a:ext cx="588963" cy="398462"/>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6" name="Gleichschenkliges Dreieck 175"/>
          <p:cNvSpPr/>
          <p:nvPr/>
        </p:nvSpPr>
        <p:spPr bwMode="auto">
          <a:xfrm>
            <a:off x="2643188" y="1516063"/>
            <a:ext cx="3286125" cy="461962"/>
          </a:xfrm>
          <a:prstGeom prst="triangle">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lIns="90000" tIns="46800" rIns="90000" bIns="46800">
            <a:spAutoFit/>
          </a:bodyPr>
          <a:lstStyle/>
          <a:p>
            <a:pPr eaLnBrk="0" hangingPunct="0">
              <a:spcBef>
                <a:spcPct val="50000"/>
              </a:spcBef>
              <a:defRPr/>
            </a:pPr>
            <a:endParaRPr lang="de-DE" sz="900">
              <a:solidFill>
                <a:srgbClr val="000000"/>
              </a:solidFill>
              <a:latin typeface="Arial" charset="0"/>
            </a:endParaRPr>
          </a:p>
        </p:txBody>
      </p:sp>
      <p:cxnSp>
        <p:nvCxnSpPr>
          <p:cNvPr id="54309" name="Gerade Verbindung 179"/>
          <p:cNvCxnSpPr>
            <a:cxnSpLocks noChangeShapeType="1"/>
          </p:cNvCxnSpPr>
          <p:nvPr/>
        </p:nvCxnSpPr>
        <p:spPr bwMode="auto">
          <a:xfrm rot="5400000" flipH="1" flipV="1">
            <a:off x="4536281" y="1678782"/>
            <a:ext cx="214313" cy="0"/>
          </a:xfrm>
          <a:prstGeom prst="line">
            <a:avLst/>
          </a:prstGeom>
          <a:noFill/>
          <a:ln w="9525" algn="ctr">
            <a:noFill/>
            <a:round/>
            <a:headEnd/>
            <a:tailEnd/>
          </a:ln>
        </p:spPr>
      </p:cxnSp>
      <p:sp>
        <p:nvSpPr>
          <p:cNvPr id="54310" name="Rechteck 92"/>
          <p:cNvSpPr>
            <a:spLocks noChangeArrowheads="1"/>
          </p:cNvSpPr>
          <p:nvPr/>
        </p:nvSpPr>
        <p:spPr bwMode="auto">
          <a:xfrm>
            <a:off x="3838575" y="2605088"/>
            <a:ext cx="500063" cy="785812"/>
          </a:xfrm>
          <a:prstGeom prst="rect">
            <a:avLst/>
          </a:prstGeom>
          <a:noFill/>
          <a:ln w="9525">
            <a:noFill/>
            <a:miter lim="800000"/>
            <a:headEnd/>
            <a:tailEnd/>
          </a:ln>
        </p:spPr>
        <p:txBody>
          <a:bodyPr/>
          <a:lstStyle/>
          <a:p>
            <a:pPr eaLnBrk="0" hangingPunct="0"/>
            <a:r>
              <a:rPr lang="de-DE" sz="2800">
                <a:solidFill>
                  <a:srgbClr val="EC8F14"/>
                </a:solidFill>
                <a:latin typeface="Webdings" pitchFamily="18" charset="2"/>
                <a:sym typeface="Webdings" pitchFamily="18" charset="2"/>
              </a:rPr>
              <a:t></a:t>
            </a:r>
            <a:endParaRPr lang="de-DE" sz="2800">
              <a:solidFill>
                <a:srgbClr val="EC8F14"/>
              </a:solidFill>
              <a:latin typeface="Webdings" pitchFamily="18" charset="2"/>
            </a:endParaRPr>
          </a:p>
        </p:txBody>
      </p:sp>
      <p:sp>
        <p:nvSpPr>
          <p:cNvPr id="54311" name="Rechteck 92"/>
          <p:cNvSpPr>
            <a:spLocks noChangeArrowheads="1"/>
          </p:cNvSpPr>
          <p:nvPr/>
        </p:nvSpPr>
        <p:spPr bwMode="auto">
          <a:xfrm>
            <a:off x="4159250" y="2614613"/>
            <a:ext cx="500063" cy="785812"/>
          </a:xfrm>
          <a:prstGeom prst="rect">
            <a:avLst/>
          </a:prstGeom>
          <a:noFill/>
          <a:ln w="9525">
            <a:noFill/>
            <a:miter lim="800000"/>
            <a:headEnd/>
            <a:tailEnd/>
          </a:ln>
        </p:spPr>
        <p:txBody>
          <a:bodyPr/>
          <a:lstStyle/>
          <a:p>
            <a:pPr eaLnBrk="0" hangingPunct="0"/>
            <a:r>
              <a:rPr lang="de-DE" sz="2800">
                <a:solidFill>
                  <a:srgbClr val="EC8F14"/>
                </a:solidFill>
                <a:latin typeface="Webdings" pitchFamily="18" charset="2"/>
                <a:sym typeface="Webdings" pitchFamily="18" charset="2"/>
              </a:rPr>
              <a:t></a:t>
            </a:r>
            <a:endParaRPr lang="de-DE" sz="2800">
              <a:solidFill>
                <a:srgbClr val="EC8F14"/>
              </a:solidFill>
              <a:latin typeface="Webdings" pitchFamily="18" charset="2"/>
            </a:endParaRPr>
          </a:p>
        </p:txBody>
      </p:sp>
      <p:sp>
        <p:nvSpPr>
          <p:cNvPr id="54313" name="Textfeld 13"/>
          <p:cNvSpPr txBox="1">
            <a:spLocks noChangeArrowheads="1"/>
          </p:cNvSpPr>
          <p:nvPr/>
        </p:nvSpPr>
        <p:spPr bwMode="auto">
          <a:xfrm>
            <a:off x="1363663" y="295275"/>
            <a:ext cx="6807200" cy="584200"/>
          </a:xfrm>
          <a:prstGeom prst="rect">
            <a:avLst/>
          </a:prstGeom>
          <a:noFill/>
          <a:ln w="9525">
            <a:noFill/>
            <a:miter lim="800000"/>
            <a:headEnd/>
            <a:tailEnd/>
          </a:ln>
        </p:spPr>
        <p:txBody>
          <a:bodyPr wrap="none"/>
          <a:lstStyle/>
          <a:p>
            <a:pPr algn="ctr" eaLnBrk="0" hangingPunct="0">
              <a:spcBef>
                <a:spcPct val="50000"/>
              </a:spcBef>
            </a:pPr>
            <a:endParaRPr lang="de-DE" b="1">
              <a:solidFill>
                <a:srgbClr val="262699"/>
              </a:solidFill>
              <a:latin typeface="Arial" charset="0"/>
            </a:endParaRPr>
          </a:p>
        </p:txBody>
      </p:sp>
      <p:sp>
        <p:nvSpPr>
          <p:cNvPr id="54314" name="Rechteck 34"/>
          <p:cNvSpPr>
            <a:spLocks noChangeArrowheads="1"/>
          </p:cNvSpPr>
          <p:nvPr/>
        </p:nvSpPr>
        <p:spPr bwMode="auto">
          <a:xfrm>
            <a:off x="1525588" y="1617663"/>
            <a:ext cx="473075" cy="363537"/>
          </a:xfrm>
          <a:prstGeom prst="rect">
            <a:avLst/>
          </a:prstGeom>
          <a:noFill/>
          <a:ln w="9525">
            <a:noFill/>
            <a:miter lim="800000"/>
            <a:headEnd/>
            <a:tailEnd/>
          </a:ln>
        </p:spPr>
        <p:txBody>
          <a:bodyPr wrap="none"/>
          <a:lstStyle/>
          <a:p>
            <a:pPr eaLnBrk="0" hangingPunct="0">
              <a:spcBef>
                <a:spcPct val="50000"/>
              </a:spcBef>
            </a:pPr>
            <a:r>
              <a:rPr lang="de-DE" sz="1800">
                <a:solidFill>
                  <a:srgbClr val="0DB335"/>
                </a:solidFill>
                <a:latin typeface="Webdings" pitchFamily="18" charset="2"/>
                <a:sym typeface="Webdings" pitchFamily="18" charset="2"/>
              </a:rPr>
              <a:t></a:t>
            </a:r>
            <a:endParaRPr lang="de-DE" sz="1800">
              <a:solidFill>
                <a:srgbClr val="0DB335"/>
              </a:solidFill>
              <a:latin typeface="Arial" charset="0"/>
            </a:endParaRPr>
          </a:p>
        </p:txBody>
      </p:sp>
      <p:sp>
        <p:nvSpPr>
          <p:cNvPr id="54315" name="Rechteck 34"/>
          <p:cNvSpPr>
            <a:spLocks noChangeArrowheads="1"/>
          </p:cNvSpPr>
          <p:nvPr/>
        </p:nvSpPr>
        <p:spPr bwMode="auto">
          <a:xfrm>
            <a:off x="1220788" y="1617663"/>
            <a:ext cx="473075" cy="363537"/>
          </a:xfrm>
          <a:prstGeom prst="rect">
            <a:avLst/>
          </a:prstGeom>
          <a:noFill/>
          <a:ln w="9525">
            <a:noFill/>
            <a:miter lim="800000"/>
            <a:headEnd/>
            <a:tailEnd/>
          </a:ln>
        </p:spPr>
        <p:txBody>
          <a:bodyPr wrap="none"/>
          <a:lstStyle/>
          <a:p>
            <a:pPr eaLnBrk="0" hangingPunct="0">
              <a:spcBef>
                <a:spcPct val="50000"/>
              </a:spcBef>
            </a:pPr>
            <a:r>
              <a:rPr lang="de-DE" sz="1800">
                <a:solidFill>
                  <a:srgbClr val="0DB335"/>
                </a:solidFill>
                <a:latin typeface="Webdings" pitchFamily="18" charset="2"/>
                <a:sym typeface="Webdings" pitchFamily="18" charset="2"/>
              </a:rPr>
              <a:t></a:t>
            </a:r>
            <a:endParaRPr lang="de-DE" sz="1800">
              <a:solidFill>
                <a:srgbClr val="0DB335"/>
              </a:solidFill>
              <a:latin typeface="Arial" charset="0"/>
            </a:endParaRPr>
          </a:p>
        </p:txBody>
      </p:sp>
      <p:sp>
        <p:nvSpPr>
          <p:cNvPr id="54316" name="Rechteck 34"/>
          <p:cNvSpPr>
            <a:spLocks noChangeArrowheads="1"/>
          </p:cNvSpPr>
          <p:nvPr/>
        </p:nvSpPr>
        <p:spPr bwMode="auto">
          <a:xfrm>
            <a:off x="1508125" y="3611563"/>
            <a:ext cx="473075" cy="363537"/>
          </a:xfrm>
          <a:prstGeom prst="rect">
            <a:avLst/>
          </a:prstGeom>
          <a:noFill/>
          <a:ln w="9525">
            <a:noFill/>
            <a:miter lim="800000"/>
            <a:headEnd/>
            <a:tailEnd/>
          </a:ln>
        </p:spPr>
        <p:txBody>
          <a:bodyPr wrap="none"/>
          <a:lstStyle/>
          <a:p>
            <a:pPr eaLnBrk="0" hangingPunct="0">
              <a:spcBef>
                <a:spcPct val="50000"/>
              </a:spcBef>
            </a:pPr>
            <a:r>
              <a:rPr lang="de-DE" sz="1800">
                <a:solidFill>
                  <a:srgbClr val="0DB335"/>
                </a:solidFill>
                <a:latin typeface="Webdings" pitchFamily="18" charset="2"/>
                <a:sym typeface="Webdings" pitchFamily="18" charset="2"/>
              </a:rPr>
              <a:t></a:t>
            </a:r>
            <a:endParaRPr lang="de-DE" sz="1800">
              <a:solidFill>
                <a:srgbClr val="0DB335"/>
              </a:solidFill>
              <a:latin typeface="Arial" charset="0"/>
            </a:endParaRPr>
          </a:p>
        </p:txBody>
      </p:sp>
      <p:sp>
        <p:nvSpPr>
          <p:cNvPr id="54317" name="Rechteck 34"/>
          <p:cNvSpPr>
            <a:spLocks noChangeArrowheads="1"/>
          </p:cNvSpPr>
          <p:nvPr/>
        </p:nvSpPr>
        <p:spPr bwMode="auto">
          <a:xfrm>
            <a:off x="1192213" y="3611563"/>
            <a:ext cx="473075" cy="363537"/>
          </a:xfrm>
          <a:prstGeom prst="rect">
            <a:avLst/>
          </a:prstGeom>
          <a:noFill/>
          <a:ln w="9525">
            <a:noFill/>
            <a:miter lim="800000"/>
            <a:headEnd/>
            <a:tailEnd/>
          </a:ln>
        </p:spPr>
        <p:txBody>
          <a:bodyPr wrap="none"/>
          <a:lstStyle/>
          <a:p>
            <a:pPr eaLnBrk="0" hangingPunct="0">
              <a:spcBef>
                <a:spcPct val="50000"/>
              </a:spcBef>
            </a:pPr>
            <a:r>
              <a:rPr lang="de-DE" sz="1800">
                <a:solidFill>
                  <a:srgbClr val="0DB335"/>
                </a:solidFill>
                <a:latin typeface="Webdings" pitchFamily="18" charset="2"/>
                <a:sym typeface="Webdings" pitchFamily="18" charset="2"/>
              </a:rPr>
              <a:t></a:t>
            </a:r>
            <a:endParaRPr lang="de-DE" sz="1800">
              <a:solidFill>
                <a:srgbClr val="0DB335"/>
              </a:solidFill>
              <a:latin typeface="Arial" charset="0"/>
            </a:endParaRPr>
          </a:p>
        </p:txBody>
      </p:sp>
      <p:sp>
        <p:nvSpPr>
          <p:cNvPr id="54318" name="Rechteck 34"/>
          <p:cNvSpPr>
            <a:spLocks noChangeArrowheads="1"/>
          </p:cNvSpPr>
          <p:nvPr/>
        </p:nvSpPr>
        <p:spPr bwMode="auto">
          <a:xfrm>
            <a:off x="2921000" y="4891088"/>
            <a:ext cx="473075" cy="363537"/>
          </a:xfrm>
          <a:prstGeom prst="rect">
            <a:avLst/>
          </a:prstGeom>
          <a:noFill/>
          <a:ln w="9525">
            <a:noFill/>
            <a:miter lim="800000"/>
            <a:headEnd/>
            <a:tailEnd/>
          </a:ln>
        </p:spPr>
        <p:txBody>
          <a:bodyPr wrap="none"/>
          <a:lstStyle/>
          <a:p>
            <a:pPr eaLnBrk="0" hangingPunct="0">
              <a:spcBef>
                <a:spcPct val="50000"/>
              </a:spcBef>
            </a:pPr>
            <a:r>
              <a:rPr lang="de-DE" sz="1800">
                <a:solidFill>
                  <a:srgbClr val="0DB335"/>
                </a:solidFill>
                <a:latin typeface="Webdings" pitchFamily="18" charset="2"/>
                <a:sym typeface="Webdings" pitchFamily="18" charset="2"/>
              </a:rPr>
              <a:t></a:t>
            </a:r>
            <a:endParaRPr lang="de-DE" sz="1800">
              <a:solidFill>
                <a:srgbClr val="0DB335"/>
              </a:solidFill>
              <a:latin typeface="Arial" charset="0"/>
            </a:endParaRPr>
          </a:p>
        </p:txBody>
      </p:sp>
      <p:sp>
        <p:nvSpPr>
          <p:cNvPr id="54319" name="Rechteck 34"/>
          <p:cNvSpPr>
            <a:spLocks noChangeArrowheads="1"/>
          </p:cNvSpPr>
          <p:nvPr/>
        </p:nvSpPr>
        <p:spPr bwMode="auto">
          <a:xfrm>
            <a:off x="2605088" y="4891088"/>
            <a:ext cx="473075" cy="363537"/>
          </a:xfrm>
          <a:prstGeom prst="rect">
            <a:avLst/>
          </a:prstGeom>
          <a:noFill/>
          <a:ln w="9525">
            <a:noFill/>
            <a:miter lim="800000"/>
            <a:headEnd/>
            <a:tailEnd/>
          </a:ln>
        </p:spPr>
        <p:txBody>
          <a:bodyPr wrap="none"/>
          <a:lstStyle/>
          <a:p>
            <a:pPr eaLnBrk="0" hangingPunct="0">
              <a:spcBef>
                <a:spcPct val="50000"/>
              </a:spcBef>
            </a:pPr>
            <a:r>
              <a:rPr lang="de-DE" sz="1800">
                <a:solidFill>
                  <a:srgbClr val="0DB335"/>
                </a:solidFill>
                <a:latin typeface="Webdings" pitchFamily="18" charset="2"/>
                <a:sym typeface="Webdings" pitchFamily="18" charset="2"/>
              </a:rPr>
              <a:t></a:t>
            </a:r>
            <a:endParaRPr lang="de-DE" sz="1800">
              <a:solidFill>
                <a:srgbClr val="0DB335"/>
              </a:solidFill>
              <a:latin typeface="Arial" charset="0"/>
            </a:endParaRPr>
          </a:p>
        </p:txBody>
      </p:sp>
      <p:sp>
        <p:nvSpPr>
          <p:cNvPr id="54320" name="Rechteck 34"/>
          <p:cNvSpPr>
            <a:spLocks noChangeArrowheads="1"/>
          </p:cNvSpPr>
          <p:nvPr/>
        </p:nvSpPr>
        <p:spPr bwMode="auto">
          <a:xfrm>
            <a:off x="5357813" y="4891088"/>
            <a:ext cx="473075" cy="363537"/>
          </a:xfrm>
          <a:prstGeom prst="rect">
            <a:avLst/>
          </a:prstGeom>
          <a:noFill/>
          <a:ln w="9525">
            <a:noFill/>
            <a:miter lim="800000"/>
            <a:headEnd/>
            <a:tailEnd/>
          </a:ln>
        </p:spPr>
        <p:txBody>
          <a:bodyPr wrap="none"/>
          <a:lstStyle/>
          <a:p>
            <a:pPr eaLnBrk="0" hangingPunct="0">
              <a:spcBef>
                <a:spcPct val="50000"/>
              </a:spcBef>
            </a:pPr>
            <a:r>
              <a:rPr lang="de-DE" sz="1800">
                <a:solidFill>
                  <a:srgbClr val="0DB335"/>
                </a:solidFill>
                <a:latin typeface="Webdings" pitchFamily="18" charset="2"/>
                <a:sym typeface="Webdings" pitchFamily="18" charset="2"/>
              </a:rPr>
              <a:t></a:t>
            </a:r>
            <a:endParaRPr lang="de-DE" sz="1800">
              <a:solidFill>
                <a:srgbClr val="0DB335"/>
              </a:solidFill>
              <a:latin typeface="Arial" charset="0"/>
            </a:endParaRPr>
          </a:p>
        </p:txBody>
      </p:sp>
      <p:sp>
        <p:nvSpPr>
          <p:cNvPr id="54321" name="Rechteck 34"/>
          <p:cNvSpPr>
            <a:spLocks noChangeArrowheads="1"/>
          </p:cNvSpPr>
          <p:nvPr/>
        </p:nvSpPr>
        <p:spPr bwMode="auto">
          <a:xfrm>
            <a:off x="5030788" y="4891088"/>
            <a:ext cx="473075" cy="363537"/>
          </a:xfrm>
          <a:prstGeom prst="rect">
            <a:avLst/>
          </a:prstGeom>
          <a:noFill/>
          <a:ln w="9525">
            <a:noFill/>
            <a:miter lim="800000"/>
            <a:headEnd/>
            <a:tailEnd/>
          </a:ln>
        </p:spPr>
        <p:txBody>
          <a:bodyPr wrap="none"/>
          <a:lstStyle/>
          <a:p>
            <a:pPr eaLnBrk="0" hangingPunct="0">
              <a:spcBef>
                <a:spcPct val="50000"/>
              </a:spcBef>
            </a:pPr>
            <a:r>
              <a:rPr lang="de-DE" sz="1800">
                <a:solidFill>
                  <a:srgbClr val="0DB335"/>
                </a:solidFill>
                <a:latin typeface="Webdings" pitchFamily="18" charset="2"/>
                <a:sym typeface="Webdings" pitchFamily="18" charset="2"/>
              </a:rPr>
              <a:t></a:t>
            </a:r>
            <a:endParaRPr lang="de-DE" sz="1800">
              <a:solidFill>
                <a:srgbClr val="0DB335"/>
              </a:solidFill>
              <a:latin typeface="Arial" charset="0"/>
            </a:endParaRPr>
          </a:p>
        </p:txBody>
      </p:sp>
      <p:sp>
        <p:nvSpPr>
          <p:cNvPr id="54322" name="Rechteck 34"/>
          <p:cNvSpPr>
            <a:spLocks noChangeArrowheads="1"/>
          </p:cNvSpPr>
          <p:nvPr/>
        </p:nvSpPr>
        <p:spPr bwMode="auto">
          <a:xfrm>
            <a:off x="6959600" y="1644650"/>
            <a:ext cx="473075" cy="363538"/>
          </a:xfrm>
          <a:prstGeom prst="rect">
            <a:avLst/>
          </a:prstGeom>
          <a:noFill/>
          <a:ln w="9525">
            <a:noFill/>
            <a:miter lim="800000"/>
            <a:headEnd/>
            <a:tailEnd/>
          </a:ln>
        </p:spPr>
        <p:txBody>
          <a:bodyPr wrap="none"/>
          <a:lstStyle/>
          <a:p>
            <a:pPr eaLnBrk="0" hangingPunct="0">
              <a:spcBef>
                <a:spcPct val="50000"/>
              </a:spcBef>
            </a:pPr>
            <a:r>
              <a:rPr lang="de-DE" sz="1800">
                <a:solidFill>
                  <a:srgbClr val="0DB335"/>
                </a:solidFill>
                <a:latin typeface="Webdings" pitchFamily="18" charset="2"/>
                <a:sym typeface="Webdings" pitchFamily="18" charset="2"/>
              </a:rPr>
              <a:t></a:t>
            </a:r>
            <a:endParaRPr lang="de-DE" sz="1800">
              <a:solidFill>
                <a:srgbClr val="0DB335"/>
              </a:solidFill>
              <a:latin typeface="Arial" charset="0"/>
            </a:endParaRPr>
          </a:p>
        </p:txBody>
      </p:sp>
      <p:sp>
        <p:nvSpPr>
          <p:cNvPr id="54323" name="Rechteck 34"/>
          <p:cNvSpPr>
            <a:spLocks noChangeArrowheads="1"/>
          </p:cNvSpPr>
          <p:nvPr/>
        </p:nvSpPr>
        <p:spPr bwMode="auto">
          <a:xfrm>
            <a:off x="6643688" y="1644650"/>
            <a:ext cx="473075" cy="363538"/>
          </a:xfrm>
          <a:prstGeom prst="rect">
            <a:avLst/>
          </a:prstGeom>
          <a:noFill/>
          <a:ln w="9525">
            <a:noFill/>
            <a:miter lim="800000"/>
            <a:headEnd/>
            <a:tailEnd/>
          </a:ln>
        </p:spPr>
        <p:txBody>
          <a:bodyPr wrap="none"/>
          <a:lstStyle/>
          <a:p>
            <a:pPr eaLnBrk="0" hangingPunct="0">
              <a:spcBef>
                <a:spcPct val="50000"/>
              </a:spcBef>
            </a:pPr>
            <a:r>
              <a:rPr lang="de-DE" sz="1800">
                <a:solidFill>
                  <a:srgbClr val="0DB335"/>
                </a:solidFill>
                <a:latin typeface="Webdings" pitchFamily="18" charset="2"/>
                <a:sym typeface="Webdings" pitchFamily="18" charset="2"/>
              </a:rPr>
              <a:t></a:t>
            </a:r>
            <a:endParaRPr lang="de-DE" sz="1800">
              <a:solidFill>
                <a:srgbClr val="0DB335"/>
              </a:solidFill>
              <a:latin typeface="Arial" charset="0"/>
            </a:endParaRPr>
          </a:p>
        </p:txBody>
      </p:sp>
      <p:sp>
        <p:nvSpPr>
          <p:cNvPr id="54324" name="Rechteck 34"/>
          <p:cNvSpPr>
            <a:spLocks noChangeArrowheads="1"/>
          </p:cNvSpPr>
          <p:nvPr/>
        </p:nvSpPr>
        <p:spPr bwMode="auto">
          <a:xfrm>
            <a:off x="6953250" y="3595688"/>
            <a:ext cx="473075" cy="361950"/>
          </a:xfrm>
          <a:prstGeom prst="rect">
            <a:avLst/>
          </a:prstGeom>
          <a:noFill/>
          <a:ln w="9525">
            <a:noFill/>
            <a:miter lim="800000"/>
            <a:headEnd/>
            <a:tailEnd/>
          </a:ln>
        </p:spPr>
        <p:txBody>
          <a:bodyPr wrap="none"/>
          <a:lstStyle/>
          <a:p>
            <a:pPr eaLnBrk="0" hangingPunct="0">
              <a:spcBef>
                <a:spcPct val="50000"/>
              </a:spcBef>
            </a:pPr>
            <a:r>
              <a:rPr lang="de-DE" sz="1800">
                <a:solidFill>
                  <a:srgbClr val="0DB335"/>
                </a:solidFill>
                <a:latin typeface="Webdings" pitchFamily="18" charset="2"/>
                <a:sym typeface="Webdings" pitchFamily="18" charset="2"/>
              </a:rPr>
              <a:t></a:t>
            </a:r>
            <a:endParaRPr lang="de-DE" sz="1800">
              <a:solidFill>
                <a:srgbClr val="0DB335"/>
              </a:solidFill>
              <a:latin typeface="Arial" charset="0"/>
            </a:endParaRPr>
          </a:p>
        </p:txBody>
      </p:sp>
      <p:sp>
        <p:nvSpPr>
          <p:cNvPr id="54325" name="Rechteck 34"/>
          <p:cNvSpPr>
            <a:spLocks noChangeArrowheads="1"/>
          </p:cNvSpPr>
          <p:nvPr/>
        </p:nvSpPr>
        <p:spPr bwMode="auto">
          <a:xfrm>
            <a:off x="6637338" y="3595688"/>
            <a:ext cx="473075" cy="361950"/>
          </a:xfrm>
          <a:prstGeom prst="rect">
            <a:avLst/>
          </a:prstGeom>
          <a:noFill/>
          <a:ln w="9525">
            <a:noFill/>
            <a:miter lim="800000"/>
            <a:headEnd/>
            <a:tailEnd/>
          </a:ln>
        </p:spPr>
        <p:txBody>
          <a:bodyPr wrap="none"/>
          <a:lstStyle/>
          <a:p>
            <a:pPr eaLnBrk="0" hangingPunct="0">
              <a:spcBef>
                <a:spcPct val="50000"/>
              </a:spcBef>
            </a:pPr>
            <a:r>
              <a:rPr lang="de-DE" sz="1800">
                <a:solidFill>
                  <a:srgbClr val="0DB335"/>
                </a:solidFill>
                <a:latin typeface="Webdings" pitchFamily="18" charset="2"/>
                <a:sym typeface="Webdings" pitchFamily="18" charset="2"/>
              </a:rPr>
              <a:t></a:t>
            </a:r>
            <a:endParaRPr lang="de-DE" sz="1800">
              <a:solidFill>
                <a:srgbClr val="0DB335"/>
              </a:solidFill>
              <a:latin typeface="Arial"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115888"/>
            <a:ext cx="8229600" cy="693737"/>
          </a:xfrm>
        </p:spPr>
        <p:txBody>
          <a:bodyPr/>
          <a:lstStyle/>
          <a:p>
            <a:pPr>
              <a:defRPr/>
            </a:pPr>
            <a:r>
              <a:rPr lang="de-DE" sz="2000" b="1" dirty="0" smtClean="0">
                <a:solidFill>
                  <a:schemeClr val="accent6">
                    <a:lumMod val="50000"/>
                  </a:schemeClr>
                </a:solidFill>
              </a:rPr>
              <a:t>Aspekt „Autonomie der Fachausbilder/-innen vor Ort“ - 1</a:t>
            </a:r>
            <a:endParaRPr lang="de-DE" sz="2000" dirty="0">
              <a:solidFill>
                <a:schemeClr val="accent6">
                  <a:lumMod val="50000"/>
                </a:schemeClr>
              </a:solidFill>
            </a:endParaRPr>
          </a:p>
        </p:txBody>
      </p:sp>
      <p:sp>
        <p:nvSpPr>
          <p:cNvPr id="3" name="Inhaltsplatzhalter 2"/>
          <p:cNvSpPr>
            <a:spLocks noGrp="1"/>
          </p:cNvSpPr>
          <p:nvPr>
            <p:ph idx="1"/>
          </p:nvPr>
        </p:nvSpPr>
        <p:spPr>
          <a:xfrm>
            <a:off x="179388" y="836613"/>
            <a:ext cx="8507412" cy="5289550"/>
          </a:xfrm>
        </p:spPr>
        <p:txBody>
          <a:bodyPr/>
          <a:lstStyle/>
          <a:p>
            <a:pPr>
              <a:buFontTx/>
              <a:buNone/>
              <a:defRPr/>
            </a:pPr>
            <a:r>
              <a:rPr lang="de-DE" sz="1800" dirty="0" smtClean="0">
                <a:latin typeface="Bodoni MT" pitchFamily="18" charset="0"/>
              </a:rPr>
              <a:t>	</a:t>
            </a:r>
            <a:r>
              <a:rPr lang="de-DE" sz="1800" dirty="0" smtClean="0"/>
              <a:t>„Nein, also ich habe da im Prinzip auch freie Hand durch meinen Abteilungsleiter, der mir da auch vertraut und auch durch die positiven Rückmeldungen der Azubis der Meinung ist, dass das dann schon ordentlich abläuft. Die Ergebnisse bei den Prüfungen stimmen, und da gibt es dann für den auch keinen Grund mir da größere Vorgaben zu machen oder andere Vorgaben zu machen. […]Und ich finde auch gut, dass er mir da relativ freie Hand lässt, dass er mich also nicht in meiner Arbeit, </a:t>
            </a:r>
            <a:r>
              <a:rPr lang="de-DE" sz="1800" i="1" dirty="0" smtClean="0"/>
              <a:t>wie ich sie mache</a:t>
            </a:r>
            <a:r>
              <a:rPr lang="de-DE" sz="1800" dirty="0" smtClean="0"/>
              <a:t>, beeinflusst, ja?</a:t>
            </a:r>
            <a:r>
              <a:rPr lang="de-DE" sz="1800" dirty="0" smtClean="0">
                <a:latin typeface="+mj-lt"/>
              </a:rPr>
              <a:t>“ </a:t>
            </a:r>
          </a:p>
          <a:p>
            <a:pPr algn="r">
              <a:buFontTx/>
              <a:buNone/>
              <a:defRPr/>
            </a:pPr>
            <a:endParaRPr lang="de-DE" sz="1000" i="1" dirty="0" smtClean="0">
              <a:solidFill>
                <a:srgbClr val="002060"/>
              </a:solidFill>
            </a:endParaRPr>
          </a:p>
          <a:p>
            <a:pPr>
              <a:buFontTx/>
              <a:buNone/>
              <a:defRPr/>
            </a:pPr>
            <a:r>
              <a:rPr lang="de-DE" sz="1800" dirty="0" smtClean="0">
                <a:latin typeface="Bodoni MT" pitchFamily="18" charset="0"/>
              </a:rPr>
              <a:t>	</a:t>
            </a:r>
            <a:br>
              <a:rPr lang="de-DE" sz="1800" dirty="0" smtClean="0">
                <a:latin typeface="Bodoni MT" pitchFamily="18" charset="0"/>
              </a:rPr>
            </a:br>
            <a:r>
              <a:rPr lang="de-DE" sz="1800" dirty="0" smtClean="0"/>
              <a:t>„Ja, also, das war ein unglaublicher Aufwand neben der normalen Sachbearbeitung noch Auszubildende vernünftig zu betreuen. Und da habe ich mir Folgendes überlegt, ich wollte für mich in eine Richtung gehen, entweder Sachbearbeitung oder Ausbildung. Es GAB ABER HIER in unserer Lebensversicherungs-Abteilung in [Konzern] keinen Job, der nur Ausbilder war.“</a:t>
            </a:r>
          </a:p>
          <a:p>
            <a:pPr algn="r">
              <a:buFontTx/>
              <a:buNone/>
              <a:defRPr/>
            </a:pPr>
            <a:r>
              <a:rPr lang="de-DE" sz="1200" i="1" dirty="0" smtClean="0">
                <a:solidFill>
                  <a:srgbClr val="002060"/>
                </a:solidFill>
              </a:rPr>
              <a:t>[Sachbearbeiter und Fachausbilder „Leben“, Hauptverwaltung Versicherungskonzern]</a:t>
            </a:r>
          </a:p>
          <a:p>
            <a:pPr>
              <a:buFontTx/>
              <a:buNone/>
              <a:defRPr/>
            </a:pPr>
            <a:endParaRPr lang="de-DE" sz="1800" dirty="0" smtClean="0">
              <a:latin typeface="+mj-lt"/>
            </a:endParaRPr>
          </a:p>
          <a:p>
            <a:pPr algn="r">
              <a:buFontTx/>
              <a:buNone/>
              <a:defRPr/>
            </a:pPr>
            <a:endParaRPr lang="de-DE" sz="1000" i="1" dirty="0" smtClean="0">
              <a:solidFill>
                <a:srgbClr val="002060"/>
              </a:solidFill>
              <a:latin typeface="+mj-lt"/>
            </a:endParaRPr>
          </a:p>
          <a:p>
            <a:pPr>
              <a:buFontTx/>
              <a:buNone/>
              <a:defRPr/>
            </a:pPr>
            <a:endParaRPr lang="de-DE" sz="1800" dirty="0" smtClean="0"/>
          </a:p>
          <a:p>
            <a:pPr>
              <a:buFontTx/>
              <a:buNone/>
              <a:defRPr/>
            </a:pPr>
            <a:endParaRPr lang="de-DE" sz="1800" dirty="0" smtClean="0">
              <a:solidFill>
                <a:srgbClr val="00B050"/>
              </a:solidFill>
            </a:endParaRPr>
          </a:p>
          <a:p>
            <a:pPr>
              <a:buFontTx/>
              <a:buNone/>
              <a:defRPr/>
            </a:pPr>
            <a:endParaRPr lang="de-DE" sz="1800" i="1" dirty="0" smtClean="0"/>
          </a:p>
          <a:p>
            <a:pPr>
              <a:buFontTx/>
              <a:buNone/>
              <a:defRPr/>
            </a:pPr>
            <a:endParaRPr lang="de-DE" sz="1800" i="1" dirty="0" smtClean="0"/>
          </a:p>
          <a:p>
            <a:pPr>
              <a:buFontTx/>
              <a:buNone/>
              <a:defRPr/>
            </a:pPr>
            <a:endParaRPr lang="de-DE" sz="1800" i="1" dirty="0" smtClean="0"/>
          </a:p>
          <a:p>
            <a:pPr>
              <a:buFontTx/>
              <a:buNone/>
              <a:defRPr/>
            </a:pPr>
            <a:endParaRPr lang="de-DE" sz="1800" i="1" dirty="0" smtClean="0"/>
          </a:p>
          <a:p>
            <a:pPr>
              <a:buFontTx/>
              <a:buNone/>
              <a:defRPr/>
            </a:pPr>
            <a:endParaRPr lang="de-DE" sz="1800" i="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115888"/>
            <a:ext cx="8229600" cy="693737"/>
          </a:xfrm>
        </p:spPr>
        <p:txBody>
          <a:bodyPr/>
          <a:lstStyle/>
          <a:p>
            <a:pPr>
              <a:defRPr/>
            </a:pPr>
            <a:r>
              <a:rPr lang="de-DE" sz="2000" b="1" dirty="0" smtClean="0">
                <a:solidFill>
                  <a:schemeClr val="accent6">
                    <a:lumMod val="50000"/>
                  </a:schemeClr>
                </a:solidFill>
              </a:rPr>
              <a:t>Aspekt „Autonomie der Fachausbilder/-innen vor Ort“ - 2</a:t>
            </a:r>
            <a:endParaRPr lang="de-DE" sz="2000" dirty="0">
              <a:solidFill>
                <a:schemeClr val="accent6">
                  <a:lumMod val="50000"/>
                </a:schemeClr>
              </a:solidFill>
            </a:endParaRPr>
          </a:p>
        </p:txBody>
      </p:sp>
      <p:sp>
        <p:nvSpPr>
          <p:cNvPr id="3" name="Inhaltsplatzhalter 2"/>
          <p:cNvSpPr>
            <a:spLocks noGrp="1"/>
          </p:cNvSpPr>
          <p:nvPr>
            <p:ph idx="1"/>
          </p:nvPr>
        </p:nvSpPr>
        <p:spPr>
          <a:xfrm>
            <a:off x="179388" y="836613"/>
            <a:ext cx="8507412" cy="5289550"/>
          </a:xfrm>
        </p:spPr>
        <p:txBody>
          <a:bodyPr/>
          <a:lstStyle/>
          <a:p>
            <a:pPr>
              <a:buFontTx/>
              <a:buNone/>
              <a:defRPr/>
            </a:pPr>
            <a:r>
              <a:rPr lang="de-DE" sz="1800" dirty="0" smtClean="0">
                <a:latin typeface="Bodoni MT" pitchFamily="18" charset="0"/>
              </a:rPr>
              <a:t>	</a:t>
            </a:r>
            <a:r>
              <a:rPr lang="de-DE" sz="1800" dirty="0" smtClean="0"/>
              <a:t>„Und ich war dann halt der erste Ausbilder hier in [Standort], der dann also auch sich um mehrere Auszubildende gekümmert hat. Und hat dann, ich habe dann natürlich auch unter Beobachtung gestanden von meinem Abteilungsleiter, vom Betriebsrat, Personalabteilung. Und die Rückmeldungen der Azubis waren aber sehr positiv, denen hat das gut gefallen im Team zu arbeiten und dann auch, dass der Ausbilder mal richtig Zeit für sie hatte. Und, dann hat man dieses System ein halbes, dreiviertel Jahr später auch für die Krankenversicherung übernommen.“ </a:t>
            </a:r>
            <a:endParaRPr lang="de-DE" sz="1800" dirty="0" smtClean="0">
              <a:latin typeface="+mj-lt"/>
            </a:endParaRPr>
          </a:p>
          <a:p>
            <a:pPr algn="r">
              <a:buFontTx/>
              <a:buNone/>
              <a:defRPr/>
            </a:pPr>
            <a:r>
              <a:rPr lang="de-DE" sz="1000" i="1" dirty="0" smtClean="0">
                <a:solidFill>
                  <a:srgbClr val="002060"/>
                </a:solidFill>
              </a:rPr>
              <a:t>[Sachbearbeiter und Fachausbilder „Leben“, Hauptverwaltung Versicherungskonzern]</a:t>
            </a:r>
          </a:p>
          <a:p>
            <a:pPr algn="r">
              <a:buFontTx/>
              <a:buNone/>
              <a:defRPr/>
            </a:pPr>
            <a:endParaRPr lang="de-DE" sz="1000" i="1" dirty="0" smtClean="0">
              <a:solidFill>
                <a:srgbClr val="002060"/>
              </a:solidFill>
            </a:endParaRPr>
          </a:p>
          <a:p>
            <a:pPr>
              <a:buFontTx/>
              <a:buNone/>
              <a:defRPr/>
            </a:pPr>
            <a:r>
              <a:rPr lang="de-DE" sz="1800" dirty="0" smtClean="0">
                <a:latin typeface="Bodoni MT" pitchFamily="18" charset="0"/>
              </a:rPr>
              <a:t>	</a:t>
            </a:r>
            <a:br>
              <a:rPr lang="de-DE" sz="1800" dirty="0" smtClean="0">
                <a:latin typeface="Bodoni MT" pitchFamily="18" charset="0"/>
              </a:rPr>
            </a:br>
            <a:r>
              <a:rPr lang="de-DE" sz="1800" dirty="0" smtClean="0"/>
              <a:t>„Was musst du mitbringen, damit du das, damit du ausbilden darfst…- Vorgeschrieben ist, wer stellt hier ein, wie wird ausgesucht, nach welchen Methoden, welcher Test wird gemacht, nicht, das Auswahlverfahren insgesamt. Solche Dinge sind vorgeschrieben, aber dazwischen, das Ausbilden im Leben, in der Abteilung, in der [Vertriebsdirektion], im Bereich, das ist kreatives Einzelentscheiden. Das, soweit kann man da nicht </a:t>
            </a:r>
            <a:r>
              <a:rPr lang="de-DE" sz="1800" dirty="0" err="1" smtClean="0"/>
              <a:t>reinregieren</a:t>
            </a:r>
            <a:r>
              <a:rPr lang="de-DE" sz="1800" dirty="0" smtClean="0"/>
              <a:t> und wollen wir auch gar nicht. Wir wollen überhaupt nicht </a:t>
            </a:r>
            <a:r>
              <a:rPr lang="de-DE" sz="1800" dirty="0" err="1" smtClean="0"/>
              <a:t>reinregieren</a:t>
            </a:r>
            <a:r>
              <a:rPr lang="de-DE" sz="1800" dirty="0" smtClean="0"/>
              <a:t>, sondern lieber überzeugend mitnehmen zu den Themen.</a:t>
            </a:r>
            <a:r>
              <a:rPr lang="de-DE" sz="1800" dirty="0" smtClean="0">
                <a:latin typeface="+mj-lt"/>
              </a:rPr>
              <a:t>“</a:t>
            </a:r>
          </a:p>
          <a:p>
            <a:pPr algn="r">
              <a:buFontTx/>
              <a:buNone/>
              <a:defRPr/>
            </a:pPr>
            <a:r>
              <a:rPr lang="de-DE" sz="1000" i="1" dirty="0" smtClean="0">
                <a:solidFill>
                  <a:srgbClr val="002060"/>
                </a:solidFill>
                <a:latin typeface="+mj-lt"/>
              </a:rPr>
              <a:t>[Ausbildungsleiterin Versicherungskonzern]</a:t>
            </a:r>
          </a:p>
          <a:p>
            <a:pPr>
              <a:buFontTx/>
              <a:buNone/>
              <a:defRPr/>
            </a:pPr>
            <a:endParaRPr lang="de-DE" sz="1800" dirty="0" smtClean="0"/>
          </a:p>
          <a:p>
            <a:pPr>
              <a:buFontTx/>
              <a:buNone/>
              <a:defRPr/>
            </a:pPr>
            <a:endParaRPr lang="de-DE" sz="1800" dirty="0" smtClean="0">
              <a:solidFill>
                <a:srgbClr val="00B050"/>
              </a:solidFill>
            </a:endParaRPr>
          </a:p>
          <a:p>
            <a:pPr>
              <a:buFontTx/>
              <a:buNone/>
              <a:defRPr/>
            </a:pPr>
            <a:endParaRPr lang="de-DE" sz="1800" i="1" dirty="0" smtClean="0"/>
          </a:p>
          <a:p>
            <a:pPr>
              <a:buFontTx/>
              <a:buNone/>
              <a:defRPr/>
            </a:pPr>
            <a:endParaRPr lang="de-DE" sz="1800" i="1" dirty="0" smtClean="0"/>
          </a:p>
          <a:p>
            <a:pPr>
              <a:buFontTx/>
              <a:buNone/>
              <a:defRPr/>
            </a:pPr>
            <a:endParaRPr lang="de-DE" sz="1800" i="1" dirty="0" smtClean="0"/>
          </a:p>
          <a:p>
            <a:pPr>
              <a:buFontTx/>
              <a:buNone/>
              <a:defRPr/>
            </a:pPr>
            <a:endParaRPr lang="de-DE" sz="1800" i="1" dirty="0" smtClean="0"/>
          </a:p>
          <a:p>
            <a:pPr>
              <a:buFontTx/>
              <a:buNone/>
              <a:defRPr/>
            </a:pPr>
            <a:endParaRPr lang="de-DE" sz="1800" i="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Grafik 33" descr="F1 Werk A.jpg"/>
          <p:cNvPicPr>
            <a:picLocks noChangeAspect="1"/>
          </p:cNvPicPr>
          <p:nvPr/>
        </p:nvPicPr>
        <p:blipFill>
          <a:blip r:embed="rId3" cstate="print"/>
          <a:srcRect/>
          <a:stretch>
            <a:fillRect/>
          </a:stretch>
        </p:blipFill>
        <p:spPr bwMode="auto">
          <a:xfrm>
            <a:off x="3059113" y="3933825"/>
            <a:ext cx="3298825" cy="2154238"/>
          </a:xfrm>
          <a:prstGeom prst="rect">
            <a:avLst/>
          </a:prstGeom>
          <a:noFill/>
          <a:ln w="9525">
            <a:noFill/>
            <a:miter lim="800000"/>
            <a:headEnd/>
            <a:tailEnd/>
          </a:ln>
        </p:spPr>
      </p:pic>
      <p:sp>
        <p:nvSpPr>
          <p:cNvPr id="33" name="Rechteck 32"/>
          <p:cNvSpPr/>
          <p:nvPr/>
        </p:nvSpPr>
        <p:spPr bwMode="auto">
          <a:xfrm>
            <a:off x="149225" y="795338"/>
            <a:ext cx="8856663" cy="5545137"/>
          </a:xfrm>
          <a:prstGeom prst="rect">
            <a:avLst/>
          </a:prstGeom>
          <a:solidFill>
            <a:schemeClr val="bg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57348" name="Rectangle 5"/>
          <p:cNvSpPr>
            <a:spLocks noChangeArrowheads="1"/>
          </p:cNvSpPr>
          <p:nvPr/>
        </p:nvSpPr>
        <p:spPr bwMode="auto">
          <a:xfrm>
            <a:off x="762000" y="42863"/>
            <a:ext cx="8382000" cy="490537"/>
          </a:xfrm>
          <a:prstGeom prst="rect">
            <a:avLst/>
          </a:prstGeom>
          <a:noFill/>
          <a:ln w="9525">
            <a:noFill/>
            <a:miter lim="800000"/>
            <a:headEnd/>
            <a:tailEnd/>
          </a:ln>
        </p:spPr>
        <p:txBody>
          <a:bodyPr anchor="ctr"/>
          <a:lstStyle/>
          <a:p>
            <a:pPr algn="ctr" eaLnBrk="0" hangingPunct="0"/>
            <a:endParaRPr lang="de-DE">
              <a:solidFill>
                <a:srgbClr val="000000"/>
              </a:solidFill>
              <a:latin typeface="Arial" charset="0"/>
            </a:endParaRPr>
          </a:p>
        </p:txBody>
      </p:sp>
      <p:sp>
        <p:nvSpPr>
          <p:cNvPr id="57349" name="Textfeld 13"/>
          <p:cNvSpPr txBox="1">
            <a:spLocks noChangeArrowheads="1"/>
          </p:cNvSpPr>
          <p:nvPr/>
        </p:nvSpPr>
        <p:spPr bwMode="auto">
          <a:xfrm>
            <a:off x="827088" y="38100"/>
            <a:ext cx="7561262" cy="542925"/>
          </a:xfrm>
          <a:prstGeom prst="rect">
            <a:avLst/>
          </a:prstGeom>
          <a:noFill/>
          <a:ln w="9525">
            <a:noFill/>
            <a:miter lim="800000"/>
            <a:headEnd/>
            <a:tailEnd/>
          </a:ln>
        </p:spPr>
        <p:txBody>
          <a:bodyPr wrap="none"/>
          <a:lstStyle/>
          <a:p>
            <a:pPr algn="ctr" eaLnBrk="0" hangingPunct="0">
              <a:spcBef>
                <a:spcPct val="50000"/>
              </a:spcBef>
            </a:pPr>
            <a:r>
              <a:rPr lang="de-DE" b="1">
                <a:solidFill>
                  <a:srgbClr val="16165D"/>
                </a:solidFill>
                <a:latin typeface="Arial" charset="0"/>
              </a:rPr>
              <a:t>Großbetrieb Industrie/ Produktion</a:t>
            </a:r>
            <a:br>
              <a:rPr lang="de-DE" b="1">
                <a:solidFill>
                  <a:srgbClr val="16165D"/>
                </a:solidFill>
                <a:latin typeface="Arial" charset="0"/>
              </a:rPr>
            </a:br>
            <a:r>
              <a:rPr lang="de-DE" sz="1200" b="1">
                <a:solidFill>
                  <a:srgbClr val="16165D"/>
                </a:solidFill>
                <a:latin typeface="Arial" charset="0"/>
              </a:rPr>
              <a:t>Elektrokonzern (8600 MA)</a:t>
            </a:r>
          </a:p>
          <a:p>
            <a:pPr algn="ctr" eaLnBrk="0" hangingPunct="0">
              <a:spcBef>
                <a:spcPct val="50000"/>
              </a:spcBef>
            </a:pPr>
            <a:endParaRPr lang="de-DE" b="1">
              <a:solidFill>
                <a:srgbClr val="262699"/>
              </a:solidFill>
              <a:latin typeface="Arial" charset="0"/>
            </a:endParaRPr>
          </a:p>
        </p:txBody>
      </p:sp>
      <p:sp>
        <p:nvSpPr>
          <p:cNvPr id="27" name="Rechteck 26"/>
          <p:cNvSpPr/>
          <p:nvPr/>
        </p:nvSpPr>
        <p:spPr bwMode="auto">
          <a:xfrm>
            <a:off x="2960688" y="1433513"/>
            <a:ext cx="3240087" cy="185737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0000" tIns="46800" rIns="90000" bIns="46800"/>
          <a:lstStyle/>
          <a:p>
            <a:pPr algn="ctr" eaLnBrk="0" hangingPunct="0">
              <a:spcBef>
                <a:spcPct val="50000"/>
              </a:spcBef>
              <a:defRPr/>
            </a:pPr>
            <a:r>
              <a:rPr lang="de-DE" sz="1400" b="1" dirty="0">
                <a:solidFill>
                  <a:srgbClr val="000000"/>
                </a:solidFill>
              </a:rPr>
              <a:t> </a:t>
            </a:r>
          </a:p>
          <a:p>
            <a:pPr algn="ctr" eaLnBrk="0" hangingPunct="0">
              <a:spcBef>
                <a:spcPct val="50000"/>
              </a:spcBef>
              <a:defRPr/>
            </a:pPr>
            <a:r>
              <a:rPr lang="de-DE" sz="1400" b="1" dirty="0">
                <a:solidFill>
                  <a:srgbClr val="000000"/>
                </a:solidFill>
              </a:rPr>
              <a:t/>
            </a:r>
            <a:br>
              <a:rPr lang="de-DE" sz="1400" b="1" dirty="0">
                <a:solidFill>
                  <a:srgbClr val="000000"/>
                </a:solidFill>
              </a:rPr>
            </a:br>
            <a:endParaRPr lang="de-DE" sz="1400" b="1" dirty="0">
              <a:solidFill>
                <a:srgbClr val="000000"/>
              </a:solidFill>
            </a:endParaRPr>
          </a:p>
          <a:p>
            <a:pPr algn="ctr" eaLnBrk="0" hangingPunct="0">
              <a:spcBef>
                <a:spcPct val="50000"/>
              </a:spcBef>
              <a:defRPr/>
            </a:pPr>
            <a:endParaRPr lang="de-DE" sz="1200" dirty="0">
              <a:solidFill>
                <a:srgbClr val="000000"/>
              </a:solidFill>
            </a:endParaRPr>
          </a:p>
        </p:txBody>
      </p:sp>
      <p:sp>
        <p:nvSpPr>
          <p:cNvPr id="28" name="Abgerundetes Rechteck 27"/>
          <p:cNvSpPr/>
          <p:nvPr/>
        </p:nvSpPr>
        <p:spPr bwMode="auto">
          <a:xfrm>
            <a:off x="3030538" y="1717675"/>
            <a:ext cx="1555750" cy="85725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spcBef>
                <a:spcPct val="50000"/>
              </a:spcBef>
              <a:defRPr/>
            </a:pPr>
            <a:r>
              <a:rPr lang="de-DE" sz="1000" dirty="0" err="1">
                <a:solidFill>
                  <a:srgbClr val="000000"/>
                </a:solidFill>
              </a:rPr>
              <a:t>Kaufmänn</a:t>
            </a:r>
            <a:r>
              <a:rPr lang="de-DE" sz="1000" dirty="0">
                <a:solidFill>
                  <a:srgbClr val="000000"/>
                </a:solidFill>
              </a:rPr>
              <a:t>. Ausbildung </a:t>
            </a:r>
            <a:br>
              <a:rPr lang="de-DE" sz="1000" dirty="0">
                <a:solidFill>
                  <a:srgbClr val="000000"/>
                </a:solidFill>
              </a:rPr>
            </a:br>
            <a:r>
              <a:rPr lang="de-DE" sz="1000" dirty="0">
                <a:solidFill>
                  <a:srgbClr val="000000"/>
                </a:solidFill>
              </a:rPr>
              <a:t>Duale Studiengänge</a:t>
            </a:r>
            <a:r>
              <a:rPr lang="de-DE" sz="1400" dirty="0">
                <a:solidFill>
                  <a:srgbClr val="000000"/>
                </a:solidFill>
              </a:rPr>
              <a:t>      </a:t>
            </a:r>
            <a:endParaRPr lang="de-DE" dirty="0">
              <a:solidFill>
                <a:srgbClr val="000000"/>
              </a:solidFill>
            </a:endParaRPr>
          </a:p>
        </p:txBody>
      </p:sp>
      <p:sp>
        <p:nvSpPr>
          <p:cNvPr id="57352" name="Rechteck 29"/>
          <p:cNvSpPr>
            <a:spLocks noChangeArrowheads="1"/>
          </p:cNvSpPr>
          <p:nvPr/>
        </p:nvSpPr>
        <p:spPr bwMode="auto">
          <a:xfrm>
            <a:off x="3554413" y="1674813"/>
            <a:ext cx="642937" cy="655637"/>
          </a:xfrm>
          <a:prstGeom prst="rect">
            <a:avLst/>
          </a:prstGeom>
          <a:noFill/>
          <a:ln w="9525">
            <a:noFill/>
            <a:miter lim="800000"/>
            <a:headEnd/>
            <a:tailEnd/>
          </a:ln>
        </p:spPr>
        <p:txBody>
          <a:bodyPr/>
          <a:lstStyle/>
          <a:p>
            <a:pPr eaLnBrk="0" hangingPunct="0"/>
            <a:endParaRPr lang="de-DE" sz="800">
              <a:solidFill>
                <a:srgbClr val="3333CC"/>
              </a:solidFill>
              <a:latin typeface="Webdings" pitchFamily="18" charset="2"/>
              <a:sym typeface="Webdings" pitchFamily="18" charset="2"/>
            </a:endParaRPr>
          </a:p>
          <a:p>
            <a:pPr eaLnBrk="0" hangingPunct="0"/>
            <a:endParaRPr lang="de-DE">
              <a:solidFill>
                <a:srgbClr val="3333CC"/>
              </a:solidFill>
              <a:latin typeface="Webdings" pitchFamily="18" charset="2"/>
              <a:sym typeface="Webdings" pitchFamily="18" charset="2"/>
            </a:endParaRPr>
          </a:p>
          <a:p>
            <a:pPr eaLnBrk="0" hangingPunct="0"/>
            <a:r>
              <a:rPr lang="de-DE">
                <a:solidFill>
                  <a:srgbClr val="EC8F14"/>
                </a:solidFill>
                <a:latin typeface="Webdings" pitchFamily="18" charset="2"/>
                <a:sym typeface="Webdings" pitchFamily="18" charset="2"/>
              </a:rPr>
              <a:t></a:t>
            </a:r>
            <a:endParaRPr lang="de-DE">
              <a:solidFill>
                <a:srgbClr val="EC8F14"/>
              </a:solidFill>
              <a:latin typeface="Webdings" pitchFamily="18" charset="2"/>
            </a:endParaRPr>
          </a:p>
        </p:txBody>
      </p:sp>
      <p:sp>
        <p:nvSpPr>
          <p:cNvPr id="57353" name="Eingekerbter Richtungspfeil 30"/>
          <p:cNvSpPr>
            <a:spLocks noChangeArrowheads="1"/>
          </p:cNvSpPr>
          <p:nvPr/>
        </p:nvSpPr>
        <p:spPr bwMode="auto">
          <a:xfrm>
            <a:off x="285750" y="4618038"/>
            <a:ext cx="857250" cy="857250"/>
          </a:xfrm>
          <a:prstGeom prst="chevron">
            <a:avLst>
              <a:gd name="adj" fmla="val 50000"/>
            </a:avLst>
          </a:prstGeom>
          <a:noFill/>
          <a:ln w="9525" algn="ctr">
            <a:noFill/>
            <a:round/>
            <a:headEnd/>
            <a:tailEnd/>
          </a:ln>
        </p:spPr>
        <p:txBody>
          <a:bodyPr lIns="90000" tIns="46800" rIns="90000" bIns="46800"/>
          <a:lstStyle/>
          <a:p>
            <a:pPr eaLnBrk="0" hangingPunct="0">
              <a:spcBef>
                <a:spcPct val="50000"/>
              </a:spcBef>
            </a:pPr>
            <a:endParaRPr lang="de-DE" sz="900">
              <a:solidFill>
                <a:srgbClr val="000000"/>
              </a:solidFill>
              <a:latin typeface="Arial" charset="0"/>
            </a:endParaRPr>
          </a:p>
        </p:txBody>
      </p:sp>
      <p:cxnSp>
        <p:nvCxnSpPr>
          <p:cNvPr id="57354" name="Gerade Verbindung 76"/>
          <p:cNvCxnSpPr>
            <a:cxnSpLocks noChangeShapeType="1"/>
            <a:stCxn id="28" idx="3"/>
          </p:cNvCxnSpPr>
          <p:nvPr/>
        </p:nvCxnSpPr>
        <p:spPr bwMode="auto">
          <a:xfrm>
            <a:off x="4586288" y="2146300"/>
            <a:ext cx="3286125" cy="671513"/>
          </a:xfrm>
          <a:prstGeom prst="line">
            <a:avLst/>
          </a:prstGeom>
          <a:noFill/>
          <a:ln w="9525" algn="ctr">
            <a:noFill/>
            <a:round/>
            <a:headEnd/>
            <a:tailEnd/>
          </a:ln>
        </p:spPr>
      </p:cxnSp>
      <p:cxnSp>
        <p:nvCxnSpPr>
          <p:cNvPr id="57355" name="Gerade Verbindung 54"/>
          <p:cNvCxnSpPr>
            <a:cxnSpLocks noChangeShapeType="1"/>
          </p:cNvCxnSpPr>
          <p:nvPr/>
        </p:nvCxnSpPr>
        <p:spPr bwMode="auto">
          <a:xfrm>
            <a:off x="4913313" y="962025"/>
            <a:ext cx="914400" cy="914400"/>
          </a:xfrm>
          <a:prstGeom prst="line">
            <a:avLst/>
          </a:prstGeom>
          <a:noFill/>
          <a:ln w="9525" algn="ctr">
            <a:noFill/>
            <a:round/>
            <a:headEnd/>
            <a:tailEnd/>
          </a:ln>
        </p:spPr>
      </p:cxnSp>
      <p:cxnSp>
        <p:nvCxnSpPr>
          <p:cNvPr id="57356" name="Gerade Verbindung 60"/>
          <p:cNvCxnSpPr>
            <a:cxnSpLocks noChangeShapeType="1"/>
          </p:cNvCxnSpPr>
          <p:nvPr/>
        </p:nvCxnSpPr>
        <p:spPr bwMode="auto">
          <a:xfrm rot="16200000" flipH="1">
            <a:off x="4413250" y="2752725"/>
            <a:ext cx="285750" cy="0"/>
          </a:xfrm>
          <a:prstGeom prst="line">
            <a:avLst/>
          </a:prstGeom>
          <a:noFill/>
          <a:ln w="9525" algn="ctr">
            <a:noFill/>
            <a:round/>
            <a:headEnd/>
            <a:tailEnd/>
          </a:ln>
        </p:spPr>
      </p:cxnSp>
      <p:sp>
        <p:nvSpPr>
          <p:cNvPr id="57357" name="Rechteck 25"/>
          <p:cNvSpPr>
            <a:spLocks noChangeArrowheads="1"/>
          </p:cNvSpPr>
          <p:nvPr/>
        </p:nvSpPr>
        <p:spPr bwMode="auto">
          <a:xfrm>
            <a:off x="357188" y="1533525"/>
            <a:ext cx="760412" cy="787400"/>
          </a:xfrm>
          <a:prstGeom prst="rect">
            <a:avLst/>
          </a:prstGeom>
          <a:noFill/>
          <a:ln w="9525">
            <a:noFill/>
            <a:miter lim="800000"/>
            <a:headEnd/>
            <a:tailEnd/>
          </a:ln>
        </p:spPr>
        <p:txBody>
          <a:bodyPr/>
          <a:lstStyle/>
          <a:p>
            <a:pPr eaLnBrk="0" hangingPunct="0"/>
            <a:endParaRPr lang="de-DE" sz="4400">
              <a:solidFill>
                <a:srgbClr val="3333CC"/>
              </a:solidFill>
              <a:latin typeface="Webdings" pitchFamily="18" charset="2"/>
            </a:endParaRPr>
          </a:p>
        </p:txBody>
      </p:sp>
      <p:sp>
        <p:nvSpPr>
          <p:cNvPr id="60" name="Abgerundetes Rechteck 59"/>
          <p:cNvSpPr/>
          <p:nvPr/>
        </p:nvSpPr>
        <p:spPr bwMode="auto">
          <a:xfrm>
            <a:off x="4687888" y="1717675"/>
            <a:ext cx="1428750" cy="85725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spcBef>
                <a:spcPts val="0"/>
              </a:spcBef>
              <a:defRPr/>
            </a:pPr>
            <a:r>
              <a:rPr lang="de-DE" sz="1000" dirty="0" err="1">
                <a:solidFill>
                  <a:srgbClr val="000000"/>
                </a:solidFill>
              </a:rPr>
              <a:t>Gewerbl.-techn</a:t>
            </a:r>
            <a:r>
              <a:rPr lang="de-DE" sz="1000" dirty="0">
                <a:solidFill>
                  <a:srgbClr val="000000"/>
                </a:solidFill>
              </a:rPr>
              <a:t>. Ausbildung</a:t>
            </a:r>
            <a:br>
              <a:rPr lang="de-DE" sz="1000" dirty="0">
                <a:solidFill>
                  <a:srgbClr val="000000"/>
                </a:solidFill>
              </a:rPr>
            </a:br>
            <a:r>
              <a:rPr lang="de-DE" sz="1000" dirty="0">
                <a:solidFill>
                  <a:srgbClr val="000000"/>
                </a:solidFill>
              </a:rPr>
              <a:t>Lehrwerkstatt</a:t>
            </a:r>
            <a:r>
              <a:rPr lang="de-DE" sz="1400" dirty="0">
                <a:solidFill>
                  <a:srgbClr val="000000"/>
                </a:solidFill>
              </a:rPr>
              <a:t>      </a:t>
            </a:r>
            <a:endParaRPr lang="de-DE" dirty="0">
              <a:solidFill>
                <a:srgbClr val="000000"/>
              </a:solidFill>
            </a:endParaRPr>
          </a:p>
        </p:txBody>
      </p:sp>
      <p:sp>
        <p:nvSpPr>
          <p:cNvPr id="57359" name="Rechteck 75"/>
          <p:cNvSpPr>
            <a:spLocks noChangeArrowheads="1"/>
          </p:cNvSpPr>
          <p:nvPr/>
        </p:nvSpPr>
        <p:spPr bwMode="auto">
          <a:xfrm>
            <a:off x="7429500" y="1643063"/>
            <a:ext cx="914400" cy="914400"/>
          </a:xfrm>
          <a:prstGeom prst="rect">
            <a:avLst/>
          </a:prstGeom>
          <a:noFill/>
          <a:ln w="9525" algn="ctr">
            <a:noFill/>
            <a:round/>
            <a:headEnd/>
            <a:tailEnd/>
          </a:ln>
        </p:spPr>
        <p:txBody>
          <a:bodyPr lIns="90000" tIns="46800" rIns="90000" bIns="46800">
            <a:spAutoFit/>
          </a:bodyPr>
          <a:lstStyle/>
          <a:p>
            <a:pPr eaLnBrk="0" hangingPunct="0">
              <a:spcBef>
                <a:spcPct val="50000"/>
              </a:spcBef>
            </a:pPr>
            <a:endParaRPr lang="de-DE" sz="900">
              <a:solidFill>
                <a:srgbClr val="000000"/>
              </a:solidFill>
              <a:latin typeface="Arial" charset="0"/>
            </a:endParaRPr>
          </a:p>
        </p:txBody>
      </p:sp>
      <p:sp>
        <p:nvSpPr>
          <p:cNvPr id="112" name="Textfeld 111"/>
          <p:cNvSpPr txBox="1"/>
          <p:nvPr/>
        </p:nvSpPr>
        <p:spPr>
          <a:xfrm>
            <a:off x="1214438" y="1214438"/>
            <a:ext cx="601662" cy="230187"/>
          </a:xfrm>
          <a:prstGeom prst="rect">
            <a:avLst/>
          </a:prstGeom>
          <a:noFill/>
        </p:spPr>
        <p:txBody>
          <a:bodyPr wrap="none">
            <a:spAutoFit/>
          </a:bodyPr>
          <a:lstStyle/>
          <a:p>
            <a:pPr>
              <a:defRPr/>
            </a:pPr>
            <a:r>
              <a:rPr lang="de-DE" sz="900" dirty="0">
                <a:solidFill>
                  <a:srgbClr val="000000"/>
                </a:solidFill>
                <a:latin typeface="Arial" charset="0"/>
              </a:rPr>
              <a:t>Werk </a:t>
            </a:r>
            <a:r>
              <a:rPr lang="de-DE" sz="900" b="1" dirty="0">
                <a:solidFill>
                  <a:srgbClr val="000000"/>
                </a:solidFill>
                <a:effectLst>
                  <a:outerShdw blurRad="38100" dist="38100" dir="2700000" algn="tl">
                    <a:srgbClr val="000000">
                      <a:alpha val="43137"/>
                    </a:srgbClr>
                  </a:outerShdw>
                </a:effectLst>
                <a:latin typeface="Arial" charset="0"/>
              </a:rPr>
              <a:t>B</a:t>
            </a:r>
            <a:r>
              <a:rPr lang="de-DE" sz="900" dirty="0">
                <a:solidFill>
                  <a:srgbClr val="000000"/>
                </a:solidFill>
                <a:latin typeface="Arial" charset="0"/>
              </a:rPr>
              <a:t> </a:t>
            </a:r>
          </a:p>
        </p:txBody>
      </p:sp>
      <p:sp>
        <p:nvSpPr>
          <p:cNvPr id="113" name="Textfeld 112"/>
          <p:cNvSpPr txBox="1"/>
          <p:nvPr/>
        </p:nvSpPr>
        <p:spPr>
          <a:xfrm>
            <a:off x="7343775" y="1200150"/>
            <a:ext cx="601663" cy="231775"/>
          </a:xfrm>
          <a:prstGeom prst="rect">
            <a:avLst/>
          </a:prstGeom>
          <a:noFill/>
        </p:spPr>
        <p:txBody>
          <a:bodyPr wrap="none">
            <a:spAutoFit/>
          </a:bodyPr>
          <a:lstStyle/>
          <a:p>
            <a:pPr>
              <a:defRPr/>
            </a:pPr>
            <a:r>
              <a:rPr lang="de-DE" sz="900" dirty="0">
                <a:solidFill>
                  <a:srgbClr val="000000"/>
                </a:solidFill>
                <a:latin typeface="Arial" charset="0"/>
              </a:rPr>
              <a:t>Werk </a:t>
            </a:r>
            <a:r>
              <a:rPr lang="de-DE" sz="900" b="1" dirty="0">
                <a:solidFill>
                  <a:srgbClr val="000000"/>
                </a:solidFill>
                <a:effectLst>
                  <a:outerShdw blurRad="38100" dist="38100" dir="2700000" algn="tl">
                    <a:srgbClr val="000000">
                      <a:alpha val="43137"/>
                    </a:srgbClr>
                  </a:outerShdw>
                </a:effectLst>
                <a:latin typeface="Arial" charset="0"/>
              </a:rPr>
              <a:t>C</a:t>
            </a:r>
            <a:r>
              <a:rPr lang="de-DE" sz="900" dirty="0">
                <a:solidFill>
                  <a:srgbClr val="000000"/>
                </a:solidFill>
                <a:latin typeface="Arial" charset="0"/>
              </a:rPr>
              <a:t> </a:t>
            </a:r>
          </a:p>
        </p:txBody>
      </p:sp>
      <p:sp>
        <p:nvSpPr>
          <p:cNvPr id="57362" name="Textfeld 47"/>
          <p:cNvSpPr txBox="1">
            <a:spLocks noChangeArrowheads="1"/>
          </p:cNvSpPr>
          <p:nvPr/>
        </p:nvSpPr>
        <p:spPr bwMode="auto">
          <a:xfrm>
            <a:off x="747713" y="4527550"/>
            <a:ext cx="1649412" cy="231775"/>
          </a:xfrm>
          <a:prstGeom prst="rect">
            <a:avLst/>
          </a:prstGeom>
          <a:noFill/>
          <a:ln w="9525">
            <a:noFill/>
            <a:miter lim="800000"/>
            <a:headEnd/>
            <a:tailEnd/>
          </a:ln>
        </p:spPr>
        <p:txBody>
          <a:bodyPr wrap="none">
            <a:spAutoFit/>
          </a:bodyPr>
          <a:lstStyle/>
          <a:p>
            <a:pPr eaLnBrk="0" hangingPunct="0">
              <a:spcBef>
                <a:spcPct val="50000"/>
              </a:spcBef>
            </a:pPr>
            <a:r>
              <a:rPr lang="de-DE" sz="900">
                <a:solidFill>
                  <a:srgbClr val="000000"/>
                </a:solidFill>
                <a:latin typeface="Arial" charset="0"/>
              </a:rPr>
              <a:t>= nebenberufliches Personal</a:t>
            </a:r>
          </a:p>
        </p:txBody>
      </p:sp>
      <p:sp>
        <p:nvSpPr>
          <p:cNvPr id="57363" name="Textfeld 50"/>
          <p:cNvSpPr txBox="1">
            <a:spLocks noChangeArrowheads="1"/>
          </p:cNvSpPr>
          <p:nvPr/>
        </p:nvSpPr>
        <p:spPr bwMode="auto">
          <a:xfrm>
            <a:off x="714375" y="3929063"/>
            <a:ext cx="1617663" cy="438150"/>
          </a:xfrm>
          <a:prstGeom prst="rect">
            <a:avLst/>
          </a:prstGeom>
          <a:noFill/>
          <a:ln w="9525">
            <a:noFill/>
            <a:miter lim="800000"/>
            <a:headEnd/>
            <a:tailEnd/>
          </a:ln>
        </p:spPr>
        <p:txBody>
          <a:bodyPr wrap="none">
            <a:spAutoFit/>
          </a:bodyPr>
          <a:lstStyle/>
          <a:p>
            <a:pPr eaLnBrk="0" hangingPunct="0">
              <a:spcBef>
                <a:spcPct val="50000"/>
              </a:spcBef>
            </a:pPr>
            <a:r>
              <a:rPr lang="de-DE" sz="900">
                <a:solidFill>
                  <a:srgbClr val="000000"/>
                </a:solidFill>
                <a:latin typeface="Arial" charset="0"/>
              </a:rPr>
              <a:t>= hauptberufliches Personal</a:t>
            </a:r>
          </a:p>
          <a:p>
            <a:pPr eaLnBrk="0" hangingPunct="0">
              <a:spcBef>
                <a:spcPct val="50000"/>
              </a:spcBef>
            </a:pPr>
            <a:endParaRPr lang="de-DE" sz="900">
              <a:solidFill>
                <a:srgbClr val="000000"/>
              </a:solidFill>
              <a:latin typeface="Arial" charset="0"/>
            </a:endParaRPr>
          </a:p>
        </p:txBody>
      </p:sp>
      <p:sp>
        <p:nvSpPr>
          <p:cNvPr id="57364" name="Rechteck 25"/>
          <p:cNvSpPr>
            <a:spLocks noChangeArrowheads="1"/>
          </p:cNvSpPr>
          <p:nvPr/>
        </p:nvSpPr>
        <p:spPr bwMode="auto">
          <a:xfrm>
            <a:off x="285750" y="3714750"/>
            <a:ext cx="760413" cy="787400"/>
          </a:xfrm>
          <a:prstGeom prst="rect">
            <a:avLst/>
          </a:prstGeom>
          <a:noFill/>
          <a:ln w="9525">
            <a:noFill/>
            <a:miter lim="800000"/>
            <a:headEnd/>
            <a:tailEnd/>
          </a:ln>
        </p:spPr>
        <p:txBody>
          <a:bodyPr/>
          <a:lstStyle/>
          <a:p>
            <a:pPr eaLnBrk="0" hangingPunct="0"/>
            <a:r>
              <a:rPr lang="de-DE" sz="3200">
                <a:solidFill>
                  <a:srgbClr val="3333CC"/>
                </a:solidFill>
                <a:latin typeface="Webdings" pitchFamily="18" charset="2"/>
                <a:sym typeface="Webdings" pitchFamily="18" charset="2"/>
              </a:rPr>
              <a:t></a:t>
            </a:r>
            <a:endParaRPr lang="de-DE" sz="3200">
              <a:solidFill>
                <a:srgbClr val="3333CC"/>
              </a:solidFill>
              <a:latin typeface="Webdings" pitchFamily="18" charset="2"/>
            </a:endParaRPr>
          </a:p>
        </p:txBody>
      </p:sp>
      <p:sp>
        <p:nvSpPr>
          <p:cNvPr id="57365" name="Rechteck 75"/>
          <p:cNvSpPr>
            <a:spLocks noChangeArrowheads="1"/>
          </p:cNvSpPr>
          <p:nvPr/>
        </p:nvSpPr>
        <p:spPr bwMode="auto">
          <a:xfrm>
            <a:off x="265113" y="4357688"/>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7366" name="Rechteck 55"/>
          <p:cNvSpPr>
            <a:spLocks noChangeArrowheads="1"/>
          </p:cNvSpPr>
          <p:nvPr/>
        </p:nvSpPr>
        <p:spPr bwMode="auto">
          <a:xfrm>
            <a:off x="3205163" y="1044575"/>
            <a:ext cx="2571750" cy="492125"/>
          </a:xfrm>
          <a:prstGeom prst="rect">
            <a:avLst/>
          </a:prstGeom>
          <a:noFill/>
          <a:ln w="9525">
            <a:noFill/>
            <a:miter lim="800000"/>
            <a:headEnd/>
            <a:tailEnd/>
          </a:ln>
        </p:spPr>
        <p:txBody>
          <a:bodyPr>
            <a:spAutoFit/>
          </a:bodyPr>
          <a:lstStyle/>
          <a:p>
            <a:pPr algn="ctr" eaLnBrk="0" hangingPunct="0">
              <a:spcBef>
                <a:spcPct val="50000"/>
              </a:spcBef>
            </a:pPr>
            <a:r>
              <a:rPr lang="de-DE" sz="1400" b="1">
                <a:solidFill>
                  <a:srgbClr val="000000"/>
                </a:solidFill>
                <a:latin typeface="Arial" charset="0"/>
              </a:rPr>
              <a:t>Zentrale/Hauptverwaltung</a:t>
            </a:r>
            <a:br>
              <a:rPr lang="de-DE" sz="1400" b="1">
                <a:solidFill>
                  <a:srgbClr val="000000"/>
                </a:solidFill>
                <a:latin typeface="Arial" charset="0"/>
              </a:rPr>
            </a:br>
            <a:endParaRPr lang="de-DE" sz="1200">
              <a:solidFill>
                <a:srgbClr val="000000"/>
              </a:solidFill>
              <a:latin typeface="Arial" charset="0"/>
            </a:endParaRPr>
          </a:p>
        </p:txBody>
      </p:sp>
      <p:sp>
        <p:nvSpPr>
          <p:cNvPr id="57" name="Textfeld 56"/>
          <p:cNvSpPr txBox="1"/>
          <p:nvPr/>
        </p:nvSpPr>
        <p:spPr>
          <a:xfrm>
            <a:off x="4356100" y="3860800"/>
            <a:ext cx="601663" cy="231775"/>
          </a:xfrm>
          <a:prstGeom prst="rect">
            <a:avLst/>
          </a:prstGeom>
          <a:noFill/>
        </p:spPr>
        <p:txBody>
          <a:bodyPr>
            <a:spAutoFit/>
          </a:bodyPr>
          <a:lstStyle/>
          <a:p>
            <a:pPr algn="ctr">
              <a:defRPr/>
            </a:pPr>
            <a:r>
              <a:rPr lang="de-DE" sz="900" dirty="0">
                <a:solidFill>
                  <a:srgbClr val="000000"/>
                </a:solidFill>
                <a:latin typeface="Arial" charset="0"/>
              </a:rPr>
              <a:t>Werk </a:t>
            </a:r>
            <a:r>
              <a:rPr lang="de-DE" sz="900" b="1" dirty="0">
                <a:solidFill>
                  <a:srgbClr val="000000"/>
                </a:solidFill>
                <a:effectLst>
                  <a:outerShdw blurRad="38100" dist="38100" dir="2700000" algn="tl">
                    <a:srgbClr val="000000">
                      <a:alpha val="43137"/>
                    </a:srgbClr>
                  </a:outerShdw>
                </a:effectLst>
                <a:latin typeface="Arial" charset="0"/>
              </a:rPr>
              <a:t>A</a:t>
            </a:r>
            <a:r>
              <a:rPr lang="de-DE" sz="900" dirty="0">
                <a:solidFill>
                  <a:srgbClr val="000000"/>
                </a:solidFill>
                <a:latin typeface="Arial" charset="0"/>
              </a:rPr>
              <a:t> </a:t>
            </a:r>
          </a:p>
        </p:txBody>
      </p:sp>
      <p:pic>
        <p:nvPicPr>
          <p:cNvPr id="62" name="Grafik 61" descr="Pfeile DL.jpg"/>
          <p:cNvPicPr>
            <a:picLocks noChangeAspect="1"/>
          </p:cNvPicPr>
          <p:nvPr/>
        </p:nvPicPr>
        <p:blipFill>
          <a:blip r:embed="rId4" cstate="print"/>
          <a:stretch>
            <a:fillRect/>
          </a:stretch>
        </p:blipFill>
        <p:spPr>
          <a:xfrm>
            <a:off x="3073400" y="2695575"/>
            <a:ext cx="2928938" cy="461963"/>
          </a:xfrm>
          <a:prstGeom prst="rect">
            <a:avLst/>
          </a:prstGeom>
          <a:solidFill>
            <a:schemeClr val="accent3">
              <a:lumMod val="85000"/>
            </a:schemeClr>
          </a:solidFill>
        </p:spPr>
      </p:pic>
      <p:sp>
        <p:nvSpPr>
          <p:cNvPr id="57369" name="Rechteck 29"/>
          <p:cNvSpPr>
            <a:spLocks noChangeArrowheads="1"/>
          </p:cNvSpPr>
          <p:nvPr/>
        </p:nvSpPr>
        <p:spPr bwMode="auto">
          <a:xfrm>
            <a:off x="4999038" y="2052638"/>
            <a:ext cx="1143000" cy="584200"/>
          </a:xfrm>
          <a:prstGeom prst="rect">
            <a:avLst/>
          </a:prstGeom>
          <a:noFill/>
          <a:ln w="9525">
            <a:noFill/>
            <a:miter lim="800000"/>
            <a:headEnd/>
            <a:tailEnd/>
          </a:ln>
        </p:spPr>
        <p:txBody>
          <a:bodyPr/>
          <a:lstStyle/>
          <a:p>
            <a:pPr eaLnBrk="0" hangingPunct="0"/>
            <a:endParaRPr lang="de-DE" sz="800">
              <a:solidFill>
                <a:srgbClr val="3333CC"/>
              </a:solidFill>
              <a:latin typeface="Webdings" pitchFamily="18" charset="2"/>
              <a:sym typeface="Webdings" pitchFamily="18" charset="2"/>
            </a:endParaRPr>
          </a:p>
          <a:p>
            <a:pPr eaLnBrk="0" hangingPunct="0"/>
            <a:r>
              <a:rPr lang="de-DE">
                <a:solidFill>
                  <a:srgbClr val="3333CC"/>
                </a:solidFill>
                <a:latin typeface="Webdings" pitchFamily="18" charset="2"/>
                <a:sym typeface="Webdings" pitchFamily="18" charset="2"/>
              </a:rPr>
              <a:t></a:t>
            </a:r>
            <a:endParaRPr lang="de-DE">
              <a:solidFill>
                <a:srgbClr val="3333CC"/>
              </a:solidFill>
              <a:latin typeface="Webdings" pitchFamily="18" charset="2"/>
            </a:endParaRPr>
          </a:p>
        </p:txBody>
      </p:sp>
      <p:sp>
        <p:nvSpPr>
          <p:cNvPr id="57371" name="Textfeld 50"/>
          <p:cNvSpPr txBox="1">
            <a:spLocks noChangeArrowheads="1"/>
          </p:cNvSpPr>
          <p:nvPr/>
        </p:nvSpPr>
        <p:spPr bwMode="auto">
          <a:xfrm>
            <a:off x="731838" y="3281363"/>
            <a:ext cx="1252537" cy="438150"/>
          </a:xfrm>
          <a:prstGeom prst="rect">
            <a:avLst/>
          </a:prstGeom>
          <a:noFill/>
          <a:ln w="9525">
            <a:noFill/>
            <a:miter lim="800000"/>
            <a:headEnd/>
            <a:tailEnd/>
          </a:ln>
        </p:spPr>
        <p:txBody>
          <a:bodyPr wrap="none">
            <a:spAutoFit/>
          </a:bodyPr>
          <a:lstStyle/>
          <a:p>
            <a:pPr eaLnBrk="0" hangingPunct="0">
              <a:spcBef>
                <a:spcPct val="50000"/>
              </a:spcBef>
            </a:pPr>
            <a:r>
              <a:rPr lang="de-DE" sz="900">
                <a:solidFill>
                  <a:srgbClr val="000000"/>
                </a:solidFill>
                <a:latin typeface="Arial" charset="0"/>
              </a:rPr>
              <a:t>= Ausbildungsleitung</a:t>
            </a:r>
          </a:p>
          <a:p>
            <a:pPr eaLnBrk="0" hangingPunct="0">
              <a:spcBef>
                <a:spcPct val="50000"/>
              </a:spcBef>
            </a:pPr>
            <a:endParaRPr lang="de-DE" sz="900">
              <a:solidFill>
                <a:srgbClr val="EC8F14"/>
              </a:solidFill>
              <a:latin typeface="Arial" charset="0"/>
            </a:endParaRPr>
          </a:p>
        </p:txBody>
      </p:sp>
      <p:sp>
        <p:nvSpPr>
          <p:cNvPr id="57372" name="Rechteck 25"/>
          <p:cNvSpPr>
            <a:spLocks noChangeArrowheads="1"/>
          </p:cNvSpPr>
          <p:nvPr/>
        </p:nvSpPr>
        <p:spPr bwMode="auto">
          <a:xfrm>
            <a:off x="271463" y="3067050"/>
            <a:ext cx="760412" cy="787400"/>
          </a:xfrm>
          <a:prstGeom prst="rect">
            <a:avLst/>
          </a:prstGeom>
          <a:noFill/>
          <a:ln w="9525">
            <a:noFill/>
            <a:miter lim="800000"/>
            <a:headEnd/>
            <a:tailEnd/>
          </a:ln>
        </p:spPr>
        <p:txBody>
          <a:bodyPr/>
          <a:lstStyle/>
          <a:p>
            <a:pPr eaLnBrk="0" hangingPunct="0"/>
            <a:r>
              <a:rPr lang="de-DE" sz="3200">
                <a:solidFill>
                  <a:srgbClr val="EC8F14"/>
                </a:solidFill>
                <a:latin typeface="Webdings" pitchFamily="18" charset="2"/>
                <a:sym typeface="Webdings" pitchFamily="18" charset="2"/>
              </a:rPr>
              <a:t></a:t>
            </a:r>
            <a:endParaRPr lang="de-DE" sz="3200">
              <a:solidFill>
                <a:srgbClr val="000000"/>
              </a:solidFill>
              <a:latin typeface="Webdings" pitchFamily="18" charset="2"/>
            </a:endParaRPr>
          </a:p>
        </p:txBody>
      </p:sp>
      <p:sp>
        <p:nvSpPr>
          <p:cNvPr id="57373" name="Rechteck 31"/>
          <p:cNvSpPr>
            <a:spLocks noChangeArrowheads="1"/>
          </p:cNvSpPr>
          <p:nvPr/>
        </p:nvSpPr>
        <p:spPr bwMode="auto">
          <a:xfrm>
            <a:off x="107950" y="765175"/>
            <a:ext cx="8785225" cy="5543550"/>
          </a:xfrm>
          <a:prstGeom prst="rect">
            <a:avLst/>
          </a:prstGeom>
          <a:noFill/>
          <a:ln w="9525" algn="ctr">
            <a:noFill/>
            <a:round/>
            <a:headEnd/>
            <a:tailEnd/>
          </a:ln>
        </p:spPr>
        <p:txBody>
          <a:bodyPr lIns="90000" tIns="46800" rIns="90000" bIns="46800">
            <a:spAutoFit/>
          </a:bodyPr>
          <a:lstStyle/>
          <a:p>
            <a:pPr eaLnBrk="0" hangingPunct="0">
              <a:spcBef>
                <a:spcPct val="50000"/>
              </a:spcBef>
            </a:pPr>
            <a:endParaRPr lang="de-DE" sz="900">
              <a:solidFill>
                <a:srgbClr val="000000"/>
              </a:solidFill>
              <a:latin typeface="Arial" charset="0"/>
            </a:endParaRPr>
          </a:p>
        </p:txBody>
      </p:sp>
      <p:pic>
        <p:nvPicPr>
          <p:cNvPr id="57374" name="Picture 3"/>
          <p:cNvPicPr>
            <a:picLocks noChangeAspect="1" noChangeArrowheads="1"/>
          </p:cNvPicPr>
          <p:nvPr/>
        </p:nvPicPr>
        <p:blipFill>
          <a:blip r:embed="rId5" cstate="print"/>
          <a:srcRect l="26871" t="36685" r="23328" b="24159"/>
          <a:stretch>
            <a:fillRect/>
          </a:stretch>
        </p:blipFill>
        <p:spPr bwMode="auto">
          <a:xfrm>
            <a:off x="3243263" y="4124325"/>
            <a:ext cx="2732087" cy="1717675"/>
          </a:xfrm>
          <a:prstGeom prst="rect">
            <a:avLst/>
          </a:prstGeom>
          <a:noFill/>
          <a:ln w="9525">
            <a:solidFill>
              <a:schemeClr val="tx1"/>
            </a:solidFill>
            <a:miter lim="800000"/>
            <a:headEnd/>
            <a:tailEnd/>
          </a:ln>
        </p:spPr>
      </p:pic>
      <p:pic>
        <p:nvPicPr>
          <p:cNvPr id="57375" name="Picture 3"/>
          <p:cNvPicPr>
            <a:picLocks noChangeAspect="1" noChangeArrowheads="1"/>
          </p:cNvPicPr>
          <p:nvPr/>
        </p:nvPicPr>
        <p:blipFill>
          <a:blip r:embed="rId5" cstate="print"/>
          <a:srcRect l="26871" t="55351" r="23328" b="24159"/>
          <a:stretch>
            <a:fillRect/>
          </a:stretch>
        </p:blipFill>
        <p:spPr bwMode="auto">
          <a:xfrm>
            <a:off x="301625" y="1412875"/>
            <a:ext cx="2428875" cy="798513"/>
          </a:xfrm>
          <a:prstGeom prst="rect">
            <a:avLst/>
          </a:prstGeom>
          <a:noFill/>
          <a:ln w="9525">
            <a:solidFill>
              <a:schemeClr val="tx1"/>
            </a:solidFill>
            <a:miter lim="800000"/>
            <a:headEnd/>
            <a:tailEnd/>
          </a:ln>
        </p:spPr>
      </p:pic>
      <p:pic>
        <p:nvPicPr>
          <p:cNvPr id="57376" name="Picture 3"/>
          <p:cNvPicPr>
            <a:picLocks noChangeAspect="1" noChangeArrowheads="1"/>
          </p:cNvPicPr>
          <p:nvPr/>
        </p:nvPicPr>
        <p:blipFill>
          <a:blip r:embed="rId5" cstate="print"/>
          <a:srcRect l="26871" t="55351" r="23328" b="24159"/>
          <a:stretch>
            <a:fillRect/>
          </a:stretch>
        </p:blipFill>
        <p:spPr bwMode="auto">
          <a:xfrm>
            <a:off x="6424613" y="1412875"/>
            <a:ext cx="2428875" cy="798513"/>
          </a:xfrm>
          <a:prstGeom prst="rect">
            <a:avLst/>
          </a:prstGeom>
          <a:noFill/>
          <a:ln w="9525">
            <a:solidFill>
              <a:schemeClr val="tx1"/>
            </a:solidFill>
            <a:miter lim="800000"/>
            <a:headEnd/>
            <a:tailEnd/>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31763"/>
            <a:ext cx="8820472" cy="576262"/>
          </a:xfrm>
        </p:spPr>
        <p:txBody>
          <a:bodyPr/>
          <a:lstStyle/>
          <a:p>
            <a:pPr>
              <a:defRPr/>
            </a:pPr>
            <a:r>
              <a:rPr lang="de-DE" sz="2000" b="1" kern="1200" dirty="0" smtClean="0">
                <a:solidFill>
                  <a:schemeClr val="accent6">
                    <a:lumMod val="50000"/>
                  </a:schemeClr>
                </a:solidFill>
                <a:ea typeface="+mn-ea"/>
                <a:cs typeface="+mn-cs"/>
              </a:rPr>
              <a:t>Aspekt „Defensives Selbstverständnis in der </a:t>
            </a:r>
            <a:r>
              <a:rPr lang="de-DE" sz="2000" b="1" kern="1200" dirty="0" err="1" smtClean="0">
                <a:solidFill>
                  <a:schemeClr val="accent6">
                    <a:lumMod val="50000"/>
                  </a:schemeClr>
                </a:solidFill>
                <a:ea typeface="+mn-ea"/>
                <a:cs typeface="+mn-cs"/>
              </a:rPr>
              <a:t>gewerbl.-techn</a:t>
            </a:r>
            <a:r>
              <a:rPr lang="de-DE" sz="2000" b="1" kern="1200" dirty="0" smtClean="0">
                <a:solidFill>
                  <a:schemeClr val="accent6">
                    <a:lumMod val="50000"/>
                  </a:schemeClr>
                </a:solidFill>
                <a:ea typeface="+mn-ea"/>
                <a:cs typeface="+mn-cs"/>
              </a:rPr>
              <a:t>. Industrie“</a:t>
            </a:r>
            <a:endParaRPr lang="de-DE" sz="2000" b="1" kern="1200" dirty="0">
              <a:solidFill>
                <a:schemeClr val="accent6">
                  <a:lumMod val="50000"/>
                </a:schemeClr>
              </a:solidFill>
              <a:ea typeface="+mn-ea"/>
              <a:cs typeface="+mn-cs"/>
            </a:endParaRPr>
          </a:p>
        </p:txBody>
      </p:sp>
      <p:sp>
        <p:nvSpPr>
          <p:cNvPr id="3" name="Inhaltsplatzhalter 2"/>
          <p:cNvSpPr>
            <a:spLocks noGrp="1"/>
          </p:cNvSpPr>
          <p:nvPr>
            <p:ph idx="1"/>
          </p:nvPr>
        </p:nvSpPr>
        <p:spPr>
          <a:xfrm>
            <a:off x="250825" y="1052513"/>
            <a:ext cx="8628063" cy="5054600"/>
          </a:xfrm>
        </p:spPr>
        <p:txBody>
          <a:bodyPr/>
          <a:lstStyle/>
          <a:p>
            <a:pPr>
              <a:buFontTx/>
              <a:buNone/>
              <a:tabLst>
                <a:tab pos="5378450" algn="l"/>
              </a:tabLst>
              <a:defRPr/>
            </a:pPr>
            <a:r>
              <a:rPr lang="de-DE" sz="1800" dirty="0" smtClean="0"/>
              <a:t>	„Man muss ganz klar sagen, wir haben eine Fertigung und diese Fertigung verdient das Geld. Wir sind zu sehen als indirektes Personal, und das heißt, mit meiner Tätigkeit verdiene ich eigentlich kein Geld für unseren Konzern. Priorität für mich hat in dem Sinne dann die Fertigung, wenn eine Anlage irgendwo steht.“</a:t>
            </a:r>
          </a:p>
          <a:p>
            <a:pPr algn="r">
              <a:buFontTx/>
              <a:buNone/>
              <a:tabLst>
                <a:tab pos="5378450" algn="l"/>
              </a:tabLst>
              <a:defRPr/>
            </a:pPr>
            <a:r>
              <a:rPr lang="de-DE" sz="1000" i="1" dirty="0" smtClean="0">
                <a:solidFill>
                  <a:schemeClr val="accent6">
                    <a:lumMod val="75000"/>
                  </a:schemeClr>
                </a:solidFill>
              </a:rPr>
              <a:t>[Nebenberuflicher Ausbilder, mittelständisches Werk in einem nun US-amerikanischen Konzern der Elektro-Branche]</a:t>
            </a:r>
          </a:p>
          <a:p>
            <a:pPr>
              <a:buFontTx/>
              <a:buNone/>
              <a:defRPr/>
            </a:pPr>
            <a:endParaRPr lang="de-DE" sz="1800" dirty="0" smtClean="0"/>
          </a:p>
          <a:p>
            <a:pPr>
              <a:buFontTx/>
              <a:buNone/>
              <a:tabLst>
                <a:tab pos="5378450" algn="l"/>
              </a:tabLst>
              <a:defRPr/>
            </a:pPr>
            <a:r>
              <a:rPr lang="de-DE" sz="1800" dirty="0" smtClean="0"/>
              <a:t> 	„Ausbildung empfinden die meisten Bereiche als sehr wichtig. Sie freuen sich auch, wenn sie gut ausgebildete Leute kriegen, aber viele Bereiche wollen eigentlich mit der Ausbildung selber nichts zu tun haben. (- -) Man wird als Person hier schon akzeptiert. Ich habe mit den Mitarbeitern eigentlich keine Schwierigkeiten, ist also noch keiner da gewesen, der nur sagt immer: ‚Ich muss mein Geld mit dir teilen, ich muss also für dich mitverdienen.‘</a:t>
            </a:r>
            <a:r>
              <a:rPr lang="de-DE" sz="1800" i="1" dirty="0" smtClean="0"/>
              <a:t> </a:t>
            </a:r>
            <a:r>
              <a:rPr lang="de-DE" sz="1800" dirty="0" smtClean="0"/>
              <a:t>Weil, wir verdienen in dem Sinne ja kein Geld, wir sind nicht </a:t>
            </a:r>
            <a:r>
              <a:rPr lang="de-DE" sz="1800" i="1" dirty="0" smtClean="0"/>
              <a:t>produktiv</a:t>
            </a:r>
            <a:r>
              <a:rPr lang="de-DE" sz="1800" dirty="0" smtClean="0"/>
              <a:t>, (lacht leise) in dem Sinne, nicht?  […] Es ist also keine Böswilligkeit oder so was da, aber, wie gesagt, Ausbildung sehen sie als wichtig und sinnvoll an, aber (-) eigentlich möchte keiner die Arbeit machen.“	</a:t>
            </a:r>
          </a:p>
          <a:p>
            <a:pPr algn="r">
              <a:buFontTx/>
              <a:buNone/>
              <a:tabLst>
                <a:tab pos="5378450" algn="l"/>
              </a:tabLst>
              <a:defRPr/>
            </a:pPr>
            <a:r>
              <a:rPr lang="de-DE" sz="1000" i="1" dirty="0" smtClean="0">
                <a:solidFill>
                  <a:schemeClr val="accent6">
                    <a:lumMod val="75000"/>
                  </a:schemeClr>
                </a:solidFill>
              </a:rPr>
              <a:t>	[Hauptamtlicher Ausbilder. Lehrwerkstatt Metall, mittelständisches Metallunternehmen]</a:t>
            </a:r>
            <a:endParaRPr lang="de-DE" sz="1800" i="1" dirty="0" smtClean="0"/>
          </a:p>
          <a:p>
            <a:pPr>
              <a:buFontTx/>
              <a:buNone/>
              <a:defRPr/>
            </a:pPr>
            <a:endParaRPr lang="de-DE" sz="1800" i="1" dirty="0" smtClean="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ChangeArrowheads="1"/>
          </p:cNvSpPr>
          <p:nvPr/>
        </p:nvSpPr>
        <p:spPr bwMode="auto">
          <a:xfrm>
            <a:off x="762000" y="42863"/>
            <a:ext cx="8382000" cy="490537"/>
          </a:xfrm>
          <a:prstGeom prst="rect">
            <a:avLst/>
          </a:prstGeom>
          <a:noFill/>
          <a:ln w="9525">
            <a:noFill/>
            <a:miter lim="800000"/>
            <a:headEnd/>
            <a:tailEnd/>
          </a:ln>
        </p:spPr>
        <p:txBody>
          <a:bodyPr anchor="ctr"/>
          <a:lstStyle/>
          <a:p>
            <a:pPr algn="ctr" eaLnBrk="0" hangingPunct="0"/>
            <a:endParaRPr lang="de-DE">
              <a:solidFill>
                <a:srgbClr val="000000"/>
              </a:solidFill>
              <a:latin typeface="Arial" charset="0"/>
            </a:endParaRPr>
          </a:p>
        </p:txBody>
      </p:sp>
      <p:sp>
        <p:nvSpPr>
          <p:cNvPr id="59395" name="Textfeld 13"/>
          <p:cNvSpPr txBox="1">
            <a:spLocks noChangeArrowheads="1"/>
          </p:cNvSpPr>
          <p:nvPr/>
        </p:nvSpPr>
        <p:spPr bwMode="auto">
          <a:xfrm>
            <a:off x="1550988" y="74613"/>
            <a:ext cx="6521450" cy="584200"/>
          </a:xfrm>
          <a:prstGeom prst="rect">
            <a:avLst/>
          </a:prstGeom>
          <a:noFill/>
          <a:ln w="9525">
            <a:noFill/>
            <a:miter lim="800000"/>
            <a:headEnd/>
            <a:tailEnd/>
          </a:ln>
        </p:spPr>
        <p:txBody>
          <a:bodyPr wrap="none"/>
          <a:lstStyle/>
          <a:p>
            <a:pPr algn="ctr" eaLnBrk="0" hangingPunct="0">
              <a:spcBef>
                <a:spcPct val="50000"/>
              </a:spcBef>
            </a:pPr>
            <a:r>
              <a:rPr lang="de-DE" b="1" dirty="0">
                <a:solidFill>
                  <a:srgbClr val="16165D"/>
                </a:solidFill>
                <a:latin typeface="Arial" charset="0"/>
              </a:rPr>
              <a:t>Gewerblich-technische Industrieausbildung</a:t>
            </a:r>
            <a:br>
              <a:rPr lang="de-DE" b="1" dirty="0">
                <a:solidFill>
                  <a:srgbClr val="16165D"/>
                </a:solidFill>
                <a:latin typeface="Arial" charset="0"/>
              </a:rPr>
            </a:br>
            <a:r>
              <a:rPr lang="de-DE" sz="1200" b="1" dirty="0" smtClean="0">
                <a:solidFill>
                  <a:srgbClr val="16165D"/>
                </a:solidFill>
                <a:latin typeface="Arial" charset="0"/>
              </a:rPr>
              <a:t>Metallunternehmen</a:t>
            </a:r>
            <a:r>
              <a:rPr lang="de-DE" sz="1200" b="1" dirty="0">
                <a:solidFill>
                  <a:srgbClr val="16165D"/>
                </a:solidFill>
                <a:latin typeface="Arial" charset="0"/>
              </a:rPr>
              <a:t>, ca. 1500 Mitarbeiter </a:t>
            </a:r>
          </a:p>
        </p:txBody>
      </p:sp>
      <p:sp>
        <p:nvSpPr>
          <p:cNvPr id="59396" name="Rechteck 25"/>
          <p:cNvSpPr>
            <a:spLocks noChangeArrowheads="1"/>
          </p:cNvSpPr>
          <p:nvPr/>
        </p:nvSpPr>
        <p:spPr bwMode="auto">
          <a:xfrm>
            <a:off x="3924300" y="1973263"/>
            <a:ext cx="760413" cy="787400"/>
          </a:xfrm>
          <a:prstGeom prst="rect">
            <a:avLst/>
          </a:prstGeom>
          <a:noFill/>
          <a:ln w="9525">
            <a:noFill/>
            <a:miter lim="800000"/>
            <a:headEnd/>
            <a:tailEnd/>
          </a:ln>
        </p:spPr>
        <p:txBody>
          <a:bodyPr/>
          <a:lstStyle/>
          <a:p>
            <a:pPr eaLnBrk="0" hangingPunct="0"/>
            <a:r>
              <a:rPr lang="de-DE" sz="4400">
                <a:solidFill>
                  <a:srgbClr val="EC8F14"/>
                </a:solidFill>
                <a:latin typeface="Webdings" pitchFamily="18" charset="2"/>
                <a:sym typeface="Webdings" pitchFamily="18" charset="2"/>
              </a:rPr>
              <a:t></a:t>
            </a:r>
            <a:endParaRPr lang="de-DE" sz="4400">
              <a:solidFill>
                <a:srgbClr val="EC8F14"/>
              </a:solidFill>
              <a:latin typeface="Webdings" pitchFamily="18" charset="2"/>
            </a:endParaRPr>
          </a:p>
        </p:txBody>
      </p:sp>
      <p:sp>
        <p:nvSpPr>
          <p:cNvPr id="59397" name="Rechteck 69"/>
          <p:cNvSpPr>
            <a:spLocks noChangeArrowheads="1"/>
          </p:cNvSpPr>
          <p:nvPr/>
        </p:nvSpPr>
        <p:spPr bwMode="auto">
          <a:xfrm>
            <a:off x="4025900" y="2092325"/>
            <a:ext cx="914400" cy="914400"/>
          </a:xfrm>
          <a:prstGeom prst="rect">
            <a:avLst/>
          </a:prstGeom>
          <a:noFill/>
          <a:ln w="9525" algn="ctr">
            <a:noFill/>
            <a:round/>
            <a:headEnd/>
            <a:tailEnd/>
          </a:ln>
        </p:spPr>
        <p:txBody>
          <a:bodyPr lIns="90000" tIns="46800" rIns="90000" bIns="46800">
            <a:spAutoFit/>
          </a:bodyPr>
          <a:lstStyle/>
          <a:p>
            <a:pPr eaLnBrk="0" hangingPunct="0">
              <a:spcBef>
                <a:spcPct val="50000"/>
              </a:spcBef>
            </a:pPr>
            <a:endParaRPr lang="de-DE" sz="900">
              <a:solidFill>
                <a:srgbClr val="000000"/>
              </a:solidFill>
              <a:latin typeface="Arial" charset="0"/>
            </a:endParaRPr>
          </a:p>
        </p:txBody>
      </p:sp>
      <p:sp>
        <p:nvSpPr>
          <p:cNvPr id="59398" name="Rechteck 70"/>
          <p:cNvSpPr>
            <a:spLocks noChangeArrowheads="1"/>
          </p:cNvSpPr>
          <p:nvPr/>
        </p:nvSpPr>
        <p:spPr bwMode="auto">
          <a:xfrm>
            <a:off x="7205663" y="2806700"/>
            <a:ext cx="914400" cy="914400"/>
          </a:xfrm>
          <a:prstGeom prst="rect">
            <a:avLst/>
          </a:prstGeom>
          <a:noFill/>
          <a:ln w="9525" algn="ctr">
            <a:noFill/>
            <a:round/>
            <a:headEnd/>
            <a:tailEnd/>
          </a:ln>
        </p:spPr>
        <p:txBody>
          <a:bodyPr lIns="90000" tIns="46800" rIns="90000" bIns="46800">
            <a:spAutoFit/>
          </a:bodyPr>
          <a:lstStyle/>
          <a:p>
            <a:pPr eaLnBrk="0" hangingPunct="0">
              <a:spcBef>
                <a:spcPct val="50000"/>
              </a:spcBef>
            </a:pPr>
            <a:endParaRPr lang="de-DE" sz="900">
              <a:solidFill>
                <a:srgbClr val="000000"/>
              </a:solidFill>
              <a:latin typeface="Arial" charset="0"/>
            </a:endParaRPr>
          </a:p>
        </p:txBody>
      </p:sp>
      <p:cxnSp>
        <p:nvCxnSpPr>
          <p:cNvPr id="59399" name="Gerade Verbindung 74"/>
          <p:cNvCxnSpPr>
            <a:cxnSpLocks noChangeShapeType="1"/>
          </p:cNvCxnSpPr>
          <p:nvPr/>
        </p:nvCxnSpPr>
        <p:spPr bwMode="auto">
          <a:xfrm>
            <a:off x="6143625" y="3692525"/>
            <a:ext cx="2071688" cy="357188"/>
          </a:xfrm>
          <a:prstGeom prst="line">
            <a:avLst/>
          </a:prstGeom>
          <a:noFill/>
          <a:ln w="9525" algn="ctr">
            <a:noFill/>
            <a:round/>
            <a:headEnd/>
            <a:tailEnd/>
          </a:ln>
        </p:spPr>
      </p:cxnSp>
      <p:cxnSp>
        <p:nvCxnSpPr>
          <p:cNvPr id="59400" name="Gerade Verbindung 76"/>
          <p:cNvCxnSpPr>
            <a:cxnSpLocks noChangeShapeType="1"/>
          </p:cNvCxnSpPr>
          <p:nvPr/>
        </p:nvCxnSpPr>
        <p:spPr bwMode="auto">
          <a:xfrm>
            <a:off x="7515225" y="3051175"/>
            <a:ext cx="501650" cy="695325"/>
          </a:xfrm>
          <a:prstGeom prst="line">
            <a:avLst/>
          </a:prstGeom>
          <a:noFill/>
          <a:ln w="9525" algn="ctr">
            <a:noFill/>
            <a:round/>
            <a:headEnd/>
            <a:tailEnd/>
          </a:ln>
        </p:spPr>
      </p:cxnSp>
      <p:cxnSp>
        <p:nvCxnSpPr>
          <p:cNvPr id="59401" name="Gerade Verbindung 54"/>
          <p:cNvCxnSpPr>
            <a:cxnSpLocks noChangeShapeType="1"/>
          </p:cNvCxnSpPr>
          <p:nvPr/>
        </p:nvCxnSpPr>
        <p:spPr bwMode="auto">
          <a:xfrm>
            <a:off x="5000625" y="1163638"/>
            <a:ext cx="914400" cy="914400"/>
          </a:xfrm>
          <a:prstGeom prst="line">
            <a:avLst/>
          </a:prstGeom>
          <a:noFill/>
          <a:ln w="9525" algn="ctr">
            <a:noFill/>
            <a:round/>
            <a:headEnd/>
            <a:tailEnd/>
          </a:ln>
        </p:spPr>
      </p:cxnSp>
      <p:cxnSp>
        <p:nvCxnSpPr>
          <p:cNvPr id="59402" name="Gerade Verbindung 60"/>
          <p:cNvCxnSpPr>
            <a:cxnSpLocks noChangeShapeType="1"/>
          </p:cNvCxnSpPr>
          <p:nvPr/>
        </p:nvCxnSpPr>
        <p:spPr bwMode="auto">
          <a:xfrm rot="16200000" flipH="1">
            <a:off x="4348163" y="2949575"/>
            <a:ext cx="285750" cy="0"/>
          </a:xfrm>
          <a:prstGeom prst="line">
            <a:avLst/>
          </a:prstGeom>
          <a:noFill/>
          <a:ln w="9525" algn="ctr">
            <a:noFill/>
            <a:round/>
            <a:headEnd/>
            <a:tailEnd/>
          </a:ln>
        </p:spPr>
      </p:cxnSp>
      <p:sp>
        <p:nvSpPr>
          <p:cNvPr id="59403" name="Textfeld 47"/>
          <p:cNvSpPr txBox="1">
            <a:spLocks noChangeArrowheads="1"/>
          </p:cNvSpPr>
          <p:nvPr/>
        </p:nvSpPr>
        <p:spPr bwMode="auto">
          <a:xfrm>
            <a:off x="231775" y="2227263"/>
            <a:ext cx="1100138" cy="508000"/>
          </a:xfrm>
          <a:prstGeom prst="rect">
            <a:avLst/>
          </a:prstGeom>
          <a:noFill/>
          <a:ln w="9525">
            <a:noFill/>
            <a:miter lim="800000"/>
            <a:headEnd/>
            <a:tailEnd/>
          </a:ln>
        </p:spPr>
        <p:txBody>
          <a:bodyPr>
            <a:spAutoFit/>
          </a:bodyPr>
          <a:lstStyle/>
          <a:p>
            <a:pPr marL="88900" indent="-88900" eaLnBrk="0" hangingPunct="0">
              <a:spcBef>
                <a:spcPct val="50000"/>
              </a:spcBef>
            </a:pPr>
            <a:r>
              <a:rPr lang="de-DE" sz="900">
                <a:solidFill>
                  <a:srgbClr val="000000"/>
                </a:solidFill>
                <a:latin typeface="Arial" charset="0"/>
              </a:rPr>
              <a:t>= Fachausbilder/</a:t>
            </a:r>
            <a:br>
              <a:rPr lang="de-DE" sz="900">
                <a:solidFill>
                  <a:srgbClr val="000000"/>
                </a:solidFill>
                <a:latin typeface="Arial" charset="0"/>
              </a:rPr>
            </a:br>
            <a:r>
              <a:rPr lang="de-DE" sz="900">
                <a:solidFill>
                  <a:srgbClr val="000000"/>
                </a:solidFill>
                <a:latin typeface="Arial" charset="0"/>
              </a:rPr>
              <a:t>ausbildende Fachkraft</a:t>
            </a:r>
          </a:p>
        </p:txBody>
      </p:sp>
      <p:sp>
        <p:nvSpPr>
          <p:cNvPr id="59404" name="Textfeld 50"/>
          <p:cNvSpPr txBox="1">
            <a:spLocks noChangeArrowheads="1"/>
          </p:cNvSpPr>
          <p:nvPr/>
        </p:nvSpPr>
        <p:spPr bwMode="auto">
          <a:xfrm>
            <a:off x="179388" y="1700213"/>
            <a:ext cx="1073150" cy="369887"/>
          </a:xfrm>
          <a:prstGeom prst="rect">
            <a:avLst/>
          </a:prstGeom>
          <a:noFill/>
          <a:ln w="9525">
            <a:noFill/>
            <a:miter lim="800000"/>
            <a:headEnd/>
            <a:tailEnd/>
          </a:ln>
        </p:spPr>
        <p:txBody>
          <a:bodyPr wrap="none">
            <a:spAutoFit/>
          </a:bodyPr>
          <a:lstStyle/>
          <a:p>
            <a:pPr marL="85725" indent="-85725" eaLnBrk="0" hangingPunct="0">
              <a:spcBef>
                <a:spcPct val="50000"/>
              </a:spcBef>
            </a:pPr>
            <a:r>
              <a:rPr lang="de-DE" sz="900">
                <a:solidFill>
                  <a:srgbClr val="000000"/>
                </a:solidFill>
                <a:latin typeface="Arial" charset="0"/>
              </a:rPr>
              <a:t>= hauptamtlicher </a:t>
            </a:r>
            <a:br>
              <a:rPr lang="de-DE" sz="900">
                <a:solidFill>
                  <a:srgbClr val="000000"/>
                </a:solidFill>
                <a:latin typeface="Arial" charset="0"/>
              </a:rPr>
            </a:br>
            <a:r>
              <a:rPr lang="de-DE" sz="900">
                <a:solidFill>
                  <a:srgbClr val="000000"/>
                </a:solidFill>
                <a:latin typeface="Arial" charset="0"/>
              </a:rPr>
              <a:t>Ausbilder</a:t>
            </a:r>
          </a:p>
        </p:txBody>
      </p:sp>
      <p:sp>
        <p:nvSpPr>
          <p:cNvPr id="59405" name="Rechteck 25"/>
          <p:cNvSpPr>
            <a:spLocks noChangeArrowheads="1"/>
          </p:cNvSpPr>
          <p:nvPr/>
        </p:nvSpPr>
        <p:spPr bwMode="auto">
          <a:xfrm>
            <a:off x="357188" y="1533525"/>
            <a:ext cx="760412" cy="787400"/>
          </a:xfrm>
          <a:prstGeom prst="rect">
            <a:avLst/>
          </a:prstGeom>
          <a:noFill/>
          <a:ln w="9525">
            <a:noFill/>
            <a:miter lim="800000"/>
            <a:headEnd/>
            <a:tailEnd/>
          </a:ln>
        </p:spPr>
        <p:txBody>
          <a:bodyPr/>
          <a:lstStyle/>
          <a:p>
            <a:pPr eaLnBrk="0" hangingPunct="0"/>
            <a:endParaRPr lang="de-DE" sz="4400">
              <a:solidFill>
                <a:srgbClr val="3333CC"/>
              </a:solidFill>
              <a:latin typeface="Webdings" pitchFamily="18" charset="2"/>
            </a:endParaRPr>
          </a:p>
        </p:txBody>
      </p:sp>
      <p:sp>
        <p:nvSpPr>
          <p:cNvPr id="59406" name="Rechteck 25"/>
          <p:cNvSpPr>
            <a:spLocks noChangeArrowheads="1"/>
          </p:cNvSpPr>
          <p:nvPr/>
        </p:nvSpPr>
        <p:spPr bwMode="auto">
          <a:xfrm>
            <a:off x="-122238" y="1558925"/>
            <a:ext cx="760413" cy="787400"/>
          </a:xfrm>
          <a:prstGeom prst="rect">
            <a:avLst/>
          </a:prstGeom>
          <a:noFill/>
          <a:ln w="9525">
            <a:noFill/>
            <a:miter lim="800000"/>
            <a:headEnd/>
            <a:tailEnd/>
          </a:ln>
        </p:spPr>
        <p:txBody>
          <a:bodyPr/>
          <a:lstStyle/>
          <a:p>
            <a:pPr eaLnBrk="0" hangingPunct="0"/>
            <a:r>
              <a:rPr lang="de-DE" sz="3200">
                <a:solidFill>
                  <a:srgbClr val="3333CC"/>
                </a:solidFill>
                <a:latin typeface="Webdings" pitchFamily="18" charset="2"/>
                <a:sym typeface="Webdings" pitchFamily="18" charset="2"/>
              </a:rPr>
              <a:t></a:t>
            </a:r>
            <a:endParaRPr lang="de-DE" sz="3200">
              <a:solidFill>
                <a:srgbClr val="3333CC"/>
              </a:solidFill>
              <a:latin typeface="Webdings" pitchFamily="18" charset="2"/>
            </a:endParaRPr>
          </a:p>
        </p:txBody>
      </p:sp>
      <p:sp>
        <p:nvSpPr>
          <p:cNvPr id="59407" name="Rechteck 75"/>
          <p:cNvSpPr>
            <a:spLocks noChangeArrowheads="1"/>
          </p:cNvSpPr>
          <p:nvPr/>
        </p:nvSpPr>
        <p:spPr bwMode="auto">
          <a:xfrm>
            <a:off x="-122238" y="2057400"/>
            <a:ext cx="428626"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08" name="Textfeld 50"/>
          <p:cNvSpPr txBox="1">
            <a:spLocks noChangeArrowheads="1"/>
          </p:cNvSpPr>
          <p:nvPr/>
        </p:nvSpPr>
        <p:spPr bwMode="auto">
          <a:xfrm>
            <a:off x="179388" y="1196975"/>
            <a:ext cx="950912" cy="369888"/>
          </a:xfrm>
          <a:prstGeom prst="rect">
            <a:avLst/>
          </a:prstGeom>
          <a:noFill/>
          <a:ln w="9525">
            <a:noFill/>
            <a:miter lim="800000"/>
            <a:headEnd/>
            <a:tailEnd/>
          </a:ln>
        </p:spPr>
        <p:txBody>
          <a:bodyPr wrap="none">
            <a:spAutoFit/>
          </a:bodyPr>
          <a:lstStyle/>
          <a:p>
            <a:pPr marL="85725" indent="-85725" eaLnBrk="0" hangingPunct="0">
              <a:spcBef>
                <a:spcPct val="50000"/>
              </a:spcBef>
            </a:pPr>
            <a:r>
              <a:rPr lang="de-DE" sz="900">
                <a:solidFill>
                  <a:srgbClr val="000000"/>
                </a:solidFill>
                <a:latin typeface="Arial" charset="0"/>
              </a:rPr>
              <a:t>= Ausbildungs-</a:t>
            </a:r>
            <a:br>
              <a:rPr lang="de-DE" sz="900">
                <a:solidFill>
                  <a:srgbClr val="000000"/>
                </a:solidFill>
                <a:latin typeface="Arial" charset="0"/>
              </a:rPr>
            </a:br>
            <a:r>
              <a:rPr lang="de-DE" sz="900">
                <a:solidFill>
                  <a:srgbClr val="000000"/>
                </a:solidFill>
                <a:latin typeface="Arial" charset="0"/>
              </a:rPr>
              <a:t>leitung</a:t>
            </a:r>
          </a:p>
        </p:txBody>
      </p:sp>
      <p:sp>
        <p:nvSpPr>
          <p:cNvPr id="59409" name="Rechteck 25"/>
          <p:cNvSpPr>
            <a:spLocks noChangeArrowheads="1"/>
          </p:cNvSpPr>
          <p:nvPr/>
        </p:nvSpPr>
        <p:spPr bwMode="auto">
          <a:xfrm>
            <a:off x="-119063" y="1050925"/>
            <a:ext cx="514351" cy="787400"/>
          </a:xfrm>
          <a:prstGeom prst="rect">
            <a:avLst/>
          </a:prstGeom>
          <a:noFill/>
          <a:ln w="9525">
            <a:noFill/>
            <a:miter lim="800000"/>
            <a:headEnd/>
            <a:tailEnd/>
          </a:ln>
        </p:spPr>
        <p:txBody>
          <a:bodyPr/>
          <a:lstStyle/>
          <a:p>
            <a:pPr eaLnBrk="0" hangingPunct="0"/>
            <a:r>
              <a:rPr lang="de-DE" sz="3200">
                <a:solidFill>
                  <a:srgbClr val="EC8F14"/>
                </a:solidFill>
                <a:latin typeface="Webdings" pitchFamily="18" charset="2"/>
                <a:sym typeface="Webdings" pitchFamily="18" charset="2"/>
              </a:rPr>
              <a:t></a:t>
            </a:r>
            <a:endParaRPr lang="de-DE" sz="3200">
              <a:solidFill>
                <a:srgbClr val="EC8F14"/>
              </a:solidFill>
              <a:latin typeface="Webdings" pitchFamily="18" charset="2"/>
            </a:endParaRPr>
          </a:p>
        </p:txBody>
      </p:sp>
      <p:sp>
        <p:nvSpPr>
          <p:cNvPr id="144" name="Rechteck 143"/>
          <p:cNvSpPr/>
          <p:nvPr/>
        </p:nvSpPr>
        <p:spPr bwMode="auto">
          <a:xfrm>
            <a:off x="5757863" y="1858963"/>
            <a:ext cx="1190625" cy="889000"/>
          </a:xfrm>
          <a:prstGeom prst="rect">
            <a:avLst/>
          </a:prstGeom>
          <a:solidFill>
            <a:srgbClr val="CCECFF"/>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r>
              <a:rPr lang="de-DE" sz="1050" b="1" dirty="0">
                <a:solidFill>
                  <a:srgbClr val="000000"/>
                </a:solidFill>
              </a:rPr>
              <a:t>Weiterbildung</a:t>
            </a:r>
            <a:endParaRPr lang="de-DE" sz="900" b="1" dirty="0">
              <a:solidFill>
                <a:srgbClr val="000000"/>
              </a:solidFill>
            </a:endParaRPr>
          </a:p>
        </p:txBody>
      </p:sp>
      <p:grpSp>
        <p:nvGrpSpPr>
          <p:cNvPr id="2" name="Gruppieren 83"/>
          <p:cNvGrpSpPr>
            <a:grpSpLocks/>
          </p:cNvGrpSpPr>
          <p:nvPr/>
        </p:nvGrpSpPr>
        <p:grpSpPr bwMode="auto">
          <a:xfrm>
            <a:off x="611188" y="4581525"/>
            <a:ext cx="2228850" cy="1825625"/>
            <a:chOff x="646742" y="1244155"/>
            <a:chExt cx="4034392" cy="2375795"/>
          </a:xfrm>
        </p:grpSpPr>
        <p:sp>
          <p:nvSpPr>
            <p:cNvPr id="167" name="Rechteck 166"/>
            <p:cNvSpPr/>
            <p:nvPr/>
          </p:nvSpPr>
          <p:spPr bwMode="auto">
            <a:xfrm>
              <a:off x="646742" y="1244155"/>
              <a:ext cx="4034392" cy="237579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68" name="Eingekerbter Richtungspfeil 167"/>
            <p:cNvSpPr/>
            <p:nvPr/>
          </p:nvSpPr>
          <p:spPr bwMode="auto">
            <a:xfrm>
              <a:off x="882369" y="3126198"/>
              <a:ext cx="643664" cy="357402"/>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71" name="Eingekerbter Richtungspfeil 170"/>
            <p:cNvSpPr/>
            <p:nvPr/>
          </p:nvSpPr>
          <p:spPr bwMode="auto">
            <a:xfrm>
              <a:off x="1629479" y="3111736"/>
              <a:ext cx="640789" cy="357403"/>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72" name="Eingekerbter Richtungspfeil 171"/>
            <p:cNvSpPr/>
            <p:nvPr/>
          </p:nvSpPr>
          <p:spPr bwMode="auto">
            <a:xfrm>
              <a:off x="2370841" y="3111736"/>
              <a:ext cx="643664" cy="357403"/>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73" name="Eingekerbter Richtungspfeil 172"/>
            <p:cNvSpPr/>
            <p:nvPr/>
          </p:nvSpPr>
          <p:spPr bwMode="auto">
            <a:xfrm>
              <a:off x="3100710" y="3111736"/>
              <a:ext cx="643664" cy="357403"/>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74" name="Eingekerbter Richtungspfeil 173"/>
            <p:cNvSpPr/>
            <p:nvPr/>
          </p:nvSpPr>
          <p:spPr bwMode="auto">
            <a:xfrm>
              <a:off x="3830578" y="3111736"/>
              <a:ext cx="643664" cy="357403"/>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59512" name="Textfeld 14"/>
            <p:cNvSpPr txBox="1">
              <a:spLocks noChangeArrowheads="1"/>
            </p:cNvSpPr>
            <p:nvPr/>
          </p:nvSpPr>
          <p:spPr bwMode="auto">
            <a:xfrm>
              <a:off x="1037820" y="1538993"/>
              <a:ext cx="3631819" cy="413455"/>
            </a:xfrm>
            <a:prstGeom prst="rect">
              <a:avLst/>
            </a:prstGeom>
            <a:noFill/>
            <a:ln w="9525">
              <a:noFill/>
              <a:miter lim="800000"/>
              <a:headEnd/>
              <a:tailEnd/>
            </a:ln>
          </p:spPr>
          <p:txBody>
            <a:bodyPr>
              <a:spAutoFit/>
            </a:bodyPr>
            <a:lstStyle/>
            <a:p>
              <a:pPr algn="ctr" defTabSz="981075" eaLnBrk="0" hangingPunct="0">
                <a:spcBef>
                  <a:spcPct val="50000"/>
                </a:spcBef>
              </a:pPr>
              <a:endParaRPr lang="de-DE" sz="1200" b="1">
                <a:solidFill>
                  <a:srgbClr val="000000"/>
                </a:solidFill>
                <a:latin typeface="Arial" charset="0"/>
              </a:endParaRPr>
            </a:p>
          </p:txBody>
        </p:sp>
      </p:grpSp>
      <p:grpSp>
        <p:nvGrpSpPr>
          <p:cNvPr id="3" name="Gruppieren 198"/>
          <p:cNvGrpSpPr>
            <a:grpSpLocks/>
          </p:cNvGrpSpPr>
          <p:nvPr/>
        </p:nvGrpSpPr>
        <p:grpSpPr bwMode="auto">
          <a:xfrm>
            <a:off x="812800" y="5316538"/>
            <a:ext cx="1792288" cy="584200"/>
            <a:chOff x="813236" y="5317276"/>
            <a:chExt cx="1792586" cy="584200"/>
          </a:xfrm>
        </p:grpSpPr>
        <p:sp>
          <p:nvSpPr>
            <p:cNvPr id="59501" name="Rechteck 75"/>
            <p:cNvSpPr>
              <a:spLocks noChangeArrowheads="1"/>
            </p:cNvSpPr>
            <p:nvPr/>
          </p:nvSpPr>
          <p:spPr bwMode="auto">
            <a:xfrm>
              <a:off x="813236" y="5317276"/>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502" name="Rechteck 75"/>
            <p:cNvSpPr>
              <a:spLocks noChangeArrowheads="1"/>
            </p:cNvSpPr>
            <p:nvPr/>
          </p:nvSpPr>
          <p:spPr bwMode="auto">
            <a:xfrm>
              <a:off x="1139492" y="5329976"/>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503" name="Rechteck 75"/>
            <p:cNvSpPr>
              <a:spLocks noChangeArrowheads="1"/>
            </p:cNvSpPr>
            <p:nvPr/>
          </p:nvSpPr>
          <p:spPr bwMode="auto">
            <a:xfrm>
              <a:off x="1470064" y="5317276"/>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504" name="Rechteck 75"/>
            <p:cNvSpPr>
              <a:spLocks noChangeArrowheads="1"/>
            </p:cNvSpPr>
            <p:nvPr/>
          </p:nvSpPr>
          <p:spPr bwMode="auto">
            <a:xfrm>
              <a:off x="1812964" y="5317276"/>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505" name="Rechteck 75"/>
            <p:cNvSpPr>
              <a:spLocks noChangeArrowheads="1"/>
            </p:cNvSpPr>
            <p:nvPr/>
          </p:nvSpPr>
          <p:spPr bwMode="auto">
            <a:xfrm>
              <a:off x="2177197" y="5325785"/>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grpSp>
      <p:cxnSp>
        <p:nvCxnSpPr>
          <p:cNvPr id="256" name="Gerade Verbindung 255"/>
          <p:cNvCxnSpPr/>
          <p:nvPr/>
        </p:nvCxnSpPr>
        <p:spPr bwMode="auto">
          <a:xfrm>
            <a:off x="611188" y="5229225"/>
            <a:ext cx="223202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4" name="Gruppieren 108"/>
          <p:cNvGrpSpPr>
            <a:grpSpLocks/>
          </p:cNvGrpSpPr>
          <p:nvPr/>
        </p:nvGrpSpPr>
        <p:grpSpPr bwMode="auto">
          <a:xfrm>
            <a:off x="1258888" y="876300"/>
            <a:ext cx="7200900" cy="2089150"/>
            <a:chOff x="1121209" y="735236"/>
            <a:chExt cx="6921157" cy="3312887"/>
          </a:xfrm>
        </p:grpSpPr>
        <p:sp>
          <p:nvSpPr>
            <p:cNvPr id="43" name="Freihandform 42"/>
            <p:cNvSpPr/>
            <p:nvPr/>
          </p:nvSpPr>
          <p:spPr bwMode="auto">
            <a:xfrm>
              <a:off x="1121209" y="969354"/>
              <a:ext cx="6921157" cy="3078769"/>
            </a:xfrm>
            <a:custGeom>
              <a:avLst/>
              <a:gdLst>
                <a:gd name="connsiteX0" fmla="*/ 0 w 7056784"/>
                <a:gd name="connsiteY0" fmla="*/ 0 h 3312368"/>
                <a:gd name="connsiteX1" fmla="*/ 7056784 w 7056784"/>
                <a:gd name="connsiteY1" fmla="*/ 0 h 3312368"/>
                <a:gd name="connsiteX2" fmla="*/ 7056784 w 7056784"/>
                <a:gd name="connsiteY2" fmla="*/ 3312368 h 3312368"/>
                <a:gd name="connsiteX3" fmla="*/ 0 w 7056784"/>
                <a:gd name="connsiteY3" fmla="*/ 3312368 h 3312368"/>
                <a:gd name="connsiteX4" fmla="*/ 0 w 7056784"/>
                <a:gd name="connsiteY4" fmla="*/ 0 h 331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6784" h="3312368">
                  <a:moveTo>
                    <a:pt x="0" y="0"/>
                  </a:moveTo>
                  <a:lnTo>
                    <a:pt x="7056784" y="0"/>
                  </a:lnTo>
                  <a:lnTo>
                    <a:pt x="7056784" y="3312368"/>
                  </a:lnTo>
                  <a:lnTo>
                    <a:pt x="0" y="3312368"/>
                  </a:lnTo>
                  <a:lnTo>
                    <a:pt x="0" y="0"/>
                  </a:lnTo>
                  <a:close/>
                </a:path>
              </a:pathLst>
            </a:cu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defRPr/>
              </a:pPr>
              <a:endParaRPr lang="de-DE" sz="900" dirty="0">
                <a:ln w="3175">
                  <a:solidFill>
                    <a:srgbClr val="000000"/>
                  </a:solidFill>
                </a:ln>
                <a:solidFill>
                  <a:srgbClr val="3333CC"/>
                </a:solidFill>
                <a:latin typeface="Webdings" pitchFamily="18" charset="2"/>
              </a:endParaRPr>
            </a:p>
          </p:txBody>
        </p:sp>
        <p:sp>
          <p:nvSpPr>
            <p:cNvPr id="27" name="Rechteck 26"/>
            <p:cNvSpPr/>
            <p:nvPr/>
          </p:nvSpPr>
          <p:spPr bwMode="auto">
            <a:xfrm>
              <a:off x="1121209" y="969354"/>
              <a:ext cx="6921157" cy="699835"/>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spcBef>
                  <a:spcPct val="50000"/>
                </a:spcBef>
                <a:defRPr/>
              </a:pPr>
              <a:r>
                <a:rPr lang="de-DE" sz="1200" b="1" dirty="0">
                  <a:solidFill>
                    <a:srgbClr val="000000"/>
                  </a:solidFill>
                </a:rPr>
                <a:t>Leiter von Aus- und Weiterbildung </a:t>
              </a:r>
              <a:endParaRPr lang="de-DE" sz="1400" b="1" dirty="0">
                <a:solidFill>
                  <a:srgbClr val="000000"/>
                </a:solidFill>
              </a:endParaRPr>
            </a:p>
            <a:p>
              <a:pPr algn="ctr" eaLnBrk="0" hangingPunct="0">
                <a:spcBef>
                  <a:spcPct val="50000"/>
                </a:spcBef>
                <a:defRPr/>
              </a:pPr>
              <a:endParaRPr lang="de-DE" sz="1200" dirty="0">
                <a:solidFill>
                  <a:srgbClr val="000000"/>
                </a:solidFill>
              </a:endParaRPr>
            </a:p>
          </p:txBody>
        </p:sp>
        <p:sp>
          <p:nvSpPr>
            <p:cNvPr id="28" name="Rechteck 27"/>
            <p:cNvSpPr/>
            <p:nvPr/>
          </p:nvSpPr>
          <p:spPr bwMode="auto">
            <a:xfrm>
              <a:off x="2158772" y="2220497"/>
              <a:ext cx="3323254" cy="159854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r>
                <a:rPr lang="de-DE" sz="1400" dirty="0">
                  <a:solidFill>
                    <a:srgbClr val="000000"/>
                  </a:solidFill>
                </a:rPr>
                <a:t>		       </a:t>
              </a:r>
              <a:endParaRPr lang="de-DE" dirty="0">
                <a:solidFill>
                  <a:srgbClr val="000000"/>
                </a:solidFill>
              </a:endParaRPr>
            </a:p>
          </p:txBody>
        </p:sp>
        <p:sp>
          <p:nvSpPr>
            <p:cNvPr id="59497" name="Rechteck 29"/>
            <p:cNvSpPr>
              <a:spLocks noChangeArrowheads="1"/>
            </p:cNvSpPr>
            <p:nvPr/>
          </p:nvSpPr>
          <p:spPr bwMode="auto">
            <a:xfrm>
              <a:off x="1744113" y="735236"/>
              <a:ext cx="5976664" cy="432048"/>
            </a:xfrm>
            <a:prstGeom prst="rect">
              <a:avLst/>
            </a:prstGeom>
            <a:noFill/>
            <a:ln w="9525">
              <a:noFill/>
              <a:miter lim="800000"/>
              <a:headEnd/>
              <a:tailEnd/>
            </a:ln>
          </p:spPr>
          <p:txBody>
            <a:bodyPr/>
            <a:lstStyle/>
            <a:p>
              <a:pPr algn="ctr" eaLnBrk="0" hangingPunct="0"/>
              <a:endParaRPr lang="de-DE" sz="800">
                <a:solidFill>
                  <a:srgbClr val="3333CC"/>
                </a:solidFill>
                <a:latin typeface="Webdings" pitchFamily="18" charset="2"/>
                <a:sym typeface="Webdings" pitchFamily="18" charset="2"/>
              </a:endParaRPr>
            </a:p>
          </p:txBody>
        </p:sp>
        <p:sp>
          <p:nvSpPr>
            <p:cNvPr id="161" name="Rechteck 160"/>
            <p:cNvSpPr/>
            <p:nvPr/>
          </p:nvSpPr>
          <p:spPr bwMode="auto">
            <a:xfrm>
              <a:off x="5482026" y="2220497"/>
              <a:ext cx="1245076" cy="1598544"/>
            </a:xfrm>
            <a:prstGeom prst="rect">
              <a:avLst/>
            </a:prstGeom>
            <a:solidFill>
              <a:srgbClr val="CCECFF"/>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r>
                <a:rPr lang="de-DE" sz="900" dirty="0">
                  <a:solidFill>
                    <a:srgbClr val="000000"/>
                  </a:solidFill>
                </a:rPr>
                <a:t>    Ausbildungsmeister (alternierend) Produktionsinsel</a:t>
              </a:r>
              <a:br>
                <a:rPr lang="de-DE" sz="900" dirty="0">
                  <a:solidFill>
                    <a:srgbClr val="000000"/>
                  </a:solidFill>
                </a:rPr>
              </a:br>
              <a:endParaRPr lang="de-DE" sz="900" dirty="0">
                <a:solidFill>
                  <a:srgbClr val="000000"/>
                </a:solidFill>
              </a:endParaRPr>
            </a:p>
          </p:txBody>
        </p:sp>
        <p:sp>
          <p:nvSpPr>
            <p:cNvPr id="163" name="Textfeld 50"/>
            <p:cNvSpPr txBox="1">
              <a:spLocks noChangeArrowheads="1"/>
            </p:cNvSpPr>
            <p:nvPr/>
          </p:nvSpPr>
          <p:spPr bwMode="auto">
            <a:xfrm>
              <a:off x="1691869" y="2260775"/>
              <a:ext cx="4896382" cy="659557"/>
            </a:xfrm>
            <a:prstGeom prst="rect">
              <a:avLst/>
            </a:prstGeom>
            <a:noFill/>
            <a:ln w="9525">
              <a:noFill/>
              <a:miter lim="800000"/>
              <a:headEnd/>
              <a:tailEnd/>
            </a:ln>
          </p:spPr>
          <p:txBody>
            <a:bodyPr>
              <a:spAutoFit/>
            </a:bodyPr>
            <a:lstStyle/>
            <a:p>
              <a:pPr marL="85725" indent="-85725" algn="ctr" eaLnBrk="0" hangingPunct="0">
                <a:spcBef>
                  <a:spcPct val="50000"/>
                </a:spcBef>
                <a:defRPr/>
              </a:pPr>
              <a:r>
                <a:rPr lang="de-DE" sz="1050" b="1" dirty="0">
                  <a:solidFill>
                    <a:srgbClr val="000000"/>
                  </a:solidFill>
                  <a:latin typeface="Arial" charset="0"/>
                </a:rPr>
                <a:t>Ausbildungsmeister </a:t>
              </a:r>
              <a:br>
                <a:rPr lang="de-DE" sz="1050" b="1" dirty="0">
                  <a:solidFill>
                    <a:srgbClr val="000000"/>
                  </a:solidFill>
                  <a:latin typeface="Arial" charset="0"/>
                </a:rPr>
              </a:br>
              <a:r>
                <a:rPr lang="de-DE" sz="1050" dirty="0">
                  <a:solidFill>
                    <a:srgbClr val="000000"/>
                  </a:solidFill>
                  <a:latin typeface="Arial" charset="0"/>
                </a:rPr>
                <a:t>in der Ausbildungswerkstatt </a:t>
              </a:r>
              <a:r>
                <a:rPr lang="de-DE" sz="900" dirty="0">
                  <a:solidFill>
                    <a:srgbClr val="000000"/>
                  </a:solidFill>
                  <a:latin typeface="Arial" charset="0"/>
                </a:rPr>
                <a:t>(dauerhaft)</a:t>
              </a:r>
            </a:p>
          </p:txBody>
        </p:sp>
        <p:sp>
          <p:nvSpPr>
            <p:cNvPr id="296" name="Nach links gekrümmter Pfeil 295"/>
            <p:cNvSpPr/>
            <p:nvPr/>
          </p:nvSpPr>
          <p:spPr bwMode="auto">
            <a:xfrm rot="19656384">
              <a:off x="6617242" y="1711984"/>
              <a:ext cx="505049" cy="845843"/>
            </a:xfrm>
            <a:prstGeom prst="curvedLeftArrow">
              <a:avLst>
                <a:gd name="adj1" fmla="val 25000"/>
                <a:gd name="adj2" fmla="val 50000"/>
                <a:gd name="adj3" fmla="val 47676"/>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a:solidFill>
                  <a:srgbClr val="000000"/>
                </a:solidFill>
              </a:endParaRPr>
            </a:p>
          </p:txBody>
        </p:sp>
      </p:grpSp>
      <p:sp>
        <p:nvSpPr>
          <p:cNvPr id="59415" name="Textfeld 297"/>
          <p:cNvSpPr txBox="1">
            <a:spLocks noChangeArrowheads="1"/>
          </p:cNvSpPr>
          <p:nvPr/>
        </p:nvSpPr>
        <p:spPr bwMode="auto">
          <a:xfrm>
            <a:off x="766763" y="4581525"/>
            <a:ext cx="1989137" cy="230188"/>
          </a:xfrm>
          <a:prstGeom prst="rect">
            <a:avLst/>
          </a:prstGeom>
          <a:noFill/>
          <a:ln w="9525">
            <a:noFill/>
            <a:miter lim="800000"/>
            <a:headEnd/>
            <a:tailEnd/>
          </a:ln>
        </p:spPr>
        <p:txBody>
          <a:bodyPr wrap="none">
            <a:spAutoFit/>
          </a:bodyPr>
          <a:lstStyle/>
          <a:p>
            <a:pPr algn="ctr"/>
            <a:r>
              <a:rPr lang="de-DE" sz="900">
                <a:solidFill>
                  <a:srgbClr val="000000"/>
                </a:solidFill>
                <a:latin typeface="Arial" charset="0"/>
              </a:rPr>
              <a:t>Ausbildungsbeauftragte (=Meister)</a:t>
            </a:r>
          </a:p>
        </p:txBody>
      </p:sp>
      <p:sp>
        <p:nvSpPr>
          <p:cNvPr id="59416" name="Textfeld 298"/>
          <p:cNvSpPr txBox="1">
            <a:spLocks noChangeArrowheads="1"/>
          </p:cNvSpPr>
          <p:nvPr/>
        </p:nvSpPr>
        <p:spPr bwMode="auto">
          <a:xfrm>
            <a:off x="1079500" y="5191125"/>
            <a:ext cx="1254125" cy="230188"/>
          </a:xfrm>
          <a:prstGeom prst="rect">
            <a:avLst/>
          </a:prstGeom>
          <a:noFill/>
          <a:ln w="9525">
            <a:noFill/>
            <a:miter lim="800000"/>
            <a:headEnd/>
            <a:tailEnd/>
          </a:ln>
        </p:spPr>
        <p:txBody>
          <a:bodyPr wrap="none">
            <a:spAutoFit/>
          </a:bodyPr>
          <a:lstStyle/>
          <a:p>
            <a:pPr algn="ctr"/>
            <a:r>
              <a:rPr lang="de-DE" sz="900">
                <a:solidFill>
                  <a:srgbClr val="000000"/>
                </a:solidFill>
                <a:latin typeface="Arial" charset="0"/>
              </a:rPr>
              <a:t>Ausbildungsbegleiter</a:t>
            </a:r>
          </a:p>
        </p:txBody>
      </p:sp>
      <p:grpSp>
        <p:nvGrpSpPr>
          <p:cNvPr id="5" name="Gruppieren 83"/>
          <p:cNvGrpSpPr>
            <a:grpSpLocks/>
          </p:cNvGrpSpPr>
          <p:nvPr/>
        </p:nvGrpSpPr>
        <p:grpSpPr bwMode="auto">
          <a:xfrm>
            <a:off x="3635375" y="4581525"/>
            <a:ext cx="2228850" cy="1825625"/>
            <a:chOff x="646742" y="1244155"/>
            <a:chExt cx="4034392" cy="2375795"/>
          </a:xfrm>
        </p:grpSpPr>
        <p:sp>
          <p:nvSpPr>
            <p:cNvPr id="301" name="Rechteck 300"/>
            <p:cNvSpPr/>
            <p:nvPr/>
          </p:nvSpPr>
          <p:spPr bwMode="auto">
            <a:xfrm>
              <a:off x="646742" y="1244155"/>
              <a:ext cx="4034392" cy="237579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302" name="Eingekerbter Richtungspfeil 301"/>
            <p:cNvSpPr/>
            <p:nvPr/>
          </p:nvSpPr>
          <p:spPr bwMode="auto">
            <a:xfrm>
              <a:off x="873749" y="3126198"/>
              <a:ext cx="643664" cy="357402"/>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303" name="Eingekerbter Richtungspfeil 302"/>
            <p:cNvSpPr/>
            <p:nvPr/>
          </p:nvSpPr>
          <p:spPr bwMode="auto">
            <a:xfrm>
              <a:off x="1617985" y="3111736"/>
              <a:ext cx="643664" cy="357403"/>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304" name="Eingekerbter Richtungspfeil 303"/>
            <p:cNvSpPr/>
            <p:nvPr/>
          </p:nvSpPr>
          <p:spPr bwMode="auto">
            <a:xfrm>
              <a:off x="2362222" y="3111736"/>
              <a:ext cx="640789" cy="357403"/>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305" name="Eingekerbter Richtungspfeil 304"/>
            <p:cNvSpPr/>
            <p:nvPr/>
          </p:nvSpPr>
          <p:spPr bwMode="auto">
            <a:xfrm>
              <a:off x="3092090" y="3111736"/>
              <a:ext cx="643664" cy="357403"/>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306" name="Eingekerbter Richtungspfeil 305"/>
            <p:cNvSpPr/>
            <p:nvPr/>
          </p:nvSpPr>
          <p:spPr bwMode="auto">
            <a:xfrm>
              <a:off x="3819084" y="3111736"/>
              <a:ext cx="643664" cy="357403"/>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59493" name="Textfeld 14"/>
            <p:cNvSpPr txBox="1">
              <a:spLocks noChangeArrowheads="1"/>
            </p:cNvSpPr>
            <p:nvPr/>
          </p:nvSpPr>
          <p:spPr bwMode="auto">
            <a:xfrm>
              <a:off x="1037820" y="1538993"/>
              <a:ext cx="3631819" cy="413455"/>
            </a:xfrm>
            <a:prstGeom prst="rect">
              <a:avLst/>
            </a:prstGeom>
            <a:noFill/>
            <a:ln w="9525">
              <a:noFill/>
              <a:miter lim="800000"/>
              <a:headEnd/>
              <a:tailEnd/>
            </a:ln>
          </p:spPr>
          <p:txBody>
            <a:bodyPr>
              <a:spAutoFit/>
            </a:bodyPr>
            <a:lstStyle/>
            <a:p>
              <a:pPr algn="ctr" defTabSz="981075" eaLnBrk="0" hangingPunct="0">
                <a:spcBef>
                  <a:spcPct val="50000"/>
                </a:spcBef>
              </a:pPr>
              <a:endParaRPr lang="de-DE" sz="1200" b="1">
                <a:solidFill>
                  <a:srgbClr val="000000"/>
                </a:solidFill>
                <a:latin typeface="Arial" charset="0"/>
              </a:endParaRPr>
            </a:p>
          </p:txBody>
        </p:sp>
      </p:grpSp>
      <p:sp>
        <p:nvSpPr>
          <p:cNvPr id="59418" name="Rechteck 75"/>
          <p:cNvSpPr>
            <a:spLocks noChangeArrowheads="1"/>
          </p:cNvSpPr>
          <p:nvPr/>
        </p:nvSpPr>
        <p:spPr bwMode="auto">
          <a:xfrm>
            <a:off x="3833813" y="5338763"/>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19" name="Rechteck 75"/>
          <p:cNvSpPr>
            <a:spLocks noChangeArrowheads="1"/>
          </p:cNvSpPr>
          <p:nvPr/>
        </p:nvSpPr>
        <p:spPr bwMode="auto">
          <a:xfrm>
            <a:off x="4159250" y="5351463"/>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20" name="Rechteck 75"/>
          <p:cNvSpPr>
            <a:spLocks noChangeArrowheads="1"/>
          </p:cNvSpPr>
          <p:nvPr/>
        </p:nvSpPr>
        <p:spPr bwMode="auto">
          <a:xfrm>
            <a:off x="4489450" y="5338763"/>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21" name="Rechteck 75"/>
          <p:cNvSpPr>
            <a:spLocks noChangeArrowheads="1"/>
          </p:cNvSpPr>
          <p:nvPr/>
        </p:nvSpPr>
        <p:spPr bwMode="auto">
          <a:xfrm>
            <a:off x="4832350" y="5338763"/>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22" name="Rechteck 75"/>
          <p:cNvSpPr>
            <a:spLocks noChangeArrowheads="1"/>
          </p:cNvSpPr>
          <p:nvPr/>
        </p:nvSpPr>
        <p:spPr bwMode="auto">
          <a:xfrm>
            <a:off x="5197475" y="5338763"/>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cxnSp>
        <p:nvCxnSpPr>
          <p:cNvPr id="318" name="Gerade Verbindung 317"/>
          <p:cNvCxnSpPr/>
          <p:nvPr/>
        </p:nvCxnSpPr>
        <p:spPr bwMode="auto">
          <a:xfrm>
            <a:off x="3635375" y="5229225"/>
            <a:ext cx="223202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9424" name="Textfeld 319"/>
          <p:cNvSpPr txBox="1">
            <a:spLocks noChangeArrowheads="1"/>
          </p:cNvSpPr>
          <p:nvPr/>
        </p:nvSpPr>
        <p:spPr bwMode="auto">
          <a:xfrm>
            <a:off x="3862388" y="4581525"/>
            <a:ext cx="1989137" cy="230188"/>
          </a:xfrm>
          <a:prstGeom prst="rect">
            <a:avLst/>
          </a:prstGeom>
          <a:noFill/>
          <a:ln w="9525">
            <a:noFill/>
            <a:miter lim="800000"/>
            <a:headEnd/>
            <a:tailEnd/>
          </a:ln>
        </p:spPr>
        <p:txBody>
          <a:bodyPr wrap="none">
            <a:spAutoFit/>
          </a:bodyPr>
          <a:lstStyle/>
          <a:p>
            <a:pPr algn="ctr"/>
            <a:r>
              <a:rPr lang="de-DE" sz="900">
                <a:solidFill>
                  <a:srgbClr val="000000"/>
                </a:solidFill>
                <a:latin typeface="Arial" charset="0"/>
              </a:rPr>
              <a:t>Ausbildungsbeauftragte (=Meister)</a:t>
            </a:r>
          </a:p>
        </p:txBody>
      </p:sp>
      <p:grpSp>
        <p:nvGrpSpPr>
          <p:cNvPr id="6" name="Gruppieren 83"/>
          <p:cNvGrpSpPr>
            <a:grpSpLocks/>
          </p:cNvGrpSpPr>
          <p:nvPr/>
        </p:nvGrpSpPr>
        <p:grpSpPr bwMode="auto">
          <a:xfrm>
            <a:off x="6732588" y="4581525"/>
            <a:ext cx="2228850" cy="1825625"/>
            <a:chOff x="646742" y="1244155"/>
            <a:chExt cx="4034392" cy="2375795"/>
          </a:xfrm>
        </p:grpSpPr>
        <p:sp>
          <p:nvSpPr>
            <p:cNvPr id="323" name="Rechteck 322"/>
            <p:cNvSpPr/>
            <p:nvPr/>
          </p:nvSpPr>
          <p:spPr bwMode="auto">
            <a:xfrm>
              <a:off x="646742" y="1244155"/>
              <a:ext cx="4034392" cy="237579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324" name="Eingekerbter Richtungspfeil 323"/>
            <p:cNvSpPr/>
            <p:nvPr/>
          </p:nvSpPr>
          <p:spPr bwMode="auto">
            <a:xfrm>
              <a:off x="919723" y="3126198"/>
              <a:ext cx="643664" cy="357402"/>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325" name="Eingekerbter Richtungspfeil 324"/>
            <p:cNvSpPr/>
            <p:nvPr/>
          </p:nvSpPr>
          <p:spPr bwMode="auto">
            <a:xfrm>
              <a:off x="1663960" y="3111736"/>
              <a:ext cx="643664" cy="357403"/>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326" name="Eingekerbter Richtungspfeil 325"/>
            <p:cNvSpPr/>
            <p:nvPr/>
          </p:nvSpPr>
          <p:spPr bwMode="auto">
            <a:xfrm>
              <a:off x="2408196" y="3111736"/>
              <a:ext cx="640791" cy="357403"/>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327" name="Eingekerbter Richtungspfeil 326"/>
            <p:cNvSpPr/>
            <p:nvPr/>
          </p:nvSpPr>
          <p:spPr bwMode="auto">
            <a:xfrm>
              <a:off x="3138064" y="3111736"/>
              <a:ext cx="643664" cy="357403"/>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328" name="Eingekerbter Richtungspfeil 327"/>
            <p:cNvSpPr/>
            <p:nvPr/>
          </p:nvSpPr>
          <p:spPr bwMode="auto">
            <a:xfrm>
              <a:off x="3865060" y="3111736"/>
              <a:ext cx="643664" cy="357403"/>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59486" name="Textfeld 14"/>
            <p:cNvSpPr txBox="1">
              <a:spLocks noChangeArrowheads="1"/>
            </p:cNvSpPr>
            <p:nvPr/>
          </p:nvSpPr>
          <p:spPr bwMode="auto">
            <a:xfrm>
              <a:off x="1037820" y="1538993"/>
              <a:ext cx="3631819" cy="413455"/>
            </a:xfrm>
            <a:prstGeom prst="rect">
              <a:avLst/>
            </a:prstGeom>
            <a:noFill/>
            <a:ln w="9525">
              <a:noFill/>
              <a:miter lim="800000"/>
              <a:headEnd/>
              <a:tailEnd/>
            </a:ln>
          </p:spPr>
          <p:txBody>
            <a:bodyPr>
              <a:spAutoFit/>
            </a:bodyPr>
            <a:lstStyle/>
            <a:p>
              <a:pPr algn="ctr" defTabSz="981075" eaLnBrk="0" hangingPunct="0">
                <a:spcBef>
                  <a:spcPct val="50000"/>
                </a:spcBef>
              </a:pPr>
              <a:endParaRPr lang="de-DE" sz="1200" b="1">
                <a:solidFill>
                  <a:srgbClr val="000000"/>
                </a:solidFill>
                <a:latin typeface="Arial" charset="0"/>
              </a:endParaRPr>
            </a:p>
          </p:txBody>
        </p:sp>
      </p:grpSp>
      <p:sp>
        <p:nvSpPr>
          <p:cNvPr id="59426" name="Rechteck 75"/>
          <p:cNvSpPr>
            <a:spLocks noChangeArrowheads="1"/>
          </p:cNvSpPr>
          <p:nvPr/>
        </p:nvSpPr>
        <p:spPr bwMode="auto">
          <a:xfrm>
            <a:off x="6878638" y="5313363"/>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27" name="Rechteck 75"/>
          <p:cNvSpPr>
            <a:spLocks noChangeArrowheads="1"/>
          </p:cNvSpPr>
          <p:nvPr/>
        </p:nvSpPr>
        <p:spPr bwMode="auto">
          <a:xfrm>
            <a:off x="7204075" y="5326063"/>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28" name="Rechteck 75"/>
          <p:cNvSpPr>
            <a:spLocks noChangeArrowheads="1"/>
          </p:cNvSpPr>
          <p:nvPr/>
        </p:nvSpPr>
        <p:spPr bwMode="auto">
          <a:xfrm>
            <a:off x="7535863" y="5313363"/>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29" name="Rechteck 75"/>
          <p:cNvSpPr>
            <a:spLocks noChangeArrowheads="1"/>
          </p:cNvSpPr>
          <p:nvPr/>
        </p:nvSpPr>
        <p:spPr bwMode="auto">
          <a:xfrm>
            <a:off x="7878763" y="5313363"/>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30" name="Rechteck 75"/>
          <p:cNvSpPr>
            <a:spLocks noChangeArrowheads="1"/>
          </p:cNvSpPr>
          <p:nvPr/>
        </p:nvSpPr>
        <p:spPr bwMode="auto">
          <a:xfrm>
            <a:off x="8172450" y="5310188"/>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31" name="Textfeld 341"/>
          <p:cNvSpPr txBox="1">
            <a:spLocks noChangeArrowheads="1"/>
          </p:cNvSpPr>
          <p:nvPr/>
        </p:nvSpPr>
        <p:spPr bwMode="auto">
          <a:xfrm>
            <a:off x="6886575" y="4581525"/>
            <a:ext cx="1990725" cy="230188"/>
          </a:xfrm>
          <a:prstGeom prst="rect">
            <a:avLst/>
          </a:prstGeom>
          <a:noFill/>
          <a:ln w="9525">
            <a:noFill/>
            <a:miter lim="800000"/>
            <a:headEnd/>
            <a:tailEnd/>
          </a:ln>
        </p:spPr>
        <p:txBody>
          <a:bodyPr wrap="none">
            <a:spAutoFit/>
          </a:bodyPr>
          <a:lstStyle/>
          <a:p>
            <a:pPr algn="ctr"/>
            <a:r>
              <a:rPr lang="de-DE" sz="900">
                <a:solidFill>
                  <a:srgbClr val="000000"/>
                </a:solidFill>
                <a:latin typeface="Arial" charset="0"/>
              </a:rPr>
              <a:t>Ausbildungsbeauftragte (=Meister)</a:t>
            </a:r>
          </a:p>
        </p:txBody>
      </p:sp>
      <p:sp>
        <p:nvSpPr>
          <p:cNvPr id="344" name="Rechteck 343"/>
          <p:cNvSpPr/>
          <p:nvPr/>
        </p:nvSpPr>
        <p:spPr bwMode="auto">
          <a:xfrm>
            <a:off x="611188" y="3576638"/>
            <a:ext cx="2232025" cy="504825"/>
          </a:xfrm>
          <a:prstGeom prst="rect">
            <a:avLst/>
          </a:prstGeom>
          <a:solidFill>
            <a:schemeClr val="bg2">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spcBef>
                <a:spcPct val="50000"/>
              </a:spcBef>
              <a:defRPr/>
            </a:pPr>
            <a:r>
              <a:rPr lang="de-DE" sz="900" b="1" dirty="0">
                <a:solidFill>
                  <a:srgbClr val="000000"/>
                </a:solidFill>
              </a:rPr>
              <a:t>LKW-Montage</a:t>
            </a:r>
          </a:p>
        </p:txBody>
      </p:sp>
      <p:sp>
        <p:nvSpPr>
          <p:cNvPr id="345" name="Rechteck 344"/>
          <p:cNvSpPr/>
          <p:nvPr/>
        </p:nvSpPr>
        <p:spPr bwMode="auto">
          <a:xfrm>
            <a:off x="3635375" y="3576638"/>
            <a:ext cx="2232025" cy="504825"/>
          </a:xfrm>
          <a:prstGeom prst="rect">
            <a:avLst/>
          </a:prstGeom>
          <a:solidFill>
            <a:schemeClr val="bg2">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spcBef>
                <a:spcPct val="50000"/>
              </a:spcBef>
              <a:defRPr/>
            </a:pPr>
            <a:r>
              <a:rPr lang="de-DE" sz="900" b="1" dirty="0">
                <a:solidFill>
                  <a:srgbClr val="000000"/>
                </a:solidFill>
              </a:rPr>
              <a:t>Mechanik</a:t>
            </a:r>
          </a:p>
        </p:txBody>
      </p:sp>
      <p:sp>
        <p:nvSpPr>
          <p:cNvPr id="346" name="Rechteck 345"/>
          <p:cNvSpPr/>
          <p:nvPr/>
        </p:nvSpPr>
        <p:spPr bwMode="auto">
          <a:xfrm>
            <a:off x="6732588" y="3576638"/>
            <a:ext cx="2232025" cy="504825"/>
          </a:xfrm>
          <a:prstGeom prst="rect">
            <a:avLst/>
          </a:prstGeom>
          <a:solidFill>
            <a:schemeClr val="bg2">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spcBef>
                <a:spcPct val="50000"/>
              </a:spcBef>
              <a:defRPr/>
            </a:pPr>
            <a:r>
              <a:rPr lang="de-DE" sz="900" b="1" dirty="0">
                <a:solidFill>
                  <a:srgbClr val="000000"/>
                </a:solidFill>
              </a:rPr>
              <a:t>Logistik</a:t>
            </a:r>
          </a:p>
        </p:txBody>
      </p:sp>
      <p:cxnSp>
        <p:nvCxnSpPr>
          <p:cNvPr id="59435" name="Gerade Verbindung mit Pfeil 362"/>
          <p:cNvCxnSpPr>
            <a:cxnSpLocks noChangeShapeType="1"/>
          </p:cNvCxnSpPr>
          <p:nvPr/>
        </p:nvCxnSpPr>
        <p:spPr bwMode="auto">
          <a:xfrm rot="5400000" flipH="1" flipV="1">
            <a:off x="4654550" y="3654426"/>
            <a:ext cx="174625" cy="19050"/>
          </a:xfrm>
          <a:prstGeom prst="straightConnector1">
            <a:avLst/>
          </a:prstGeom>
          <a:noFill/>
          <a:ln w="9525" algn="ctr">
            <a:noFill/>
            <a:round/>
            <a:headEnd/>
            <a:tailEnd type="arrow" w="med" len="med"/>
          </a:ln>
        </p:spPr>
      </p:cxnSp>
      <p:sp>
        <p:nvSpPr>
          <p:cNvPr id="59436" name="Rechteck 25"/>
          <p:cNvSpPr>
            <a:spLocks noChangeArrowheads="1"/>
          </p:cNvSpPr>
          <p:nvPr/>
        </p:nvSpPr>
        <p:spPr bwMode="auto">
          <a:xfrm>
            <a:off x="6011863" y="947738"/>
            <a:ext cx="504825" cy="360362"/>
          </a:xfrm>
          <a:prstGeom prst="rect">
            <a:avLst/>
          </a:prstGeom>
          <a:noFill/>
          <a:ln w="9525">
            <a:noFill/>
            <a:miter lim="800000"/>
            <a:headEnd/>
            <a:tailEnd/>
          </a:ln>
        </p:spPr>
        <p:txBody>
          <a:bodyPr/>
          <a:lstStyle/>
          <a:p>
            <a:pPr eaLnBrk="0" hangingPunct="0"/>
            <a:r>
              <a:rPr lang="de-DE" sz="3200">
                <a:solidFill>
                  <a:srgbClr val="EC8F14"/>
                </a:solidFill>
                <a:latin typeface="Webdings" pitchFamily="18" charset="2"/>
                <a:sym typeface="Webdings" pitchFamily="18" charset="2"/>
              </a:rPr>
              <a:t></a:t>
            </a:r>
            <a:endParaRPr lang="de-DE" sz="3200">
              <a:solidFill>
                <a:srgbClr val="EC8F14"/>
              </a:solidFill>
              <a:latin typeface="Webdings" pitchFamily="18" charset="2"/>
            </a:endParaRPr>
          </a:p>
        </p:txBody>
      </p:sp>
      <p:sp>
        <p:nvSpPr>
          <p:cNvPr id="121" name="Rechteck 120"/>
          <p:cNvSpPr/>
          <p:nvPr/>
        </p:nvSpPr>
        <p:spPr bwMode="auto">
          <a:xfrm>
            <a:off x="1403350" y="1812925"/>
            <a:ext cx="936625" cy="1008063"/>
          </a:xfrm>
          <a:prstGeom prst="rect">
            <a:avLst/>
          </a:prstGeom>
          <a:solidFill>
            <a:srgbClr val="CCECFF"/>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r>
              <a:rPr lang="de-DE" sz="900" dirty="0">
                <a:solidFill>
                  <a:srgbClr val="000000"/>
                </a:solidFill>
              </a:rPr>
              <a:t>Koordinator</a:t>
            </a:r>
          </a:p>
        </p:txBody>
      </p:sp>
      <p:sp>
        <p:nvSpPr>
          <p:cNvPr id="59438" name="Rechteck 25"/>
          <p:cNvSpPr>
            <a:spLocks noChangeArrowheads="1"/>
          </p:cNvSpPr>
          <p:nvPr/>
        </p:nvSpPr>
        <p:spPr bwMode="auto">
          <a:xfrm>
            <a:off x="1908175" y="2182813"/>
            <a:ext cx="760413" cy="787400"/>
          </a:xfrm>
          <a:prstGeom prst="rect">
            <a:avLst/>
          </a:prstGeom>
          <a:noFill/>
          <a:ln w="9525">
            <a:noFill/>
            <a:miter lim="800000"/>
            <a:headEnd/>
            <a:tailEnd/>
          </a:ln>
        </p:spPr>
        <p:txBody>
          <a:bodyPr/>
          <a:lstStyle/>
          <a:p>
            <a:pPr eaLnBrk="0" hangingPunct="0"/>
            <a:r>
              <a:rPr lang="de-DE" sz="3200">
                <a:solidFill>
                  <a:srgbClr val="3333CC"/>
                </a:solidFill>
                <a:latin typeface="Webdings" pitchFamily="18" charset="2"/>
                <a:sym typeface="Webdings" pitchFamily="18" charset="2"/>
              </a:rPr>
              <a:t></a:t>
            </a:r>
            <a:endParaRPr lang="de-DE" sz="3200">
              <a:solidFill>
                <a:srgbClr val="3333CC"/>
              </a:solidFill>
              <a:latin typeface="Webdings" pitchFamily="18" charset="2"/>
            </a:endParaRPr>
          </a:p>
        </p:txBody>
      </p:sp>
      <p:sp>
        <p:nvSpPr>
          <p:cNvPr id="59439" name="Rechteck 25"/>
          <p:cNvSpPr>
            <a:spLocks noChangeArrowheads="1"/>
          </p:cNvSpPr>
          <p:nvPr/>
        </p:nvSpPr>
        <p:spPr bwMode="auto">
          <a:xfrm>
            <a:off x="6588125" y="2178050"/>
            <a:ext cx="760413" cy="787400"/>
          </a:xfrm>
          <a:prstGeom prst="rect">
            <a:avLst/>
          </a:prstGeom>
          <a:noFill/>
          <a:ln w="9525">
            <a:noFill/>
            <a:miter lim="800000"/>
            <a:headEnd/>
            <a:tailEnd/>
          </a:ln>
        </p:spPr>
        <p:txBody>
          <a:bodyPr/>
          <a:lstStyle/>
          <a:p>
            <a:pPr eaLnBrk="0" hangingPunct="0"/>
            <a:r>
              <a:rPr lang="de-DE" sz="3200">
                <a:solidFill>
                  <a:srgbClr val="3333CC"/>
                </a:solidFill>
                <a:latin typeface="Webdings" pitchFamily="18" charset="2"/>
                <a:sym typeface="Webdings" pitchFamily="18" charset="2"/>
              </a:rPr>
              <a:t></a:t>
            </a:r>
            <a:endParaRPr lang="de-DE" sz="3200">
              <a:solidFill>
                <a:srgbClr val="3333CC"/>
              </a:solidFill>
              <a:latin typeface="Webdings" pitchFamily="18" charset="2"/>
            </a:endParaRPr>
          </a:p>
        </p:txBody>
      </p:sp>
      <p:grpSp>
        <p:nvGrpSpPr>
          <p:cNvPr id="7" name="Gruppieren 122"/>
          <p:cNvGrpSpPr>
            <a:grpSpLocks/>
          </p:cNvGrpSpPr>
          <p:nvPr/>
        </p:nvGrpSpPr>
        <p:grpSpPr bwMode="auto">
          <a:xfrm>
            <a:off x="2555875" y="2170113"/>
            <a:ext cx="3259138" cy="800100"/>
            <a:chOff x="3009156" y="3221360"/>
            <a:chExt cx="3259485" cy="799976"/>
          </a:xfrm>
        </p:grpSpPr>
        <p:sp>
          <p:nvSpPr>
            <p:cNvPr id="59474" name="Rechteck 25"/>
            <p:cNvSpPr>
              <a:spLocks noChangeArrowheads="1"/>
            </p:cNvSpPr>
            <p:nvPr/>
          </p:nvSpPr>
          <p:spPr bwMode="auto">
            <a:xfrm>
              <a:off x="5508228" y="3225552"/>
              <a:ext cx="760413" cy="787400"/>
            </a:xfrm>
            <a:prstGeom prst="rect">
              <a:avLst/>
            </a:prstGeom>
            <a:noFill/>
            <a:ln w="9525">
              <a:noFill/>
              <a:miter lim="800000"/>
              <a:headEnd/>
              <a:tailEnd/>
            </a:ln>
          </p:spPr>
          <p:txBody>
            <a:bodyPr/>
            <a:lstStyle/>
            <a:p>
              <a:pPr eaLnBrk="0" hangingPunct="0"/>
              <a:r>
                <a:rPr lang="de-DE" sz="3200">
                  <a:solidFill>
                    <a:srgbClr val="3333CC"/>
                  </a:solidFill>
                  <a:latin typeface="Webdings" pitchFamily="18" charset="2"/>
                  <a:sym typeface="Webdings" pitchFamily="18" charset="2"/>
                </a:rPr>
                <a:t></a:t>
              </a:r>
              <a:endParaRPr lang="de-DE" sz="3200">
                <a:solidFill>
                  <a:srgbClr val="3333CC"/>
                </a:solidFill>
                <a:latin typeface="Webdings" pitchFamily="18" charset="2"/>
              </a:endParaRPr>
            </a:p>
          </p:txBody>
        </p:sp>
        <p:sp>
          <p:nvSpPr>
            <p:cNvPr id="59475" name="Rechteck 25"/>
            <p:cNvSpPr>
              <a:spLocks noChangeArrowheads="1"/>
            </p:cNvSpPr>
            <p:nvPr/>
          </p:nvSpPr>
          <p:spPr bwMode="auto">
            <a:xfrm>
              <a:off x="3009156" y="3229744"/>
              <a:ext cx="760413" cy="787400"/>
            </a:xfrm>
            <a:prstGeom prst="rect">
              <a:avLst/>
            </a:prstGeom>
            <a:noFill/>
            <a:ln w="9525">
              <a:noFill/>
              <a:miter lim="800000"/>
              <a:headEnd/>
              <a:tailEnd/>
            </a:ln>
          </p:spPr>
          <p:txBody>
            <a:bodyPr/>
            <a:lstStyle/>
            <a:p>
              <a:pPr eaLnBrk="0" hangingPunct="0"/>
              <a:r>
                <a:rPr lang="de-DE" sz="3200">
                  <a:solidFill>
                    <a:srgbClr val="3333CC"/>
                  </a:solidFill>
                  <a:latin typeface="Webdings" pitchFamily="18" charset="2"/>
                  <a:sym typeface="Webdings" pitchFamily="18" charset="2"/>
                </a:rPr>
                <a:t></a:t>
              </a:r>
              <a:endParaRPr lang="de-DE" sz="3200">
                <a:solidFill>
                  <a:srgbClr val="3333CC"/>
                </a:solidFill>
                <a:latin typeface="Webdings" pitchFamily="18" charset="2"/>
              </a:endParaRPr>
            </a:p>
          </p:txBody>
        </p:sp>
        <p:sp>
          <p:nvSpPr>
            <p:cNvPr id="59476" name="Rechteck 25"/>
            <p:cNvSpPr>
              <a:spLocks noChangeArrowheads="1"/>
            </p:cNvSpPr>
            <p:nvPr/>
          </p:nvSpPr>
          <p:spPr bwMode="auto">
            <a:xfrm>
              <a:off x="3546748" y="3233936"/>
              <a:ext cx="760413" cy="787400"/>
            </a:xfrm>
            <a:prstGeom prst="rect">
              <a:avLst/>
            </a:prstGeom>
            <a:noFill/>
            <a:ln w="9525">
              <a:noFill/>
              <a:miter lim="800000"/>
              <a:headEnd/>
              <a:tailEnd/>
            </a:ln>
          </p:spPr>
          <p:txBody>
            <a:bodyPr/>
            <a:lstStyle/>
            <a:p>
              <a:pPr eaLnBrk="0" hangingPunct="0"/>
              <a:r>
                <a:rPr lang="de-DE" sz="3200">
                  <a:solidFill>
                    <a:srgbClr val="3333CC"/>
                  </a:solidFill>
                  <a:latin typeface="Webdings" pitchFamily="18" charset="2"/>
                  <a:sym typeface="Webdings" pitchFamily="18" charset="2"/>
                </a:rPr>
                <a:t></a:t>
              </a:r>
              <a:endParaRPr lang="de-DE" sz="3200">
                <a:solidFill>
                  <a:srgbClr val="3333CC"/>
                </a:solidFill>
                <a:latin typeface="Webdings" pitchFamily="18" charset="2"/>
              </a:endParaRPr>
            </a:p>
          </p:txBody>
        </p:sp>
        <p:sp>
          <p:nvSpPr>
            <p:cNvPr id="59477" name="Rechteck 25"/>
            <p:cNvSpPr>
              <a:spLocks noChangeArrowheads="1"/>
            </p:cNvSpPr>
            <p:nvPr/>
          </p:nvSpPr>
          <p:spPr bwMode="auto">
            <a:xfrm>
              <a:off x="4050804" y="3233936"/>
              <a:ext cx="760413" cy="787400"/>
            </a:xfrm>
            <a:prstGeom prst="rect">
              <a:avLst/>
            </a:prstGeom>
            <a:noFill/>
            <a:ln w="9525">
              <a:noFill/>
              <a:miter lim="800000"/>
              <a:headEnd/>
              <a:tailEnd/>
            </a:ln>
          </p:spPr>
          <p:txBody>
            <a:bodyPr/>
            <a:lstStyle/>
            <a:p>
              <a:pPr eaLnBrk="0" hangingPunct="0"/>
              <a:r>
                <a:rPr lang="de-DE" sz="3200">
                  <a:solidFill>
                    <a:srgbClr val="3333CC"/>
                  </a:solidFill>
                  <a:latin typeface="Webdings" pitchFamily="18" charset="2"/>
                  <a:sym typeface="Webdings" pitchFamily="18" charset="2"/>
                </a:rPr>
                <a:t></a:t>
              </a:r>
              <a:endParaRPr lang="de-DE" sz="3200">
                <a:solidFill>
                  <a:srgbClr val="3333CC"/>
                </a:solidFill>
                <a:latin typeface="Webdings" pitchFamily="18" charset="2"/>
              </a:endParaRPr>
            </a:p>
          </p:txBody>
        </p:sp>
        <p:sp>
          <p:nvSpPr>
            <p:cNvPr id="59478" name="Rechteck 25"/>
            <p:cNvSpPr>
              <a:spLocks noChangeArrowheads="1"/>
            </p:cNvSpPr>
            <p:nvPr/>
          </p:nvSpPr>
          <p:spPr bwMode="auto">
            <a:xfrm>
              <a:off x="4525640" y="3221360"/>
              <a:ext cx="760413" cy="787400"/>
            </a:xfrm>
            <a:prstGeom prst="rect">
              <a:avLst/>
            </a:prstGeom>
            <a:noFill/>
            <a:ln w="9525">
              <a:noFill/>
              <a:miter lim="800000"/>
              <a:headEnd/>
              <a:tailEnd/>
            </a:ln>
          </p:spPr>
          <p:txBody>
            <a:bodyPr/>
            <a:lstStyle/>
            <a:p>
              <a:pPr eaLnBrk="0" hangingPunct="0"/>
              <a:r>
                <a:rPr lang="de-DE" sz="3200">
                  <a:solidFill>
                    <a:srgbClr val="3333CC"/>
                  </a:solidFill>
                  <a:latin typeface="Webdings" pitchFamily="18" charset="2"/>
                  <a:sym typeface="Webdings" pitchFamily="18" charset="2"/>
                </a:rPr>
                <a:t></a:t>
              </a:r>
              <a:endParaRPr lang="de-DE" sz="3200">
                <a:solidFill>
                  <a:srgbClr val="3333CC"/>
                </a:solidFill>
                <a:latin typeface="Webdings" pitchFamily="18" charset="2"/>
              </a:endParaRPr>
            </a:p>
          </p:txBody>
        </p:sp>
        <p:sp>
          <p:nvSpPr>
            <p:cNvPr id="59479" name="Rechteck 25"/>
            <p:cNvSpPr>
              <a:spLocks noChangeArrowheads="1"/>
            </p:cNvSpPr>
            <p:nvPr/>
          </p:nvSpPr>
          <p:spPr bwMode="auto">
            <a:xfrm>
              <a:off x="5054600" y="3233936"/>
              <a:ext cx="760413" cy="787400"/>
            </a:xfrm>
            <a:prstGeom prst="rect">
              <a:avLst/>
            </a:prstGeom>
            <a:noFill/>
            <a:ln w="9525">
              <a:noFill/>
              <a:miter lim="800000"/>
              <a:headEnd/>
              <a:tailEnd/>
            </a:ln>
          </p:spPr>
          <p:txBody>
            <a:bodyPr/>
            <a:lstStyle/>
            <a:p>
              <a:pPr eaLnBrk="0" hangingPunct="0"/>
              <a:r>
                <a:rPr lang="de-DE" sz="3200">
                  <a:solidFill>
                    <a:srgbClr val="3333CC"/>
                  </a:solidFill>
                  <a:latin typeface="Webdings" pitchFamily="18" charset="2"/>
                  <a:sym typeface="Webdings" pitchFamily="18" charset="2"/>
                </a:rPr>
                <a:t></a:t>
              </a:r>
              <a:endParaRPr lang="de-DE" sz="3200">
                <a:solidFill>
                  <a:srgbClr val="3333CC"/>
                </a:solidFill>
                <a:latin typeface="Webdings" pitchFamily="18" charset="2"/>
              </a:endParaRPr>
            </a:p>
          </p:txBody>
        </p:sp>
      </p:grpSp>
      <p:grpSp>
        <p:nvGrpSpPr>
          <p:cNvPr id="8" name="Gruppieren 128"/>
          <p:cNvGrpSpPr>
            <a:grpSpLocks/>
          </p:cNvGrpSpPr>
          <p:nvPr/>
        </p:nvGrpSpPr>
        <p:grpSpPr bwMode="auto">
          <a:xfrm>
            <a:off x="611188" y="4005263"/>
            <a:ext cx="2306637" cy="787400"/>
            <a:chOff x="1043608" y="2785616"/>
            <a:chExt cx="2306882" cy="787400"/>
          </a:xfrm>
        </p:grpSpPr>
        <p:sp>
          <p:nvSpPr>
            <p:cNvPr id="125" name="Textfeld 124"/>
            <p:cNvSpPr txBox="1"/>
            <p:nvPr/>
          </p:nvSpPr>
          <p:spPr>
            <a:xfrm>
              <a:off x="1043608" y="2852291"/>
              <a:ext cx="2232262" cy="508000"/>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anchor="ctr">
              <a:spAutoFit/>
            </a:bodyPr>
            <a:lstStyle/>
            <a:p>
              <a:pPr>
                <a:defRPr/>
              </a:pPr>
              <a:endParaRPr lang="de-DE" sz="900" dirty="0">
                <a:solidFill>
                  <a:srgbClr val="000000"/>
                </a:solidFill>
              </a:endParaRPr>
            </a:p>
            <a:p>
              <a:pPr algn="ctr">
                <a:defRPr/>
              </a:pPr>
              <a:r>
                <a:rPr lang="de-DE" sz="900" dirty="0">
                  <a:solidFill>
                    <a:srgbClr val="000000"/>
                  </a:solidFill>
                </a:rPr>
                <a:t>Ausbildungskoordinator</a:t>
              </a:r>
            </a:p>
            <a:p>
              <a:pPr>
                <a:defRPr/>
              </a:pPr>
              <a:endParaRPr lang="de-DE" sz="900" dirty="0">
                <a:solidFill>
                  <a:srgbClr val="000000"/>
                </a:solidFill>
              </a:endParaRPr>
            </a:p>
          </p:txBody>
        </p:sp>
        <p:sp>
          <p:nvSpPr>
            <p:cNvPr id="59473" name="Rechteck 25"/>
            <p:cNvSpPr>
              <a:spLocks noChangeArrowheads="1"/>
            </p:cNvSpPr>
            <p:nvPr/>
          </p:nvSpPr>
          <p:spPr bwMode="auto">
            <a:xfrm>
              <a:off x="2590077" y="2785616"/>
              <a:ext cx="760413" cy="787400"/>
            </a:xfrm>
            <a:prstGeom prst="rect">
              <a:avLst/>
            </a:prstGeom>
            <a:noFill/>
            <a:ln w="9525">
              <a:noFill/>
              <a:miter lim="800000"/>
              <a:headEnd/>
              <a:tailEnd/>
            </a:ln>
          </p:spPr>
          <p:txBody>
            <a:bodyPr/>
            <a:lstStyle/>
            <a:p>
              <a:pPr eaLnBrk="0" hangingPunct="0"/>
              <a:r>
                <a:rPr lang="de-DE" sz="3200">
                  <a:solidFill>
                    <a:srgbClr val="0A9A4B"/>
                  </a:solidFill>
                  <a:latin typeface="Webdings" pitchFamily="18" charset="2"/>
                  <a:sym typeface="Webdings" pitchFamily="18" charset="2"/>
                </a:rPr>
                <a:t></a:t>
              </a:r>
              <a:endParaRPr lang="de-DE" sz="3200">
                <a:solidFill>
                  <a:srgbClr val="0A9A4B"/>
                </a:solidFill>
                <a:latin typeface="Webdings" pitchFamily="18" charset="2"/>
              </a:endParaRPr>
            </a:p>
          </p:txBody>
        </p:sp>
      </p:grpSp>
      <p:cxnSp>
        <p:nvCxnSpPr>
          <p:cNvPr id="194" name="Gerade Verbindung 193"/>
          <p:cNvCxnSpPr/>
          <p:nvPr/>
        </p:nvCxnSpPr>
        <p:spPr bwMode="auto">
          <a:xfrm>
            <a:off x="6732588" y="5229225"/>
            <a:ext cx="223202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9" name="Gruppieren 199"/>
          <p:cNvGrpSpPr>
            <a:grpSpLocks/>
          </p:cNvGrpSpPr>
          <p:nvPr/>
        </p:nvGrpSpPr>
        <p:grpSpPr bwMode="auto">
          <a:xfrm>
            <a:off x="827088" y="4724400"/>
            <a:ext cx="1793875" cy="584200"/>
            <a:chOff x="813236" y="5317276"/>
            <a:chExt cx="1792586" cy="584200"/>
          </a:xfrm>
        </p:grpSpPr>
        <p:sp>
          <p:nvSpPr>
            <p:cNvPr id="59467" name="Rechteck 75"/>
            <p:cNvSpPr>
              <a:spLocks noChangeArrowheads="1"/>
            </p:cNvSpPr>
            <p:nvPr/>
          </p:nvSpPr>
          <p:spPr bwMode="auto">
            <a:xfrm>
              <a:off x="813236" y="5317276"/>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68" name="Rechteck 75"/>
            <p:cNvSpPr>
              <a:spLocks noChangeArrowheads="1"/>
            </p:cNvSpPr>
            <p:nvPr/>
          </p:nvSpPr>
          <p:spPr bwMode="auto">
            <a:xfrm>
              <a:off x="1139492" y="5329976"/>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69" name="Rechteck 75"/>
            <p:cNvSpPr>
              <a:spLocks noChangeArrowheads="1"/>
            </p:cNvSpPr>
            <p:nvPr/>
          </p:nvSpPr>
          <p:spPr bwMode="auto">
            <a:xfrm>
              <a:off x="1470064" y="5317276"/>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70" name="Rechteck 75"/>
            <p:cNvSpPr>
              <a:spLocks noChangeArrowheads="1"/>
            </p:cNvSpPr>
            <p:nvPr/>
          </p:nvSpPr>
          <p:spPr bwMode="auto">
            <a:xfrm>
              <a:off x="1812964" y="5317276"/>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71" name="Rechteck 75"/>
            <p:cNvSpPr>
              <a:spLocks noChangeArrowheads="1"/>
            </p:cNvSpPr>
            <p:nvPr/>
          </p:nvSpPr>
          <p:spPr bwMode="auto">
            <a:xfrm>
              <a:off x="2177197" y="5325785"/>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grpSp>
      <p:grpSp>
        <p:nvGrpSpPr>
          <p:cNvPr id="10" name="Gruppieren 205"/>
          <p:cNvGrpSpPr>
            <a:grpSpLocks/>
          </p:cNvGrpSpPr>
          <p:nvPr/>
        </p:nvGrpSpPr>
        <p:grpSpPr bwMode="auto">
          <a:xfrm>
            <a:off x="3851275" y="4676775"/>
            <a:ext cx="1793875" cy="584200"/>
            <a:chOff x="813236" y="5317276"/>
            <a:chExt cx="1792586" cy="584200"/>
          </a:xfrm>
        </p:grpSpPr>
        <p:sp>
          <p:nvSpPr>
            <p:cNvPr id="59462" name="Rechteck 75"/>
            <p:cNvSpPr>
              <a:spLocks noChangeArrowheads="1"/>
            </p:cNvSpPr>
            <p:nvPr/>
          </p:nvSpPr>
          <p:spPr bwMode="auto">
            <a:xfrm>
              <a:off x="813236" y="5317276"/>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63" name="Rechteck 75"/>
            <p:cNvSpPr>
              <a:spLocks noChangeArrowheads="1"/>
            </p:cNvSpPr>
            <p:nvPr/>
          </p:nvSpPr>
          <p:spPr bwMode="auto">
            <a:xfrm>
              <a:off x="1139492" y="5329976"/>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64" name="Rechteck 75"/>
            <p:cNvSpPr>
              <a:spLocks noChangeArrowheads="1"/>
            </p:cNvSpPr>
            <p:nvPr/>
          </p:nvSpPr>
          <p:spPr bwMode="auto">
            <a:xfrm>
              <a:off x="1470064" y="5317276"/>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65" name="Rechteck 75"/>
            <p:cNvSpPr>
              <a:spLocks noChangeArrowheads="1"/>
            </p:cNvSpPr>
            <p:nvPr/>
          </p:nvSpPr>
          <p:spPr bwMode="auto">
            <a:xfrm>
              <a:off x="1812964" y="5317276"/>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66" name="Rechteck 75"/>
            <p:cNvSpPr>
              <a:spLocks noChangeArrowheads="1"/>
            </p:cNvSpPr>
            <p:nvPr/>
          </p:nvSpPr>
          <p:spPr bwMode="auto">
            <a:xfrm>
              <a:off x="2177197" y="5325785"/>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grpSp>
      <p:grpSp>
        <p:nvGrpSpPr>
          <p:cNvPr id="11" name="Gruppieren 211"/>
          <p:cNvGrpSpPr>
            <a:grpSpLocks/>
          </p:cNvGrpSpPr>
          <p:nvPr/>
        </p:nvGrpSpPr>
        <p:grpSpPr bwMode="auto">
          <a:xfrm>
            <a:off x="6948488" y="4724400"/>
            <a:ext cx="1792287" cy="584200"/>
            <a:chOff x="813236" y="5317276"/>
            <a:chExt cx="1792586" cy="584200"/>
          </a:xfrm>
        </p:grpSpPr>
        <p:sp>
          <p:nvSpPr>
            <p:cNvPr id="59457" name="Rechteck 75"/>
            <p:cNvSpPr>
              <a:spLocks noChangeArrowheads="1"/>
            </p:cNvSpPr>
            <p:nvPr/>
          </p:nvSpPr>
          <p:spPr bwMode="auto">
            <a:xfrm>
              <a:off x="813236" y="5317276"/>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58" name="Rechteck 75"/>
            <p:cNvSpPr>
              <a:spLocks noChangeArrowheads="1"/>
            </p:cNvSpPr>
            <p:nvPr/>
          </p:nvSpPr>
          <p:spPr bwMode="auto">
            <a:xfrm>
              <a:off x="1139492" y="5329976"/>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59" name="Rechteck 75"/>
            <p:cNvSpPr>
              <a:spLocks noChangeArrowheads="1"/>
            </p:cNvSpPr>
            <p:nvPr/>
          </p:nvSpPr>
          <p:spPr bwMode="auto">
            <a:xfrm>
              <a:off x="1470064" y="5317276"/>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60" name="Rechteck 75"/>
            <p:cNvSpPr>
              <a:spLocks noChangeArrowheads="1"/>
            </p:cNvSpPr>
            <p:nvPr/>
          </p:nvSpPr>
          <p:spPr bwMode="auto">
            <a:xfrm>
              <a:off x="1812964" y="5317276"/>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59461" name="Rechteck 75"/>
            <p:cNvSpPr>
              <a:spLocks noChangeArrowheads="1"/>
            </p:cNvSpPr>
            <p:nvPr/>
          </p:nvSpPr>
          <p:spPr bwMode="auto">
            <a:xfrm>
              <a:off x="2177197" y="5325785"/>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grpSp>
      <p:sp>
        <p:nvSpPr>
          <p:cNvPr id="59446" name="Textfeld 221"/>
          <p:cNvSpPr txBox="1">
            <a:spLocks noChangeArrowheads="1"/>
          </p:cNvSpPr>
          <p:nvPr/>
        </p:nvSpPr>
        <p:spPr bwMode="auto">
          <a:xfrm>
            <a:off x="4179888" y="5229225"/>
            <a:ext cx="1255712" cy="230188"/>
          </a:xfrm>
          <a:prstGeom prst="rect">
            <a:avLst/>
          </a:prstGeom>
          <a:noFill/>
          <a:ln w="9525">
            <a:noFill/>
            <a:miter lim="800000"/>
            <a:headEnd/>
            <a:tailEnd/>
          </a:ln>
        </p:spPr>
        <p:txBody>
          <a:bodyPr wrap="none">
            <a:spAutoFit/>
          </a:bodyPr>
          <a:lstStyle/>
          <a:p>
            <a:pPr algn="ctr"/>
            <a:r>
              <a:rPr lang="de-DE" sz="900">
                <a:solidFill>
                  <a:srgbClr val="000000"/>
                </a:solidFill>
                <a:latin typeface="Arial" charset="0"/>
              </a:rPr>
              <a:t>Ausbildungsbegleiter</a:t>
            </a:r>
          </a:p>
        </p:txBody>
      </p:sp>
      <p:sp>
        <p:nvSpPr>
          <p:cNvPr id="59447" name="Textfeld 222"/>
          <p:cNvSpPr txBox="1">
            <a:spLocks noChangeArrowheads="1"/>
          </p:cNvSpPr>
          <p:nvPr/>
        </p:nvSpPr>
        <p:spPr bwMode="auto">
          <a:xfrm>
            <a:off x="7277100" y="5229225"/>
            <a:ext cx="1255713" cy="230188"/>
          </a:xfrm>
          <a:prstGeom prst="rect">
            <a:avLst/>
          </a:prstGeom>
          <a:noFill/>
          <a:ln w="9525">
            <a:noFill/>
            <a:miter lim="800000"/>
            <a:headEnd/>
            <a:tailEnd/>
          </a:ln>
        </p:spPr>
        <p:txBody>
          <a:bodyPr wrap="none">
            <a:spAutoFit/>
          </a:bodyPr>
          <a:lstStyle/>
          <a:p>
            <a:pPr algn="ctr"/>
            <a:r>
              <a:rPr lang="de-DE" sz="900">
                <a:solidFill>
                  <a:srgbClr val="000000"/>
                </a:solidFill>
                <a:latin typeface="Arial" charset="0"/>
              </a:rPr>
              <a:t>Ausbildungsbegleiter</a:t>
            </a:r>
          </a:p>
        </p:txBody>
      </p:sp>
      <p:sp>
        <p:nvSpPr>
          <p:cNvPr id="236" name="Textfeld 235"/>
          <p:cNvSpPr txBox="1"/>
          <p:nvPr/>
        </p:nvSpPr>
        <p:spPr>
          <a:xfrm>
            <a:off x="7524750" y="1452563"/>
            <a:ext cx="935038" cy="78422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spAutoFit/>
          </a:bodyPr>
          <a:lstStyle/>
          <a:p>
            <a:pPr>
              <a:defRPr/>
            </a:pPr>
            <a:r>
              <a:rPr lang="de-DE" sz="900" dirty="0">
                <a:solidFill>
                  <a:srgbClr val="000000"/>
                </a:solidFill>
              </a:rPr>
              <a:t>Weiterbildung</a:t>
            </a:r>
          </a:p>
          <a:p>
            <a:pPr>
              <a:defRPr/>
            </a:pPr>
            <a:endParaRPr lang="de-DE" sz="900" dirty="0">
              <a:solidFill>
                <a:srgbClr val="000000"/>
              </a:solidFill>
            </a:endParaRPr>
          </a:p>
          <a:p>
            <a:pPr>
              <a:defRPr/>
            </a:pPr>
            <a:endParaRPr lang="de-DE" sz="900" dirty="0">
              <a:solidFill>
                <a:srgbClr val="000000"/>
              </a:solidFill>
            </a:endParaRPr>
          </a:p>
          <a:p>
            <a:pPr>
              <a:defRPr/>
            </a:pPr>
            <a:endParaRPr lang="de-DE" sz="900" dirty="0">
              <a:solidFill>
                <a:srgbClr val="000000"/>
              </a:solidFill>
            </a:endParaRPr>
          </a:p>
          <a:p>
            <a:pPr>
              <a:defRPr/>
            </a:pPr>
            <a:endParaRPr lang="de-DE" sz="900" dirty="0">
              <a:solidFill>
                <a:srgbClr val="000000"/>
              </a:solidFill>
            </a:endParaRPr>
          </a:p>
        </p:txBody>
      </p:sp>
      <p:cxnSp>
        <p:nvCxnSpPr>
          <p:cNvPr id="59449" name="Gerade Verbindung 237"/>
          <p:cNvCxnSpPr>
            <a:cxnSpLocks noChangeShapeType="1"/>
          </p:cNvCxnSpPr>
          <p:nvPr/>
        </p:nvCxnSpPr>
        <p:spPr bwMode="auto">
          <a:xfrm rot="16200000" flipH="1">
            <a:off x="6731794" y="2172494"/>
            <a:ext cx="1512887" cy="73025"/>
          </a:xfrm>
          <a:prstGeom prst="line">
            <a:avLst/>
          </a:prstGeom>
          <a:noFill/>
          <a:ln w="9525" algn="ctr">
            <a:noFill/>
            <a:round/>
            <a:headEnd/>
            <a:tailEnd/>
          </a:ln>
        </p:spPr>
      </p:cxnSp>
      <p:sp>
        <p:nvSpPr>
          <p:cNvPr id="59450" name="Textfeld 239"/>
          <p:cNvSpPr txBox="1">
            <a:spLocks noChangeArrowheads="1"/>
          </p:cNvSpPr>
          <p:nvPr/>
        </p:nvSpPr>
        <p:spPr bwMode="auto">
          <a:xfrm>
            <a:off x="2916238" y="5445125"/>
            <a:ext cx="647700" cy="523875"/>
          </a:xfrm>
          <a:prstGeom prst="rect">
            <a:avLst/>
          </a:prstGeom>
          <a:noFill/>
          <a:ln w="9525">
            <a:noFill/>
            <a:miter lim="800000"/>
            <a:headEnd/>
            <a:tailEnd/>
          </a:ln>
        </p:spPr>
        <p:txBody>
          <a:bodyPr>
            <a:spAutoFit/>
          </a:bodyPr>
          <a:lstStyle/>
          <a:p>
            <a:r>
              <a:rPr lang="de-DE" sz="2800">
                <a:solidFill>
                  <a:srgbClr val="000000"/>
                </a:solidFill>
                <a:latin typeface="Arial" charset="0"/>
              </a:rPr>
              <a:t>…</a:t>
            </a:r>
          </a:p>
        </p:txBody>
      </p:sp>
      <p:sp>
        <p:nvSpPr>
          <p:cNvPr id="59451" name="Textfeld 241"/>
          <p:cNvSpPr txBox="1">
            <a:spLocks noChangeArrowheads="1"/>
          </p:cNvSpPr>
          <p:nvPr/>
        </p:nvSpPr>
        <p:spPr bwMode="auto">
          <a:xfrm>
            <a:off x="6011863" y="5445125"/>
            <a:ext cx="647700" cy="523875"/>
          </a:xfrm>
          <a:prstGeom prst="rect">
            <a:avLst/>
          </a:prstGeom>
          <a:noFill/>
          <a:ln w="9525">
            <a:noFill/>
            <a:miter lim="800000"/>
            <a:headEnd/>
            <a:tailEnd/>
          </a:ln>
        </p:spPr>
        <p:txBody>
          <a:bodyPr>
            <a:spAutoFit/>
          </a:bodyPr>
          <a:lstStyle/>
          <a:p>
            <a:r>
              <a:rPr lang="de-DE" sz="2800">
                <a:solidFill>
                  <a:srgbClr val="000000"/>
                </a:solidFill>
                <a:latin typeface="Arial" charset="0"/>
              </a:rPr>
              <a:t>…</a:t>
            </a:r>
          </a:p>
        </p:txBody>
      </p:sp>
      <p:sp>
        <p:nvSpPr>
          <p:cNvPr id="129" name="Textfeld 128"/>
          <p:cNvSpPr txBox="1"/>
          <p:nvPr/>
        </p:nvSpPr>
        <p:spPr>
          <a:xfrm>
            <a:off x="3635375" y="4076700"/>
            <a:ext cx="2232025" cy="508000"/>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anchor="ctr">
            <a:spAutoFit/>
          </a:bodyPr>
          <a:lstStyle/>
          <a:p>
            <a:pPr>
              <a:defRPr/>
            </a:pPr>
            <a:endParaRPr lang="de-DE" sz="900" dirty="0">
              <a:solidFill>
                <a:srgbClr val="000000"/>
              </a:solidFill>
            </a:endParaRPr>
          </a:p>
          <a:p>
            <a:pPr algn="ctr">
              <a:defRPr/>
            </a:pPr>
            <a:r>
              <a:rPr lang="de-DE" sz="900" dirty="0">
                <a:solidFill>
                  <a:srgbClr val="000000"/>
                </a:solidFill>
              </a:rPr>
              <a:t>Ausbildungskoordinator</a:t>
            </a:r>
          </a:p>
          <a:p>
            <a:pPr>
              <a:defRPr/>
            </a:pPr>
            <a:endParaRPr lang="de-DE" sz="900" dirty="0">
              <a:solidFill>
                <a:srgbClr val="000000"/>
              </a:solidFill>
            </a:endParaRPr>
          </a:p>
        </p:txBody>
      </p:sp>
      <p:sp>
        <p:nvSpPr>
          <p:cNvPr id="59453" name="Rechteck 25"/>
          <p:cNvSpPr>
            <a:spLocks noChangeArrowheads="1"/>
          </p:cNvSpPr>
          <p:nvPr/>
        </p:nvSpPr>
        <p:spPr bwMode="auto">
          <a:xfrm>
            <a:off x="5181600" y="4010025"/>
            <a:ext cx="760413" cy="787400"/>
          </a:xfrm>
          <a:prstGeom prst="rect">
            <a:avLst/>
          </a:prstGeom>
          <a:noFill/>
          <a:ln w="9525">
            <a:noFill/>
            <a:miter lim="800000"/>
            <a:headEnd/>
            <a:tailEnd/>
          </a:ln>
        </p:spPr>
        <p:txBody>
          <a:bodyPr/>
          <a:lstStyle/>
          <a:p>
            <a:pPr eaLnBrk="0" hangingPunct="0"/>
            <a:r>
              <a:rPr lang="de-DE" sz="3200">
                <a:solidFill>
                  <a:srgbClr val="0A9A4B"/>
                </a:solidFill>
                <a:latin typeface="Webdings" pitchFamily="18" charset="2"/>
                <a:sym typeface="Webdings" pitchFamily="18" charset="2"/>
              </a:rPr>
              <a:t></a:t>
            </a:r>
            <a:endParaRPr lang="de-DE" sz="3200">
              <a:solidFill>
                <a:srgbClr val="0A9A4B"/>
              </a:solidFill>
              <a:latin typeface="Webdings" pitchFamily="18" charset="2"/>
            </a:endParaRPr>
          </a:p>
        </p:txBody>
      </p:sp>
      <p:sp>
        <p:nvSpPr>
          <p:cNvPr id="133" name="Textfeld 132"/>
          <p:cNvSpPr txBox="1"/>
          <p:nvPr/>
        </p:nvSpPr>
        <p:spPr>
          <a:xfrm>
            <a:off x="6732588" y="4076700"/>
            <a:ext cx="2232025" cy="508000"/>
          </a:xfrm>
          <a:prstGeom prst="rect">
            <a:avLst/>
          </a:prstGeom>
          <a:solidFill>
            <a:srgbClr val="CCECFF"/>
          </a:solidFill>
        </p:spPr>
        <p:style>
          <a:lnRef idx="2">
            <a:schemeClr val="dk1"/>
          </a:lnRef>
          <a:fillRef idx="1">
            <a:schemeClr val="lt1"/>
          </a:fillRef>
          <a:effectRef idx="0">
            <a:schemeClr val="dk1"/>
          </a:effectRef>
          <a:fontRef idx="minor">
            <a:schemeClr val="dk1"/>
          </a:fontRef>
        </p:style>
        <p:txBody>
          <a:bodyPr anchor="ctr">
            <a:spAutoFit/>
          </a:bodyPr>
          <a:lstStyle/>
          <a:p>
            <a:pPr>
              <a:defRPr/>
            </a:pPr>
            <a:endParaRPr lang="de-DE" sz="900" dirty="0">
              <a:solidFill>
                <a:srgbClr val="000000"/>
              </a:solidFill>
            </a:endParaRPr>
          </a:p>
          <a:p>
            <a:pPr algn="ctr">
              <a:defRPr/>
            </a:pPr>
            <a:r>
              <a:rPr lang="de-DE" sz="900" dirty="0">
                <a:solidFill>
                  <a:srgbClr val="000000"/>
                </a:solidFill>
              </a:rPr>
              <a:t>Ausbildungskoordinator</a:t>
            </a:r>
          </a:p>
          <a:p>
            <a:pPr>
              <a:defRPr/>
            </a:pPr>
            <a:endParaRPr lang="de-DE" sz="900" dirty="0">
              <a:solidFill>
                <a:srgbClr val="000000"/>
              </a:solidFill>
            </a:endParaRPr>
          </a:p>
        </p:txBody>
      </p:sp>
      <p:sp>
        <p:nvSpPr>
          <p:cNvPr id="59455" name="Rechteck 25"/>
          <p:cNvSpPr>
            <a:spLocks noChangeArrowheads="1"/>
          </p:cNvSpPr>
          <p:nvPr/>
        </p:nvSpPr>
        <p:spPr bwMode="auto">
          <a:xfrm>
            <a:off x="8296275" y="4010025"/>
            <a:ext cx="760413" cy="787400"/>
          </a:xfrm>
          <a:prstGeom prst="rect">
            <a:avLst/>
          </a:prstGeom>
          <a:noFill/>
          <a:ln w="9525">
            <a:noFill/>
            <a:miter lim="800000"/>
            <a:headEnd/>
            <a:tailEnd/>
          </a:ln>
        </p:spPr>
        <p:txBody>
          <a:bodyPr/>
          <a:lstStyle/>
          <a:p>
            <a:pPr eaLnBrk="0" hangingPunct="0"/>
            <a:r>
              <a:rPr lang="de-DE" sz="3200">
                <a:solidFill>
                  <a:srgbClr val="0A9A4B"/>
                </a:solidFill>
                <a:latin typeface="Webdings" pitchFamily="18" charset="2"/>
                <a:sym typeface="Webdings" pitchFamily="18" charset="2"/>
              </a:rPr>
              <a:t></a:t>
            </a:r>
            <a:endParaRPr lang="de-DE" sz="3200">
              <a:solidFill>
                <a:srgbClr val="0A9A4B"/>
              </a:solidFill>
              <a:latin typeface="Webdings" pitchFamily="18" charset="2"/>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142875"/>
            <a:ext cx="8820150" cy="574675"/>
          </a:xfrm>
        </p:spPr>
        <p:txBody>
          <a:bodyPr/>
          <a:lstStyle/>
          <a:p>
            <a:pPr>
              <a:defRPr/>
            </a:pPr>
            <a:r>
              <a:rPr lang="de-DE" sz="2000" b="1" kern="1200" dirty="0" smtClean="0">
                <a:solidFill>
                  <a:schemeClr val="accent6">
                    <a:lumMod val="50000"/>
                  </a:schemeClr>
                </a:solidFill>
                <a:ea typeface="+mn-ea"/>
                <a:cs typeface="+mn-cs"/>
              </a:rPr>
              <a:t>Beispiel für eine offensive Strategie innerhalb der Gesamtorganisation</a:t>
            </a:r>
            <a:endParaRPr lang="de-DE" sz="2000" b="1" kern="1200" dirty="0">
              <a:solidFill>
                <a:schemeClr val="accent6">
                  <a:lumMod val="50000"/>
                </a:schemeClr>
              </a:solidFill>
              <a:ea typeface="+mn-ea"/>
              <a:cs typeface="+mn-cs"/>
            </a:endParaRPr>
          </a:p>
        </p:txBody>
      </p:sp>
      <p:sp>
        <p:nvSpPr>
          <p:cNvPr id="3" name="Inhaltsplatzhalter 2"/>
          <p:cNvSpPr>
            <a:spLocks noGrp="1"/>
          </p:cNvSpPr>
          <p:nvPr>
            <p:ph idx="1"/>
          </p:nvPr>
        </p:nvSpPr>
        <p:spPr>
          <a:xfrm>
            <a:off x="0" y="692150"/>
            <a:ext cx="8893175" cy="5616575"/>
          </a:xfrm>
        </p:spPr>
        <p:txBody>
          <a:bodyPr/>
          <a:lstStyle/>
          <a:p>
            <a:pPr>
              <a:buFontTx/>
              <a:buNone/>
              <a:tabLst>
                <a:tab pos="5378450" algn="l"/>
              </a:tabLst>
              <a:defRPr/>
            </a:pPr>
            <a:r>
              <a:rPr lang="de-DE" sz="1800" dirty="0" smtClean="0"/>
              <a:t>	„Das war auch eine große Aufgabe diesen Ausbildungsmeistern [im Bildungszentrum] </a:t>
            </a:r>
            <a:r>
              <a:rPr lang="de-DE" sz="1800" i="1" dirty="0" smtClean="0"/>
              <a:t>bewusst</a:t>
            </a:r>
            <a:r>
              <a:rPr lang="de-DE" sz="1800" dirty="0" smtClean="0"/>
              <a:t> zu machen, wir sind hier von etwas Produzent, nämlich von einem Facharbeiter. </a:t>
            </a:r>
            <a:r>
              <a:rPr lang="de-DE" sz="1800" i="1" dirty="0" smtClean="0"/>
              <a:t>Wir produzieren Facharbeiter</a:t>
            </a:r>
            <a:r>
              <a:rPr lang="de-DE" sz="1800" dirty="0" smtClean="0"/>
              <a:t>, und das tun wir nicht zum Selbstgefallen oder weil das so schön ist, […] das tun wir, weil das Unternehmen diesen Facharbeiter haben will. Und das Unternehmen hat einen Anspruch darauf, den guten, den besten Facharbeiter zu kriegen. Und wenn uns das </a:t>
            </a:r>
            <a:r>
              <a:rPr lang="de-DE" sz="1800" i="1" dirty="0" smtClean="0"/>
              <a:t>nicht gelingt</a:t>
            </a:r>
            <a:r>
              <a:rPr lang="de-DE" sz="1800" dirty="0" smtClean="0"/>
              <a:t>, dann kann es auch genauso gut passieren, dass uns das Unternehmen sagt: ‚Passt mal auf, ihr macht das nicht richtig. </a:t>
            </a:r>
            <a:r>
              <a:rPr lang="de-DE" sz="1800" i="1" dirty="0" smtClean="0"/>
              <a:t>Wir wollen eure Facharbeiter nicht mehr!</a:t>
            </a:r>
            <a:r>
              <a:rPr lang="de-DE" sz="1800" dirty="0" smtClean="0"/>
              <a:t> […] Das sind ganz einfache Worte, die versteht aber jeder. Und dann haben wir angefangen […] Rezepte zu machen, wie kriegen wir die Ausbildung auch in die Prozesslandschaft des Unternehmens. […] </a:t>
            </a:r>
          </a:p>
          <a:p>
            <a:pPr>
              <a:buFontTx/>
              <a:buNone/>
              <a:tabLst>
                <a:tab pos="5378450" algn="l"/>
              </a:tabLst>
              <a:defRPr/>
            </a:pPr>
            <a:r>
              <a:rPr lang="de-DE" sz="1800" dirty="0" smtClean="0"/>
              <a:t>	Und so ist es dann in den letzten zwei, drei Jahren dann gelungen, </a:t>
            </a:r>
            <a:r>
              <a:rPr lang="de-DE" sz="1800" i="1" dirty="0" smtClean="0"/>
              <a:t>meine ich, </a:t>
            </a:r>
            <a:r>
              <a:rPr lang="de-DE" sz="1800" dirty="0" smtClean="0"/>
              <a:t>[…] die Unternehmensleitung auch immer mehr davon zu überzeugen, wie wichtig dieser Baustein Ausbildung ist. Natürlich auch begünstigt durch die demographischen Erkenntnisse, die man mittlerweile dann bekommen hat. Aber ich konnte schon erkennen, dass die Mitarbeit ein Hin und Her, also ein Geben und Nehmen war. Mittlerweile nicht nur wir als kleine Ausbilder, mussten wir betteln kommen, sondern da kamen auch mal Ansprüche: ‚Du, pass mal auf, wir haben das und diese Dinge, können wir da nicht ein paar Leute dafür vorbereiten?</a:t>
            </a:r>
          </a:p>
          <a:p>
            <a:pPr algn="r">
              <a:buFontTx/>
              <a:buNone/>
              <a:tabLst>
                <a:tab pos="5378450" algn="l"/>
              </a:tabLst>
              <a:defRPr/>
            </a:pPr>
            <a:r>
              <a:rPr lang="de-DE" sz="1000" i="1" dirty="0" smtClean="0">
                <a:solidFill>
                  <a:schemeClr val="accent6">
                    <a:lumMod val="75000"/>
                  </a:schemeClr>
                </a:solidFill>
              </a:rPr>
              <a:t>[ehemaliger Aus- und Weiterbildungsleiter eines großen deutschen Metallunternehmens]</a:t>
            </a:r>
            <a:endParaRPr lang="de-DE" sz="1800" i="1" dirty="0" smtClean="0"/>
          </a:p>
          <a:p>
            <a:pPr>
              <a:buFontTx/>
              <a:buNone/>
              <a:defRPr/>
            </a:pPr>
            <a:endParaRPr lang="de-DE" sz="1800" i="1" dirty="0" smtClean="0"/>
          </a:p>
        </p:txBody>
      </p:sp>
      <p:sp>
        <p:nvSpPr>
          <p:cNvPr id="60420" name="Fußzeilenplatzhalter 3"/>
          <p:cNvSpPr>
            <a:spLocks noGrp="1"/>
          </p:cNvSpPr>
          <p:nvPr>
            <p:ph type="ftr" sz="quarter" idx="4294967295"/>
          </p:nvPr>
        </p:nvSpPr>
        <p:spPr bwMode="auto">
          <a:xfrm>
            <a:off x="42863" y="6457950"/>
            <a:ext cx="34290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p>
            <a:endParaRPr lang="de-DE" dirty="0" smtClean="0"/>
          </a:p>
          <a:p>
            <a:endParaRPr lang="de-DE" dirty="0" smtClean="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ChangeArrowheads="1"/>
          </p:cNvSpPr>
          <p:nvPr/>
        </p:nvSpPr>
        <p:spPr bwMode="auto">
          <a:xfrm>
            <a:off x="762000" y="42863"/>
            <a:ext cx="8382000" cy="490537"/>
          </a:xfrm>
          <a:prstGeom prst="rect">
            <a:avLst/>
          </a:prstGeom>
          <a:noFill/>
          <a:ln w="9525">
            <a:noFill/>
            <a:miter lim="800000"/>
            <a:headEnd/>
            <a:tailEnd/>
          </a:ln>
        </p:spPr>
        <p:txBody>
          <a:bodyPr anchor="ctr"/>
          <a:lstStyle/>
          <a:p>
            <a:pPr algn="ctr" eaLnBrk="0" hangingPunct="0"/>
            <a:endParaRPr lang="de-DE">
              <a:solidFill>
                <a:srgbClr val="000000"/>
              </a:solidFill>
              <a:latin typeface="Arial" charset="0"/>
            </a:endParaRPr>
          </a:p>
        </p:txBody>
      </p:sp>
      <p:sp>
        <p:nvSpPr>
          <p:cNvPr id="61443" name="Textfeld 13"/>
          <p:cNvSpPr txBox="1">
            <a:spLocks noChangeArrowheads="1"/>
          </p:cNvSpPr>
          <p:nvPr/>
        </p:nvSpPr>
        <p:spPr bwMode="auto">
          <a:xfrm>
            <a:off x="1331913" y="42863"/>
            <a:ext cx="6761162" cy="690562"/>
          </a:xfrm>
          <a:prstGeom prst="rect">
            <a:avLst/>
          </a:prstGeom>
          <a:noFill/>
          <a:ln w="9525">
            <a:noFill/>
            <a:miter lim="800000"/>
            <a:headEnd/>
            <a:tailEnd/>
          </a:ln>
        </p:spPr>
        <p:txBody>
          <a:bodyPr wrap="none"/>
          <a:lstStyle/>
          <a:p>
            <a:pPr algn="ctr" eaLnBrk="0" hangingPunct="0">
              <a:spcBef>
                <a:spcPct val="50000"/>
              </a:spcBef>
            </a:pPr>
            <a:r>
              <a:rPr lang="de-DE" b="1">
                <a:solidFill>
                  <a:srgbClr val="16165D"/>
                </a:solidFill>
                <a:latin typeface="Arial" charset="0"/>
              </a:rPr>
              <a:t>Unternehmensgruppe Dienstleistung</a:t>
            </a:r>
            <a:br>
              <a:rPr lang="de-DE" b="1">
                <a:solidFill>
                  <a:srgbClr val="16165D"/>
                </a:solidFill>
                <a:latin typeface="Arial" charset="0"/>
              </a:rPr>
            </a:br>
            <a:r>
              <a:rPr lang="de-DE" sz="1200" b="1">
                <a:solidFill>
                  <a:srgbClr val="16165D"/>
                </a:solidFill>
                <a:latin typeface="Arial" charset="0"/>
              </a:rPr>
              <a:t>IT-Unternehmen (ca. 500 MA)</a:t>
            </a:r>
          </a:p>
          <a:p>
            <a:pPr algn="ctr" eaLnBrk="0" hangingPunct="0">
              <a:spcBef>
                <a:spcPct val="50000"/>
              </a:spcBef>
            </a:pPr>
            <a:endParaRPr lang="de-DE" b="1">
              <a:solidFill>
                <a:srgbClr val="262699"/>
              </a:solidFill>
              <a:latin typeface="Arial" charset="0"/>
            </a:endParaRPr>
          </a:p>
        </p:txBody>
      </p:sp>
      <p:sp>
        <p:nvSpPr>
          <p:cNvPr id="61444" name="Rechteck 69"/>
          <p:cNvSpPr>
            <a:spLocks noChangeArrowheads="1"/>
          </p:cNvSpPr>
          <p:nvPr/>
        </p:nvSpPr>
        <p:spPr bwMode="auto">
          <a:xfrm>
            <a:off x="4349750" y="1841500"/>
            <a:ext cx="914400" cy="914400"/>
          </a:xfrm>
          <a:prstGeom prst="rect">
            <a:avLst/>
          </a:prstGeom>
          <a:noFill/>
          <a:ln w="9525" algn="ctr">
            <a:noFill/>
            <a:round/>
            <a:headEnd/>
            <a:tailEnd/>
          </a:ln>
        </p:spPr>
        <p:txBody>
          <a:bodyPr lIns="90000" tIns="46800" rIns="90000" bIns="46800">
            <a:spAutoFit/>
          </a:bodyPr>
          <a:lstStyle/>
          <a:p>
            <a:pPr eaLnBrk="0" hangingPunct="0">
              <a:spcBef>
                <a:spcPct val="50000"/>
              </a:spcBef>
            </a:pPr>
            <a:endParaRPr lang="de-DE" sz="900">
              <a:solidFill>
                <a:srgbClr val="000000"/>
              </a:solidFill>
              <a:latin typeface="Arial" charset="0"/>
            </a:endParaRPr>
          </a:p>
        </p:txBody>
      </p:sp>
      <p:cxnSp>
        <p:nvCxnSpPr>
          <p:cNvPr id="61445" name="Gerade Verbindung 76"/>
          <p:cNvCxnSpPr>
            <a:cxnSpLocks noChangeShapeType="1"/>
          </p:cNvCxnSpPr>
          <p:nvPr/>
        </p:nvCxnSpPr>
        <p:spPr bwMode="auto">
          <a:xfrm>
            <a:off x="7623175" y="4851400"/>
            <a:ext cx="501650" cy="695325"/>
          </a:xfrm>
          <a:prstGeom prst="line">
            <a:avLst/>
          </a:prstGeom>
          <a:noFill/>
          <a:ln w="9525" algn="ctr">
            <a:noFill/>
            <a:round/>
            <a:headEnd/>
            <a:tailEnd/>
          </a:ln>
        </p:spPr>
      </p:cxnSp>
      <p:cxnSp>
        <p:nvCxnSpPr>
          <p:cNvPr id="61446" name="Gerade Verbindung 54"/>
          <p:cNvCxnSpPr>
            <a:cxnSpLocks noChangeShapeType="1"/>
          </p:cNvCxnSpPr>
          <p:nvPr/>
        </p:nvCxnSpPr>
        <p:spPr bwMode="auto">
          <a:xfrm>
            <a:off x="5446713" y="1417638"/>
            <a:ext cx="914400" cy="914400"/>
          </a:xfrm>
          <a:prstGeom prst="line">
            <a:avLst/>
          </a:prstGeom>
          <a:noFill/>
          <a:ln w="9525" algn="ctr">
            <a:noFill/>
            <a:round/>
            <a:headEnd/>
            <a:tailEnd/>
          </a:ln>
        </p:spPr>
      </p:cxnSp>
      <p:cxnSp>
        <p:nvCxnSpPr>
          <p:cNvPr id="61447" name="Gerade Verbindung 60"/>
          <p:cNvCxnSpPr>
            <a:cxnSpLocks noChangeShapeType="1"/>
          </p:cNvCxnSpPr>
          <p:nvPr/>
        </p:nvCxnSpPr>
        <p:spPr bwMode="auto">
          <a:xfrm rot="16200000" flipH="1">
            <a:off x="4672013" y="2949575"/>
            <a:ext cx="285750" cy="0"/>
          </a:xfrm>
          <a:prstGeom prst="line">
            <a:avLst/>
          </a:prstGeom>
          <a:noFill/>
          <a:ln w="9525" algn="ctr">
            <a:noFill/>
            <a:round/>
            <a:headEnd/>
            <a:tailEnd/>
          </a:ln>
        </p:spPr>
      </p:cxnSp>
      <p:sp>
        <p:nvSpPr>
          <p:cNvPr id="61448" name="Textfeld 47"/>
          <p:cNvSpPr txBox="1">
            <a:spLocks noChangeArrowheads="1"/>
          </p:cNvSpPr>
          <p:nvPr/>
        </p:nvSpPr>
        <p:spPr bwMode="auto">
          <a:xfrm>
            <a:off x="276225" y="2292350"/>
            <a:ext cx="1316038" cy="369888"/>
          </a:xfrm>
          <a:prstGeom prst="rect">
            <a:avLst/>
          </a:prstGeom>
          <a:noFill/>
          <a:ln w="9525">
            <a:noFill/>
            <a:miter lim="800000"/>
            <a:headEnd/>
            <a:tailEnd/>
          </a:ln>
        </p:spPr>
        <p:txBody>
          <a:bodyPr>
            <a:spAutoFit/>
          </a:bodyPr>
          <a:lstStyle/>
          <a:p>
            <a:pPr marL="88900" indent="-88900" eaLnBrk="0" hangingPunct="0">
              <a:spcBef>
                <a:spcPct val="50000"/>
              </a:spcBef>
            </a:pPr>
            <a:r>
              <a:rPr lang="de-DE" sz="900">
                <a:solidFill>
                  <a:srgbClr val="000000"/>
                </a:solidFill>
                <a:latin typeface="Arial" charset="0"/>
              </a:rPr>
              <a:t>= Nebenberufliches Personal</a:t>
            </a:r>
          </a:p>
        </p:txBody>
      </p:sp>
      <p:sp>
        <p:nvSpPr>
          <p:cNvPr id="61449" name="Rechteck 25"/>
          <p:cNvSpPr>
            <a:spLocks noChangeArrowheads="1"/>
          </p:cNvSpPr>
          <p:nvPr/>
        </p:nvSpPr>
        <p:spPr bwMode="auto">
          <a:xfrm>
            <a:off x="401638" y="2039938"/>
            <a:ext cx="760412" cy="787400"/>
          </a:xfrm>
          <a:prstGeom prst="rect">
            <a:avLst/>
          </a:prstGeom>
          <a:noFill/>
          <a:ln w="9525">
            <a:noFill/>
            <a:miter lim="800000"/>
            <a:headEnd/>
            <a:tailEnd/>
          </a:ln>
        </p:spPr>
        <p:txBody>
          <a:bodyPr/>
          <a:lstStyle/>
          <a:p>
            <a:pPr eaLnBrk="0" hangingPunct="0"/>
            <a:endParaRPr lang="de-DE" sz="4400">
              <a:solidFill>
                <a:srgbClr val="3333CC"/>
              </a:solidFill>
              <a:latin typeface="Webdings" pitchFamily="18" charset="2"/>
            </a:endParaRPr>
          </a:p>
        </p:txBody>
      </p:sp>
      <p:sp>
        <p:nvSpPr>
          <p:cNvPr id="61450" name="Rechteck 75"/>
          <p:cNvSpPr>
            <a:spLocks noChangeArrowheads="1"/>
          </p:cNvSpPr>
          <p:nvPr/>
        </p:nvSpPr>
        <p:spPr bwMode="auto">
          <a:xfrm>
            <a:off x="-77788" y="2122488"/>
            <a:ext cx="428626"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1451" name="Textfeld 50"/>
          <p:cNvSpPr txBox="1">
            <a:spLocks noChangeArrowheads="1"/>
          </p:cNvSpPr>
          <p:nvPr/>
        </p:nvSpPr>
        <p:spPr bwMode="auto">
          <a:xfrm>
            <a:off x="223838" y="1701800"/>
            <a:ext cx="950912" cy="369888"/>
          </a:xfrm>
          <a:prstGeom prst="rect">
            <a:avLst/>
          </a:prstGeom>
          <a:noFill/>
          <a:ln w="9525">
            <a:noFill/>
            <a:miter lim="800000"/>
            <a:headEnd/>
            <a:tailEnd/>
          </a:ln>
        </p:spPr>
        <p:txBody>
          <a:bodyPr wrap="none">
            <a:spAutoFit/>
          </a:bodyPr>
          <a:lstStyle/>
          <a:p>
            <a:pPr marL="85725" indent="-85725" eaLnBrk="0" hangingPunct="0">
              <a:spcBef>
                <a:spcPct val="50000"/>
              </a:spcBef>
            </a:pPr>
            <a:r>
              <a:rPr lang="de-DE" sz="900">
                <a:solidFill>
                  <a:srgbClr val="000000"/>
                </a:solidFill>
                <a:latin typeface="Arial" charset="0"/>
              </a:rPr>
              <a:t>= Ausbildungs-</a:t>
            </a:r>
            <a:br>
              <a:rPr lang="de-DE" sz="900">
                <a:solidFill>
                  <a:srgbClr val="000000"/>
                </a:solidFill>
                <a:latin typeface="Arial" charset="0"/>
              </a:rPr>
            </a:br>
            <a:r>
              <a:rPr lang="de-DE" sz="900">
                <a:solidFill>
                  <a:srgbClr val="000000"/>
                </a:solidFill>
                <a:latin typeface="Arial" charset="0"/>
              </a:rPr>
              <a:t>leitung</a:t>
            </a:r>
          </a:p>
        </p:txBody>
      </p:sp>
      <p:sp>
        <p:nvSpPr>
          <p:cNvPr id="61452" name="Rechteck 25"/>
          <p:cNvSpPr>
            <a:spLocks noChangeArrowheads="1"/>
          </p:cNvSpPr>
          <p:nvPr/>
        </p:nvSpPr>
        <p:spPr bwMode="auto">
          <a:xfrm>
            <a:off x="-73025" y="1557338"/>
            <a:ext cx="512763" cy="787400"/>
          </a:xfrm>
          <a:prstGeom prst="rect">
            <a:avLst/>
          </a:prstGeom>
          <a:noFill/>
          <a:ln w="9525">
            <a:noFill/>
            <a:miter lim="800000"/>
            <a:headEnd/>
            <a:tailEnd/>
          </a:ln>
        </p:spPr>
        <p:txBody>
          <a:bodyPr/>
          <a:lstStyle/>
          <a:p>
            <a:pPr eaLnBrk="0" hangingPunct="0"/>
            <a:r>
              <a:rPr lang="de-DE" sz="3200">
                <a:solidFill>
                  <a:srgbClr val="EC8F14"/>
                </a:solidFill>
                <a:latin typeface="Webdings" pitchFamily="18" charset="2"/>
                <a:sym typeface="Webdings" pitchFamily="18" charset="2"/>
              </a:rPr>
              <a:t></a:t>
            </a:r>
            <a:endParaRPr lang="de-DE" sz="3200">
              <a:solidFill>
                <a:srgbClr val="EC8F14"/>
              </a:solidFill>
              <a:latin typeface="Webdings" pitchFamily="18" charset="2"/>
            </a:endParaRPr>
          </a:p>
        </p:txBody>
      </p:sp>
      <p:grpSp>
        <p:nvGrpSpPr>
          <p:cNvPr id="2" name="Gruppieren 108"/>
          <p:cNvGrpSpPr>
            <a:grpSpLocks/>
          </p:cNvGrpSpPr>
          <p:nvPr/>
        </p:nvGrpSpPr>
        <p:grpSpPr bwMode="auto">
          <a:xfrm>
            <a:off x="1403350" y="1169988"/>
            <a:ext cx="7129463" cy="1473200"/>
            <a:chOff x="1121209" y="968796"/>
            <a:chExt cx="6633697" cy="3079327"/>
          </a:xfrm>
        </p:grpSpPr>
        <p:sp>
          <p:nvSpPr>
            <p:cNvPr id="43" name="Freihandform 42"/>
            <p:cNvSpPr/>
            <p:nvPr/>
          </p:nvSpPr>
          <p:spPr bwMode="auto">
            <a:xfrm>
              <a:off x="1121209" y="968796"/>
              <a:ext cx="6633697" cy="3079327"/>
            </a:xfrm>
            <a:custGeom>
              <a:avLst/>
              <a:gdLst>
                <a:gd name="connsiteX0" fmla="*/ 0 w 7056784"/>
                <a:gd name="connsiteY0" fmla="*/ 0 h 3312368"/>
                <a:gd name="connsiteX1" fmla="*/ 7056784 w 7056784"/>
                <a:gd name="connsiteY1" fmla="*/ 0 h 3312368"/>
                <a:gd name="connsiteX2" fmla="*/ 7056784 w 7056784"/>
                <a:gd name="connsiteY2" fmla="*/ 3312368 h 3312368"/>
                <a:gd name="connsiteX3" fmla="*/ 0 w 7056784"/>
                <a:gd name="connsiteY3" fmla="*/ 3312368 h 3312368"/>
                <a:gd name="connsiteX4" fmla="*/ 0 w 7056784"/>
                <a:gd name="connsiteY4" fmla="*/ 0 h 3312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6784" h="3312368">
                  <a:moveTo>
                    <a:pt x="0" y="0"/>
                  </a:moveTo>
                  <a:lnTo>
                    <a:pt x="7056784" y="0"/>
                  </a:lnTo>
                  <a:lnTo>
                    <a:pt x="7056784" y="3312368"/>
                  </a:lnTo>
                  <a:lnTo>
                    <a:pt x="0" y="3312368"/>
                  </a:lnTo>
                  <a:lnTo>
                    <a:pt x="0" y="0"/>
                  </a:lnTo>
                  <a:close/>
                </a:path>
              </a:pathLst>
            </a:cu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defRPr/>
              </a:pPr>
              <a:r>
                <a:rPr lang="de-DE" sz="1800" dirty="0">
                  <a:solidFill>
                    <a:srgbClr val="000000"/>
                  </a:solidFill>
                </a:rPr>
                <a:t>Börsennotierte Holding AG</a:t>
              </a:r>
              <a:br>
                <a:rPr lang="de-DE" sz="1800" dirty="0">
                  <a:solidFill>
                    <a:srgbClr val="000000"/>
                  </a:solidFill>
                </a:rPr>
              </a:br>
              <a:endParaRPr lang="de-DE" sz="1800" dirty="0">
                <a:solidFill>
                  <a:srgbClr val="000000"/>
                </a:solidFill>
              </a:endParaRPr>
            </a:p>
            <a:p>
              <a:pPr eaLnBrk="0" hangingPunct="0">
                <a:defRPr/>
              </a:pPr>
              <a:endParaRPr lang="de-DE" sz="900" dirty="0">
                <a:ln w="3175">
                  <a:solidFill>
                    <a:srgbClr val="000000"/>
                  </a:solidFill>
                </a:ln>
                <a:solidFill>
                  <a:srgbClr val="3333CC"/>
                </a:solidFill>
                <a:latin typeface="Tahoma" pitchFamily="34" charset="0"/>
                <a:cs typeface="Tahoma" pitchFamily="34" charset="0"/>
              </a:endParaRPr>
            </a:p>
            <a:p>
              <a:pPr eaLnBrk="0" hangingPunct="0">
                <a:defRPr/>
              </a:pPr>
              <a:endParaRPr lang="de-DE" sz="900" dirty="0">
                <a:ln w="3175">
                  <a:solidFill>
                    <a:srgbClr val="000000"/>
                  </a:solidFill>
                </a:ln>
                <a:solidFill>
                  <a:srgbClr val="3333CC"/>
                </a:solidFill>
                <a:latin typeface="Tahoma" pitchFamily="34" charset="0"/>
                <a:cs typeface="Tahoma" pitchFamily="34" charset="0"/>
              </a:endParaRPr>
            </a:p>
          </p:txBody>
        </p:sp>
        <p:sp>
          <p:nvSpPr>
            <p:cNvPr id="61517" name="Textfeld 50"/>
            <p:cNvSpPr txBox="1">
              <a:spLocks noChangeArrowheads="1"/>
            </p:cNvSpPr>
            <p:nvPr/>
          </p:nvSpPr>
          <p:spPr bwMode="auto">
            <a:xfrm>
              <a:off x="3172428" y="1866202"/>
              <a:ext cx="2730874" cy="482318"/>
            </a:xfrm>
            <a:prstGeom prst="rect">
              <a:avLst/>
            </a:prstGeom>
            <a:noFill/>
            <a:ln w="9525">
              <a:noFill/>
              <a:miter lim="800000"/>
              <a:headEnd/>
              <a:tailEnd/>
            </a:ln>
          </p:spPr>
          <p:txBody>
            <a:bodyPr anchor="ctr">
              <a:spAutoFit/>
            </a:bodyPr>
            <a:lstStyle/>
            <a:p>
              <a:pPr marL="85725" indent="-85725" algn="ctr" eaLnBrk="0" hangingPunct="0">
                <a:spcBef>
                  <a:spcPct val="50000"/>
                </a:spcBef>
              </a:pPr>
              <a:endParaRPr lang="de-DE" sz="900">
                <a:solidFill>
                  <a:srgbClr val="000000"/>
                </a:solidFill>
                <a:latin typeface="Arial" charset="0"/>
              </a:endParaRPr>
            </a:p>
          </p:txBody>
        </p:sp>
      </p:grpSp>
      <p:sp>
        <p:nvSpPr>
          <p:cNvPr id="61454" name="Rechteck 25"/>
          <p:cNvSpPr>
            <a:spLocks noChangeArrowheads="1"/>
          </p:cNvSpPr>
          <p:nvPr/>
        </p:nvSpPr>
        <p:spPr bwMode="auto">
          <a:xfrm>
            <a:off x="2352675" y="2282825"/>
            <a:ext cx="760413" cy="787400"/>
          </a:xfrm>
          <a:prstGeom prst="rect">
            <a:avLst/>
          </a:prstGeom>
          <a:noFill/>
          <a:ln w="9525">
            <a:noFill/>
            <a:miter lim="800000"/>
            <a:headEnd/>
            <a:tailEnd/>
          </a:ln>
        </p:spPr>
        <p:txBody>
          <a:bodyPr/>
          <a:lstStyle/>
          <a:p>
            <a:pPr eaLnBrk="0" hangingPunct="0"/>
            <a:endParaRPr lang="de-DE" sz="3200">
              <a:solidFill>
                <a:srgbClr val="3333CC"/>
              </a:solidFill>
              <a:latin typeface="Webdings" pitchFamily="18" charset="2"/>
            </a:endParaRPr>
          </a:p>
        </p:txBody>
      </p:sp>
      <p:cxnSp>
        <p:nvCxnSpPr>
          <p:cNvPr id="61455" name="Gerade Verbindung 237"/>
          <p:cNvCxnSpPr>
            <a:cxnSpLocks noChangeShapeType="1"/>
          </p:cNvCxnSpPr>
          <p:nvPr/>
        </p:nvCxnSpPr>
        <p:spPr bwMode="auto">
          <a:xfrm rot="16200000" flipH="1">
            <a:off x="7055644" y="1921669"/>
            <a:ext cx="1512887" cy="73025"/>
          </a:xfrm>
          <a:prstGeom prst="line">
            <a:avLst/>
          </a:prstGeom>
          <a:noFill/>
          <a:ln w="9525" algn="ctr">
            <a:noFill/>
            <a:round/>
            <a:headEnd/>
            <a:tailEnd/>
          </a:ln>
        </p:spPr>
      </p:cxnSp>
      <p:grpSp>
        <p:nvGrpSpPr>
          <p:cNvPr id="3" name="Gruppieren 176"/>
          <p:cNvGrpSpPr>
            <a:grpSpLocks/>
          </p:cNvGrpSpPr>
          <p:nvPr/>
        </p:nvGrpSpPr>
        <p:grpSpPr bwMode="auto">
          <a:xfrm>
            <a:off x="3421063" y="1943100"/>
            <a:ext cx="995362" cy="582613"/>
            <a:chOff x="2835419" y="476672"/>
            <a:chExt cx="994467" cy="582517"/>
          </a:xfrm>
        </p:grpSpPr>
        <p:sp>
          <p:nvSpPr>
            <p:cNvPr id="61513" name="Rechteck 75"/>
            <p:cNvSpPr>
              <a:spLocks noChangeArrowheads="1"/>
            </p:cNvSpPr>
            <p:nvPr/>
          </p:nvSpPr>
          <p:spPr bwMode="auto">
            <a:xfrm>
              <a:off x="2835419" y="487689"/>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1514" name="Rechteck 75"/>
            <p:cNvSpPr>
              <a:spLocks noChangeArrowheads="1"/>
            </p:cNvSpPr>
            <p:nvPr/>
          </p:nvSpPr>
          <p:spPr bwMode="auto">
            <a:xfrm>
              <a:off x="3118340" y="476672"/>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1515" name="Rechteck 75"/>
            <p:cNvSpPr>
              <a:spLocks noChangeArrowheads="1"/>
            </p:cNvSpPr>
            <p:nvPr/>
          </p:nvSpPr>
          <p:spPr bwMode="auto">
            <a:xfrm>
              <a:off x="3401261" y="476672"/>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grpSp>
      <p:sp>
        <p:nvSpPr>
          <p:cNvPr id="61457" name="Rechteck 25"/>
          <p:cNvSpPr>
            <a:spLocks noChangeArrowheads="1"/>
          </p:cNvSpPr>
          <p:nvPr/>
        </p:nvSpPr>
        <p:spPr bwMode="auto">
          <a:xfrm>
            <a:off x="4675188" y="1652588"/>
            <a:ext cx="504825" cy="360362"/>
          </a:xfrm>
          <a:prstGeom prst="rect">
            <a:avLst/>
          </a:prstGeom>
          <a:noFill/>
          <a:ln w="9525">
            <a:noFill/>
            <a:miter lim="800000"/>
            <a:headEnd/>
            <a:tailEnd/>
          </a:ln>
        </p:spPr>
        <p:txBody>
          <a:bodyPr/>
          <a:lstStyle/>
          <a:p>
            <a:pPr eaLnBrk="0" hangingPunct="0"/>
            <a:r>
              <a:rPr lang="de-DE" sz="5400">
                <a:solidFill>
                  <a:srgbClr val="EC8F14"/>
                </a:solidFill>
                <a:latin typeface="Webdings" pitchFamily="18" charset="2"/>
                <a:sym typeface="Webdings" pitchFamily="18" charset="2"/>
              </a:rPr>
              <a:t></a:t>
            </a:r>
            <a:endParaRPr lang="de-DE" sz="5400">
              <a:solidFill>
                <a:srgbClr val="EC8F14"/>
              </a:solidFill>
              <a:latin typeface="Webdings" pitchFamily="18" charset="2"/>
            </a:endParaRPr>
          </a:p>
        </p:txBody>
      </p:sp>
      <p:grpSp>
        <p:nvGrpSpPr>
          <p:cNvPr id="4" name="Gruppieren 219"/>
          <p:cNvGrpSpPr>
            <a:grpSpLocks/>
          </p:cNvGrpSpPr>
          <p:nvPr/>
        </p:nvGrpSpPr>
        <p:grpSpPr bwMode="auto">
          <a:xfrm>
            <a:off x="6948488" y="4005263"/>
            <a:ext cx="1727200" cy="1262062"/>
            <a:chOff x="6588224" y="4077072"/>
            <a:chExt cx="2376264" cy="2554417"/>
          </a:xfrm>
        </p:grpSpPr>
        <p:grpSp>
          <p:nvGrpSpPr>
            <p:cNvPr id="5" name="Gruppieren 83"/>
            <p:cNvGrpSpPr>
              <a:grpSpLocks/>
            </p:cNvGrpSpPr>
            <p:nvPr/>
          </p:nvGrpSpPr>
          <p:grpSpPr bwMode="auto">
            <a:xfrm>
              <a:off x="6588224" y="4805280"/>
              <a:ext cx="2372537" cy="1826209"/>
              <a:chOff x="646742" y="1535764"/>
              <a:chExt cx="4034392" cy="2375795"/>
            </a:xfrm>
          </p:grpSpPr>
          <p:sp>
            <p:nvSpPr>
              <p:cNvPr id="225" name="Rechteck 224"/>
              <p:cNvSpPr/>
              <p:nvPr/>
            </p:nvSpPr>
            <p:spPr bwMode="auto">
              <a:xfrm>
                <a:off x="646742" y="1537281"/>
                <a:ext cx="4033302" cy="237427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226" name="Eingekerbter Richtungspfeil 225"/>
              <p:cNvSpPr/>
              <p:nvPr/>
            </p:nvSpPr>
            <p:spPr bwMode="auto">
              <a:xfrm>
                <a:off x="917856" y="3125706"/>
                <a:ext cx="646220" cy="359486"/>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227" name="Eingekerbter Richtungspfeil 226"/>
              <p:cNvSpPr/>
              <p:nvPr/>
            </p:nvSpPr>
            <p:spPr bwMode="auto">
              <a:xfrm>
                <a:off x="1664352" y="3113167"/>
                <a:ext cx="642505" cy="355304"/>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228" name="Eingekerbter Richtungspfeil 227"/>
              <p:cNvSpPr/>
              <p:nvPr/>
            </p:nvSpPr>
            <p:spPr bwMode="auto">
              <a:xfrm>
                <a:off x="2407133" y="3113167"/>
                <a:ext cx="642505" cy="355304"/>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229" name="Eingekerbter Richtungspfeil 228"/>
              <p:cNvSpPr/>
              <p:nvPr/>
            </p:nvSpPr>
            <p:spPr bwMode="auto">
              <a:xfrm>
                <a:off x="3135059" y="3113167"/>
                <a:ext cx="646220" cy="355304"/>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230" name="Eingekerbter Richtungspfeil 229"/>
              <p:cNvSpPr/>
              <p:nvPr/>
            </p:nvSpPr>
            <p:spPr bwMode="auto">
              <a:xfrm>
                <a:off x="3866697" y="3113167"/>
                <a:ext cx="642507" cy="355304"/>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61512" name="Textfeld 14"/>
              <p:cNvSpPr txBox="1">
                <a:spLocks noChangeArrowheads="1"/>
              </p:cNvSpPr>
              <p:nvPr/>
            </p:nvSpPr>
            <p:spPr bwMode="auto">
              <a:xfrm>
                <a:off x="806880" y="1935756"/>
                <a:ext cx="3631820" cy="413455"/>
              </a:xfrm>
              <a:prstGeom prst="rect">
                <a:avLst/>
              </a:prstGeom>
              <a:noFill/>
              <a:ln w="9525">
                <a:noFill/>
                <a:miter lim="800000"/>
                <a:headEnd/>
                <a:tailEnd/>
              </a:ln>
            </p:spPr>
            <p:txBody>
              <a:bodyPr>
                <a:spAutoFit/>
              </a:bodyPr>
              <a:lstStyle/>
              <a:p>
                <a:pPr algn="ctr" defTabSz="981075" eaLnBrk="0" hangingPunct="0">
                  <a:spcBef>
                    <a:spcPct val="50000"/>
                  </a:spcBef>
                </a:pPr>
                <a:endParaRPr lang="de-DE" sz="1200" b="1">
                  <a:solidFill>
                    <a:srgbClr val="000000"/>
                  </a:solidFill>
                  <a:latin typeface="Arial" charset="0"/>
                </a:endParaRPr>
              </a:p>
            </p:txBody>
          </p:sp>
        </p:grpSp>
        <p:sp>
          <p:nvSpPr>
            <p:cNvPr id="224" name="Gleichschenkliges Dreieck 223"/>
            <p:cNvSpPr/>
            <p:nvPr/>
          </p:nvSpPr>
          <p:spPr bwMode="auto">
            <a:xfrm>
              <a:off x="6588224" y="4077072"/>
              <a:ext cx="2376264" cy="729374"/>
            </a:xfrm>
            <a:prstGeom prst="triangle">
              <a:avLst/>
            </a:prstGeom>
            <a:solidFill>
              <a:schemeClr val="bg2">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spcBef>
                  <a:spcPct val="50000"/>
                </a:spcBef>
                <a:defRPr/>
              </a:pPr>
              <a:endParaRPr lang="de-DE" sz="900" dirty="0">
                <a:solidFill>
                  <a:srgbClr val="000000"/>
                </a:solidFill>
              </a:endParaRPr>
            </a:p>
          </p:txBody>
        </p:sp>
      </p:grpSp>
      <p:sp>
        <p:nvSpPr>
          <p:cNvPr id="61459" name="Textfeld 231"/>
          <p:cNvSpPr txBox="1">
            <a:spLocks noChangeArrowheads="1"/>
          </p:cNvSpPr>
          <p:nvPr/>
        </p:nvSpPr>
        <p:spPr bwMode="auto">
          <a:xfrm>
            <a:off x="7278688" y="4022725"/>
            <a:ext cx="1296987" cy="368300"/>
          </a:xfrm>
          <a:prstGeom prst="rect">
            <a:avLst/>
          </a:prstGeom>
          <a:noFill/>
          <a:ln w="9525">
            <a:noFill/>
            <a:miter lim="800000"/>
            <a:headEnd/>
            <a:tailEnd/>
          </a:ln>
        </p:spPr>
        <p:txBody>
          <a:bodyPr anchor="ctr">
            <a:spAutoFit/>
          </a:bodyPr>
          <a:lstStyle/>
          <a:p>
            <a:r>
              <a:rPr lang="de-DE" sz="900">
                <a:solidFill>
                  <a:srgbClr val="000000"/>
                </a:solidFill>
                <a:latin typeface="Arial" charset="0"/>
              </a:rPr>
              <a:t>         GmbH</a:t>
            </a:r>
          </a:p>
          <a:p>
            <a:r>
              <a:rPr lang="de-DE" sz="900">
                <a:solidFill>
                  <a:srgbClr val="000000"/>
                </a:solidFill>
                <a:latin typeface="Arial" charset="0"/>
              </a:rPr>
              <a:t>Tochtergesellschaft</a:t>
            </a:r>
          </a:p>
        </p:txBody>
      </p:sp>
      <p:grpSp>
        <p:nvGrpSpPr>
          <p:cNvPr id="6" name="Gruppieren 83"/>
          <p:cNvGrpSpPr>
            <a:grpSpLocks/>
          </p:cNvGrpSpPr>
          <p:nvPr/>
        </p:nvGrpSpPr>
        <p:grpSpPr bwMode="auto">
          <a:xfrm>
            <a:off x="684213" y="4035425"/>
            <a:ext cx="1797050" cy="1357313"/>
            <a:chOff x="646742" y="1244155"/>
            <a:chExt cx="4034392" cy="2375795"/>
          </a:xfrm>
        </p:grpSpPr>
        <p:sp>
          <p:nvSpPr>
            <p:cNvPr id="167" name="Rechteck 166"/>
            <p:cNvSpPr/>
            <p:nvPr/>
          </p:nvSpPr>
          <p:spPr bwMode="auto">
            <a:xfrm>
              <a:off x="646742" y="1244155"/>
              <a:ext cx="4034392" cy="237579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68" name="Eingekerbter Richtungspfeil 167"/>
            <p:cNvSpPr/>
            <p:nvPr/>
          </p:nvSpPr>
          <p:spPr bwMode="auto">
            <a:xfrm>
              <a:off x="885526" y="3125340"/>
              <a:ext cx="641511" cy="358452"/>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71" name="Eingekerbter Richtungspfeil 170"/>
            <p:cNvSpPr/>
            <p:nvPr/>
          </p:nvSpPr>
          <p:spPr bwMode="auto">
            <a:xfrm>
              <a:off x="1626827" y="3111446"/>
              <a:ext cx="645076" cy="358454"/>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72" name="Eingekerbter Richtungspfeil 171"/>
            <p:cNvSpPr/>
            <p:nvPr/>
          </p:nvSpPr>
          <p:spPr bwMode="auto">
            <a:xfrm>
              <a:off x="2371694" y="3111446"/>
              <a:ext cx="641511" cy="358454"/>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73" name="Eingekerbter Richtungspfeil 172"/>
            <p:cNvSpPr/>
            <p:nvPr/>
          </p:nvSpPr>
          <p:spPr bwMode="auto">
            <a:xfrm>
              <a:off x="3102303" y="3111446"/>
              <a:ext cx="641511" cy="358454"/>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74" name="Eingekerbter Richtungspfeil 173"/>
            <p:cNvSpPr/>
            <p:nvPr/>
          </p:nvSpPr>
          <p:spPr bwMode="auto">
            <a:xfrm>
              <a:off x="3829349" y="3111446"/>
              <a:ext cx="645076" cy="358454"/>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61503" name="Textfeld 14"/>
            <p:cNvSpPr txBox="1">
              <a:spLocks noChangeArrowheads="1"/>
            </p:cNvSpPr>
            <p:nvPr/>
          </p:nvSpPr>
          <p:spPr bwMode="auto">
            <a:xfrm>
              <a:off x="1037820" y="1538993"/>
              <a:ext cx="3631819" cy="413455"/>
            </a:xfrm>
            <a:prstGeom prst="rect">
              <a:avLst/>
            </a:prstGeom>
            <a:noFill/>
            <a:ln w="9525">
              <a:noFill/>
              <a:miter lim="800000"/>
              <a:headEnd/>
              <a:tailEnd/>
            </a:ln>
          </p:spPr>
          <p:txBody>
            <a:bodyPr>
              <a:spAutoFit/>
            </a:bodyPr>
            <a:lstStyle/>
            <a:p>
              <a:pPr algn="ctr" defTabSz="981075" eaLnBrk="0" hangingPunct="0">
                <a:spcBef>
                  <a:spcPct val="50000"/>
                </a:spcBef>
              </a:pPr>
              <a:endParaRPr lang="de-DE" sz="1200" b="1">
                <a:solidFill>
                  <a:srgbClr val="000000"/>
                </a:solidFill>
                <a:latin typeface="Arial" charset="0"/>
              </a:endParaRPr>
            </a:p>
          </p:txBody>
        </p:sp>
      </p:grpSp>
      <p:sp>
        <p:nvSpPr>
          <p:cNvPr id="344" name="Gleichschenkliges Dreieck 343"/>
          <p:cNvSpPr/>
          <p:nvPr/>
        </p:nvSpPr>
        <p:spPr bwMode="auto">
          <a:xfrm>
            <a:off x="684213" y="3660775"/>
            <a:ext cx="1798637" cy="374650"/>
          </a:xfrm>
          <a:prstGeom prst="triangle">
            <a:avLst>
              <a:gd name="adj" fmla="val 49644"/>
            </a:avLst>
          </a:prstGeom>
          <a:solidFill>
            <a:schemeClr val="bg2">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spcBef>
                <a:spcPct val="50000"/>
              </a:spcBef>
              <a:defRPr/>
            </a:pPr>
            <a:endParaRPr lang="de-DE" sz="900" dirty="0">
              <a:solidFill>
                <a:srgbClr val="000000"/>
              </a:solidFill>
            </a:endParaRPr>
          </a:p>
        </p:txBody>
      </p:sp>
      <p:grpSp>
        <p:nvGrpSpPr>
          <p:cNvPr id="7" name="Gruppieren 183"/>
          <p:cNvGrpSpPr>
            <a:grpSpLocks/>
          </p:cNvGrpSpPr>
          <p:nvPr/>
        </p:nvGrpSpPr>
        <p:grpSpPr bwMode="auto">
          <a:xfrm>
            <a:off x="4616450" y="3660775"/>
            <a:ext cx="1800225" cy="1731963"/>
            <a:chOff x="6588224" y="4077072"/>
            <a:chExt cx="2376264" cy="2330265"/>
          </a:xfrm>
        </p:grpSpPr>
        <p:grpSp>
          <p:nvGrpSpPr>
            <p:cNvPr id="8" name="Gruppieren 83"/>
            <p:cNvGrpSpPr>
              <a:grpSpLocks/>
            </p:cNvGrpSpPr>
            <p:nvPr/>
          </p:nvGrpSpPr>
          <p:grpSpPr bwMode="auto">
            <a:xfrm>
              <a:off x="6588224" y="4581128"/>
              <a:ext cx="2372537" cy="1826209"/>
              <a:chOff x="646742" y="1244155"/>
              <a:chExt cx="4034392" cy="2375795"/>
            </a:xfrm>
          </p:grpSpPr>
          <p:sp>
            <p:nvSpPr>
              <p:cNvPr id="323" name="Rechteck 322"/>
              <p:cNvSpPr/>
              <p:nvPr/>
            </p:nvSpPr>
            <p:spPr bwMode="auto">
              <a:xfrm>
                <a:off x="646742" y="1244176"/>
                <a:ext cx="4033604" cy="237577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324" name="Eingekerbter Richtungspfeil 323"/>
              <p:cNvSpPr/>
              <p:nvPr/>
            </p:nvSpPr>
            <p:spPr bwMode="auto">
              <a:xfrm>
                <a:off x="921114" y="3125345"/>
                <a:ext cx="641386" cy="358449"/>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325" name="Eingekerbter Richtungspfeil 324"/>
              <p:cNvSpPr/>
              <p:nvPr/>
            </p:nvSpPr>
            <p:spPr bwMode="auto">
              <a:xfrm>
                <a:off x="1662271" y="3111450"/>
                <a:ext cx="644948" cy="358451"/>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326" name="Eingekerbter Richtungspfeil 325"/>
              <p:cNvSpPr/>
              <p:nvPr/>
            </p:nvSpPr>
            <p:spPr bwMode="auto">
              <a:xfrm>
                <a:off x="2406990" y="3111450"/>
                <a:ext cx="641386" cy="358451"/>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327" name="Eingekerbter Richtungspfeil 326"/>
              <p:cNvSpPr/>
              <p:nvPr/>
            </p:nvSpPr>
            <p:spPr bwMode="auto">
              <a:xfrm>
                <a:off x="3137458" y="3111450"/>
                <a:ext cx="641386" cy="358451"/>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328" name="Eingekerbter Richtungspfeil 327"/>
              <p:cNvSpPr/>
              <p:nvPr/>
            </p:nvSpPr>
            <p:spPr bwMode="auto">
              <a:xfrm>
                <a:off x="3864362" y="3111450"/>
                <a:ext cx="644948" cy="358451"/>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61496" name="Textfeld 14"/>
              <p:cNvSpPr txBox="1">
                <a:spLocks noChangeArrowheads="1"/>
              </p:cNvSpPr>
              <p:nvPr/>
            </p:nvSpPr>
            <p:spPr bwMode="auto">
              <a:xfrm>
                <a:off x="1037820" y="1538993"/>
                <a:ext cx="3631819" cy="413455"/>
              </a:xfrm>
              <a:prstGeom prst="rect">
                <a:avLst/>
              </a:prstGeom>
              <a:noFill/>
              <a:ln w="9525">
                <a:noFill/>
                <a:miter lim="800000"/>
                <a:headEnd/>
                <a:tailEnd/>
              </a:ln>
            </p:spPr>
            <p:txBody>
              <a:bodyPr>
                <a:spAutoFit/>
              </a:bodyPr>
              <a:lstStyle/>
              <a:p>
                <a:pPr algn="ctr" defTabSz="981075" eaLnBrk="0" hangingPunct="0">
                  <a:spcBef>
                    <a:spcPct val="50000"/>
                  </a:spcBef>
                </a:pPr>
                <a:endParaRPr lang="de-DE" sz="1200" b="1">
                  <a:solidFill>
                    <a:srgbClr val="000000"/>
                  </a:solidFill>
                  <a:latin typeface="Arial" charset="0"/>
                </a:endParaRPr>
              </a:p>
            </p:txBody>
          </p:sp>
        </p:grpSp>
        <p:sp>
          <p:nvSpPr>
            <p:cNvPr id="346" name="Gleichschenkliges Dreieck 345"/>
            <p:cNvSpPr/>
            <p:nvPr/>
          </p:nvSpPr>
          <p:spPr bwMode="auto">
            <a:xfrm>
              <a:off x="6588224" y="4077072"/>
              <a:ext cx="2376264" cy="504072"/>
            </a:xfrm>
            <a:prstGeom prst="triangle">
              <a:avLst/>
            </a:prstGeom>
            <a:solidFill>
              <a:schemeClr val="bg2">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spcBef>
                  <a:spcPct val="50000"/>
                </a:spcBef>
                <a:defRPr/>
              </a:pPr>
              <a:endParaRPr lang="de-DE" sz="900" dirty="0">
                <a:solidFill>
                  <a:srgbClr val="000000"/>
                </a:solidFill>
              </a:endParaRPr>
            </a:p>
          </p:txBody>
        </p:sp>
      </p:grpSp>
      <p:grpSp>
        <p:nvGrpSpPr>
          <p:cNvPr id="9" name="Gruppieren 86"/>
          <p:cNvGrpSpPr>
            <a:grpSpLocks/>
          </p:cNvGrpSpPr>
          <p:nvPr/>
        </p:nvGrpSpPr>
        <p:grpSpPr bwMode="auto">
          <a:xfrm>
            <a:off x="2771775" y="4005263"/>
            <a:ext cx="1490663" cy="1347787"/>
            <a:chOff x="2649226" y="3665235"/>
            <a:chExt cx="1799956" cy="1732134"/>
          </a:xfrm>
        </p:grpSpPr>
        <p:grpSp>
          <p:nvGrpSpPr>
            <p:cNvPr id="10" name="Gruppieren 83"/>
            <p:cNvGrpSpPr>
              <a:grpSpLocks/>
            </p:cNvGrpSpPr>
            <p:nvPr/>
          </p:nvGrpSpPr>
          <p:grpSpPr bwMode="auto">
            <a:xfrm>
              <a:off x="2649226" y="4039911"/>
              <a:ext cx="1797133" cy="1357458"/>
              <a:chOff x="646742" y="1244155"/>
              <a:chExt cx="4034392" cy="2375795"/>
            </a:xfrm>
          </p:grpSpPr>
          <p:sp>
            <p:nvSpPr>
              <p:cNvPr id="301" name="Rechteck 300"/>
              <p:cNvSpPr/>
              <p:nvPr/>
            </p:nvSpPr>
            <p:spPr bwMode="auto">
              <a:xfrm>
                <a:off x="646742" y="1245419"/>
                <a:ext cx="4036425" cy="237453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302" name="Eingekerbter Richtungspfeil 301"/>
              <p:cNvSpPr/>
              <p:nvPr/>
            </p:nvSpPr>
            <p:spPr bwMode="auto">
              <a:xfrm>
                <a:off x="874814" y="3127190"/>
                <a:ext cx="641179" cy="357072"/>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303" name="Eingekerbter Richtungspfeil 302"/>
              <p:cNvSpPr/>
              <p:nvPr/>
            </p:nvSpPr>
            <p:spPr bwMode="auto">
              <a:xfrm>
                <a:off x="1619271" y="3112907"/>
                <a:ext cx="641182" cy="357072"/>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304" name="Eingekerbter Richtungspfeil 303"/>
              <p:cNvSpPr/>
              <p:nvPr/>
            </p:nvSpPr>
            <p:spPr bwMode="auto">
              <a:xfrm>
                <a:off x="2363730" y="3112907"/>
                <a:ext cx="641179" cy="357072"/>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305" name="Eingekerbter Richtungspfeil 304"/>
              <p:cNvSpPr/>
              <p:nvPr/>
            </p:nvSpPr>
            <p:spPr bwMode="auto">
              <a:xfrm>
                <a:off x="3090974" y="3112907"/>
                <a:ext cx="645484" cy="357072"/>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306" name="Eingekerbter Richtungspfeil 305"/>
              <p:cNvSpPr/>
              <p:nvPr/>
            </p:nvSpPr>
            <p:spPr bwMode="auto">
              <a:xfrm>
                <a:off x="3822522" y="3112907"/>
                <a:ext cx="641182" cy="357072"/>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61487" name="Textfeld 14"/>
              <p:cNvSpPr txBox="1">
                <a:spLocks noChangeArrowheads="1"/>
              </p:cNvSpPr>
              <p:nvPr/>
            </p:nvSpPr>
            <p:spPr bwMode="auto">
              <a:xfrm>
                <a:off x="1037820" y="1538993"/>
                <a:ext cx="3631819" cy="413455"/>
              </a:xfrm>
              <a:prstGeom prst="rect">
                <a:avLst/>
              </a:prstGeom>
              <a:noFill/>
              <a:ln w="9525">
                <a:noFill/>
                <a:miter lim="800000"/>
                <a:headEnd/>
                <a:tailEnd/>
              </a:ln>
            </p:spPr>
            <p:txBody>
              <a:bodyPr>
                <a:spAutoFit/>
              </a:bodyPr>
              <a:lstStyle/>
              <a:p>
                <a:pPr algn="ctr" defTabSz="981075" eaLnBrk="0" hangingPunct="0">
                  <a:spcBef>
                    <a:spcPct val="50000"/>
                  </a:spcBef>
                </a:pPr>
                <a:endParaRPr lang="de-DE" sz="1200" b="1">
                  <a:solidFill>
                    <a:srgbClr val="000000"/>
                  </a:solidFill>
                  <a:latin typeface="Arial" charset="0"/>
                </a:endParaRPr>
              </a:p>
            </p:txBody>
          </p:sp>
        </p:grpSp>
        <p:sp>
          <p:nvSpPr>
            <p:cNvPr id="345" name="Gleichschenkliges Dreieck 344"/>
            <p:cNvSpPr/>
            <p:nvPr/>
          </p:nvSpPr>
          <p:spPr bwMode="auto">
            <a:xfrm>
              <a:off x="2649226" y="3665235"/>
              <a:ext cx="1799956" cy="375398"/>
            </a:xfrm>
            <a:prstGeom prst="triangle">
              <a:avLst/>
            </a:prstGeom>
            <a:solidFill>
              <a:schemeClr val="bg2">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spcBef>
                  <a:spcPct val="50000"/>
                </a:spcBef>
                <a:defRPr/>
              </a:pPr>
              <a:endParaRPr lang="de-DE" sz="900" dirty="0">
                <a:solidFill>
                  <a:srgbClr val="000000"/>
                </a:solidFill>
              </a:endParaRPr>
            </a:p>
          </p:txBody>
        </p:sp>
        <p:cxnSp>
          <p:nvCxnSpPr>
            <p:cNvPr id="61476" name="Gerade Verbindung mit Pfeil 362"/>
            <p:cNvCxnSpPr>
              <a:cxnSpLocks noChangeShapeType="1"/>
              <a:endCxn id="345" idx="0"/>
            </p:cNvCxnSpPr>
            <p:nvPr/>
          </p:nvCxnSpPr>
          <p:spPr bwMode="auto">
            <a:xfrm rot="16200000" flipV="1">
              <a:off x="3504669" y="3709771"/>
              <a:ext cx="129139" cy="40067"/>
            </a:xfrm>
            <a:prstGeom prst="straightConnector1">
              <a:avLst/>
            </a:prstGeom>
            <a:noFill/>
            <a:ln w="9525" algn="ctr">
              <a:noFill/>
              <a:round/>
              <a:headEnd/>
              <a:tailEnd type="arrow" w="med" len="med"/>
            </a:ln>
          </p:spPr>
        </p:cxnSp>
        <p:grpSp>
          <p:nvGrpSpPr>
            <p:cNvPr id="11" name="Gruppieren 198"/>
            <p:cNvGrpSpPr>
              <a:grpSpLocks/>
            </p:cNvGrpSpPr>
            <p:nvPr/>
          </p:nvGrpSpPr>
          <p:grpSpPr bwMode="auto">
            <a:xfrm>
              <a:off x="2888645" y="4374949"/>
              <a:ext cx="904604" cy="428202"/>
              <a:chOff x="-50444" y="4649041"/>
              <a:chExt cx="1194243" cy="576077"/>
            </a:xfrm>
          </p:grpSpPr>
          <p:sp>
            <p:nvSpPr>
              <p:cNvPr id="61479" name="Rechteck 75"/>
              <p:cNvSpPr>
                <a:spLocks noChangeArrowheads="1"/>
              </p:cNvSpPr>
              <p:nvPr/>
            </p:nvSpPr>
            <p:spPr bwMode="auto">
              <a:xfrm>
                <a:off x="715172" y="4649041"/>
                <a:ext cx="428627" cy="571511"/>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1480" name="Rechteck 75"/>
              <p:cNvSpPr>
                <a:spLocks noChangeArrowheads="1"/>
              </p:cNvSpPr>
              <p:nvPr/>
            </p:nvSpPr>
            <p:spPr bwMode="auto">
              <a:xfrm>
                <a:off x="-50444" y="4653607"/>
                <a:ext cx="428627" cy="571511"/>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grpSp>
        <p:sp>
          <p:nvSpPr>
            <p:cNvPr id="61478" name="Rechteck 75"/>
            <p:cNvSpPr>
              <a:spLocks noChangeArrowheads="1"/>
            </p:cNvSpPr>
            <p:nvPr/>
          </p:nvSpPr>
          <p:spPr bwMode="auto">
            <a:xfrm>
              <a:off x="3178027" y="4370607"/>
              <a:ext cx="685804" cy="424808"/>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grpSp>
      <p:sp>
        <p:nvSpPr>
          <p:cNvPr id="61464" name="Rechteck 75"/>
          <p:cNvSpPr>
            <a:spLocks noChangeArrowheads="1"/>
          </p:cNvSpPr>
          <p:nvPr/>
        </p:nvSpPr>
        <p:spPr bwMode="auto">
          <a:xfrm>
            <a:off x="1495425" y="4518025"/>
            <a:ext cx="268288" cy="3302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1465" name="Rechteck 75"/>
          <p:cNvSpPr>
            <a:spLocks noChangeArrowheads="1"/>
          </p:cNvSpPr>
          <p:nvPr/>
        </p:nvSpPr>
        <p:spPr bwMode="auto">
          <a:xfrm>
            <a:off x="1054100" y="4519613"/>
            <a:ext cx="269875" cy="331787"/>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1466" name="Rechteck 75"/>
          <p:cNvSpPr>
            <a:spLocks noChangeArrowheads="1"/>
          </p:cNvSpPr>
          <p:nvPr/>
        </p:nvSpPr>
        <p:spPr bwMode="auto">
          <a:xfrm>
            <a:off x="1271588" y="4514850"/>
            <a:ext cx="469900" cy="3302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1467" name="Rechteck 75"/>
          <p:cNvSpPr>
            <a:spLocks noChangeArrowheads="1"/>
          </p:cNvSpPr>
          <p:nvPr/>
        </p:nvSpPr>
        <p:spPr bwMode="auto">
          <a:xfrm>
            <a:off x="4964113" y="4530725"/>
            <a:ext cx="268287" cy="331788"/>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1468" name="Rechteck 75"/>
          <p:cNvSpPr>
            <a:spLocks noChangeArrowheads="1"/>
          </p:cNvSpPr>
          <p:nvPr/>
        </p:nvSpPr>
        <p:spPr bwMode="auto">
          <a:xfrm>
            <a:off x="5226050" y="4525963"/>
            <a:ext cx="568325" cy="3302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1469" name="Rechteck 75"/>
          <p:cNvSpPr>
            <a:spLocks noChangeArrowheads="1"/>
          </p:cNvSpPr>
          <p:nvPr/>
        </p:nvSpPr>
        <p:spPr bwMode="auto">
          <a:xfrm>
            <a:off x="5497513" y="4525963"/>
            <a:ext cx="568325" cy="3302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1470" name="Textfeld 112"/>
          <p:cNvSpPr txBox="1">
            <a:spLocks noChangeArrowheads="1"/>
          </p:cNvSpPr>
          <p:nvPr/>
        </p:nvSpPr>
        <p:spPr bwMode="auto">
          <a:xfrm>
            <a:off x="993775" y="3994150"/>
            <a:ext cx="1217613" cy="369888"/>
          </a:xfrm>
          <a:prstGeom prst="rect">
            <a:avLst/>
          </a:prstGeom>
          <a:noFill/>
          <a:ln w="9525">
            <a:noFill/>
            <a:miter lim="800000"/>
            <a:headEnd/>
            <a:tailEnd/>
          </a:ln>
        </p:spPr>
        <p:txBody>
          <a:bodyPr wrap="none">
            <a:spAutoFit/>
          </a:bodyPr>
          <a:lstStyle/>
          <a:p>
            <a:pPr algn="ctr"/>
            <a:r>
              <a:rPr lang="de-DE" sz="900">
                <a:solidFill>
                  <a:srgbClr val="000000"/>
                </a:solidFill>
                <a:latin typeface="Arial" charset="0"/>
              </a:rPr>
              <a:t>GmbH</a:t>
            </a:r>
            <a:br>
              <a:rPr lang="de-DE" sz="900">
                <a:solidFill>
                  <a:srgbClr val="000000"/>
                </a:solidFill>
                <a:latin typeface="Arial" charset="0"/>
              </a:rPr>
            </a:br>
            <a:r>
              <a:rPr lang="de-DE" sz="900">
                <a:solidFill>
                  <a:srgbClr val="000000"/>
                </a:solidFill>
                <a:latin typeface="Arial" charset="0"/>
              </a:rPr>
              <a:t>Tochtergesellschaft</a:t>
            </a:r>
          </a:p>
        </p:txBody>
      </p:sp>
      <p:sp>
        <p:nvSpPr>
          <p:cNvPr id="61471" name="Textfeld 113"/>
          <p:cNvSpPr txBox="1">
            <a:spLocks noChangeArrowheads="1"/>
          </p:cNvSpPr>
          <p:nvPr/>
        </p:nvSpPr>
        <p:spPr bwMode="auto">
          <a:xfrm>
            <a:off x="2916238" y="4265613"/>
            <a:ext cx="1184275" cy="368300"/>
          </a:xfrm>
          <a:prstGeom prst="rect">
            <a:avLst/>
          </a:prstGeom>
          <a:noFill/>
          <a:ln w="9525">
            <a:noFill/>
            <a:miter lim="800000"/>
            <a:headEnd/>
            <a:tailEnd/>
          </a:ln>
        </p:spPr>
        <p:txBody>
          <a:bodyPr wrap="none">
            <a:spAutoFit/>
          </a:bodyPr>
          <a:lstStyle/>
          <a:p>
            <a:pPr algn="ctr"/>
            <a:r>
              <a:rPr lang="de-DE" sz="900">
                <a:solidFill>
                  <a:srgbClr val="000000"/>
                </a:solidFill>
                <a:latin typeface="Arial" charset="0"/>
              </a:rPr>
              <a:t>AG</a:t>
            </a:r>
            <a:br>
              <a:rPr lang="de-DE" sz="900">
                <a:solidFill>
                  <a:srgbClr val="000000"/>
                </a:solidFill>
                <a:latin typeface="Arial" charset="0"/>
              </a:rPr>
            </a:br>
            <a:r>
              <a:rPr lang="de-DE" sz="900">
                <a:solidFill>
                  <a:srgbClr val="000000"/>
                </a:solidFill>
                <a:latin typeface="Arial" charset="0"/>
              </a:rPr>
              <a:t>Tochtergesellschaft</a:t>
            </a:r>
          </a:p>
        </p:txBody>
      </p:sp>
      <p:sp>
        <p:nvSpPr>
          <p:cNvPr id="61472" name="Textfeld 114"/>
          <p:cNvSpPr txBox="1">
            <a:spLocks noChangeArrowheads="1"/>
          </p:cNvSpPr>
          <p:nvPr/>
        </p:nvSpPr>
        <p:spPr bwMode="auto">
          <a:xfrm>
            <a:off x="4932363" y="4011613"/>
            <a:ext cx="1184275" cy="368300"/>
          </a:xfrm>
          <a:prstGeom prst="rect">
            <a:avLst/>
          </a:prstGeom>
          <a:noFill/>
          <a:ln w="9525">
            <a:noFill/>
            <a:miter lim="800000"/>
            <a:headEnd/>
            <a:tailEnd/>
          </a:ln>
        </p:spPr>
        <p:txBody>
          <a:bodyPr wrap="none">
            <a:spAutoFit/>
          </a:bodyPr>
          <a:lstStyle/>
          <a:p>
            <a:pPr algn="ctr"/>
            <a:r>
              <a:rPr lang="de-DE" sz="900">
                <a:solidFill>
                  <a:srgbClr val="000000"/>
                </a:solidFill>
                <a:latin typeface="Arial" charset="0"/>
              </a:rPr>
              <a:t>AG</a:t>
            </a:r>
            <a:br>
              <a:rPr lang="de-DE" sz="900">
                <a:solidFill>
                  <a:srgbClr val="000000"/>
                </a:solidFill>
                <a:latin typeface="Arial" charset="0"/>
              </a:rPr>
            </a:br>
            <a:r>
              <a:rPr lang="de-DE" sz="900">
                <a:solidFill>
                  <a:srgbClr val="000000"/>
                </a:solidFill>
                <a:latin typeface="Arial" charset="0"/>
              </a:rPr>
              <a:t>Tochtergesellschaft</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663" y="152400"/>
            <a:ext cx="8964612" cy="576263"/>
          </a:xfrm>
        </p:spPr>
        <p:txBody>
          <a:bodyPr/>
          <a:lstStyle/>
          <a:p>
            <a:pPr>
              <a:defRPr/>
            </a:pPr>
            <a:r>
              <a:rPr lang="de-DE" sz="2000" b="1" kern="1200" dirty="0" smtClean="0">
                <a:solidFill>
                  <a:schemeClr val="accent6">
                    <a:lumMod val="50000"/>
                  </a:schemeClr>
                </a:solidFill>
                <a:ea typeface="+mn-ea"/>
                <a:cs typeface="+mn-cs"/>
              </a:rPr>
              <a:t>Aspekt „Ohnmächtige Ausbildungsleitung in segmentierter Struktur“</a:t>
            </a:r>
            <a:endParaRPr lang="de-DE" sz="2000" b="1" kern="1200" dirty="0">
              <a:solidFill>
                <a:schemeClr val="accent6">
                  <a:lumMod val="50000"/>
                </a:schemeClr>
              </a:solidFill>
              <a:ea typeface="+mn-ea"/>
              <a:cs typeface="+mn-cs"/>
            </a:endParaRPr>
          </a:p>
        </p:txBody>
      </p:sp>
      <p:sp>
        <p:nvSpPr>
          <p:cNvPr id="3" name="Inhaltsplatzhalter 2"/>
          <p:cNvSpPr>
            <a:spLocks noGrp="1"/>
          </p:cNvSpPr>
          <p:nvPr>
            <p:ph idx="1"/>
          </p:nvPr>
        </p:nvSpPr>
        <p:spPr>
          <a:xfrm>
            <a:off x="250825" y="1052513"/>
            <a:ext cx="8512175" cy="5040312"/>
          </a:xfrm>
        </p:spPr>
        <p:txBody>
          <a:bodyPr/>
          <a:lstStyle/>
          <a:p>
            <a:pPr>
              <a:buFontTx/>
              <a:buNone/>
              <a:defRPr/>
            </a:pPr>
            <a:r>
              <a:rPr lang="de-DE" sz="1700" dirty="0" smtClean="0">
                <a:latin typeface="Bodoni MT" pitchFamily="18" charset="0"/>
              </a:rPr>
              <a:t>	</a:t>
            </a:r>
          </a:p>
          <a:p>
            <a:pPr>
              <a:buFontTx/>
              <a:buNone/>
              <a:defRPr/>
            </a:pPr>
            <a:r>
              <a:rPr lang="de-DE" sz="1800" dirty="0" smtClean="0">
                <a:latin typeface="Bodoni MT" pitchFamily="18" charset="0"/>
              </a:rPr>
              <a:t>	</a:t>
            </a:r>
            <a:r>
              <a:rPr lang="de-DE" sz="1800" dirty="0" smtClean="0"/>
              <a:t>„Und das liegt nicht nur daran, […] dass es keine Gelder gibt – also, wir haben kein Budget, ich habe kein Budget mehr, ich habe auch für Ausbildung kein Budget mehr –,  sondern es liegt auch daran, dass letztendlich durch diese Umstrukturierung das […] derartig zerklüftet ist, dass eine zentrale Betreuung sowohl in der Personalentwicklung als auch in der Ausbildung unheimlich mühsam ist.</a:t>
            </a:r>
          </a:p>
          <a:p>
            <a:pPr>
              <a:buFontTx/>
              <a:buNone/>
              <a:defRPr/>
            </a:pPr>
            <a:r>
              <a:rPr lang="de-DE" sz="1800" dirty="0" smtClean="0"/>
              <a:t> 	</a:t>
            </a:r>
          </a:p>
          <a:p>
            <a:pPr>
              <a:buFontTx/>
              <a:buNone/>
              <a:defRPr/>
            </a:pPr>
            <a:r>
              <a:rPr lang="de-DE" sz="1800" dirty="0" smtClean="0"/>
              <a:t>	Ich kleines Würstchen, nicht – ich bin ja nun eigentlich nur ein einfacher Mitarbeiter – muss wirklich zu jedem Vorstand marschieren und sage: ‚Wie viele Auszubildende möchtest du denn jetzt in deiner Firmierung fürs nächste Jahr haben? Wie viel Geld darf ich denn für dich für eine Anzeige ausgeben?‘ Mache dann natürlich entsprechend Vorschläge. […] ‚Darf ich zu einer Messe gehen? Wenn, wie viel darf das kosten?‘ usw. Also ich meine, </a:t>
            </a:r>
            <a:r>
              <a:rPr lang="de-DE" sz="1800" i="1" dirty="0" smtClean="0"/>
              <a:t>der größte Zeitaufwand,</a:t>
            </a:r>
            <a:r>
              <a:rPr lang="de-DE" sz="1800" dirty="0" smtClean="0"/>
              <a:t> den ich habe, oder der größte Teil meiner Arbeit ist, Information und Entscheidungen herbeizuführen. Und das funktioniert nicht.“</a:t>
            </a:r>
          </a:p>
          <a:p>
            <a:pPr algn="r">
              <a:buFontTx/>
              <a:buNone/>
              <a:defRPr/>
            </a:pPr>
            <a:r>
              <a:rPr lang="de-DE" sz="1400" i="1" kern="1200" dirty="0" smtClean="0">
                <a:solidFill>
                  <a:schemeClr val="accent6">
                    <a:lumMod val="50000"/>
                  </a:schemeClr>
                </a:solidFill>
              </a:rPr>
              <a:t>[Ausbildungsleiterin in Holding-Struktur / IT-Branche]</a:t>
            </a:r>
            <a:endParaRPr lang="de-DE" sz="1400" i="1" dirty="0" smtClean="0"/>
          </a:p>
          <a:p>
            <a:pPr>
              <a:buFontTx/>
              <a:buNone/>
              <a:defRPr/>
            </a:pPr>
            <a:endParaRPr lang="de-DE" sz="1400" dirty="0" smtClean="0"/>
          </a:p>
          <a:p>
            <a:pPr>
              <a:buFontTx/>
              <a:buNone/>
              <a:defRPr/>
            </a:pPr>
            <a:endParaRPr lang="de-DE" sz="1400" dirty="0" smtClean="0"/>
          </a:p>
          <a:p>
            <a:pPr>
              <a:buFontTx/>
              <a:buNone/>
              <a:defRPr/>
            </a:pPr>
            <a:endParaRPr lang="de-DE" sz="1400" dirty="0" smtClean="0"/>
          </a:p>
          <a:p>
            <a:pPr>
              <a:buFontTx/>
              <a:buNone/>
              <a:defRPr/>
            </a:pPr>
            <a:endParaRPr lang="de-DE" sz="1600" dirty="0" smtClean="0"/>
          </a:p>
          <a:p>
            <a:pPr>
              <a:defRPr/>
            </a:pPr>
            <a:endParaRPr lang="de-DE" sz="1600" dirty="0" smtClean="0"/>
          </a:p>
          <a:p>
            <a:pPr>
              <a:buFontTx/>
              <a:buNone/>
              <a:defRPr/>
            </a:pPr>
            <a:endParaRPr lang="de-DE" sz="1800" i="1" dirty="0" smtClean="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300" y="152400"/>
            <a:ext cx="8964613" cy="576263"/>
          </a:xfrm>
        </p:spPr>
        <p:txBody>
          <a:bodyPr/>
          <a:lstStyle/>
          <a:p>
            <a:pPr>
              <a:defRPr/>
            </a:pPr>
            <a:r>
              <a:rPr lang="de-DE" sz="2000" b="1" kern="1200" dirty="0" smtClean="0">
                <a:solidFill>
                  <a:schemeClr val="accent6">
                    <a:lumMod val="50000"/>
                  </a:schemeClr>
                </a:solidFill>
                <a:ea typeface="+mn-ea"/>
                <a:cs typeface="+mn-cs"/>
              </a:rPr>
              <a:t>Aspekt „Vergütungsmodell“</a:t>
            </a:r>
            <a:endParaRPr lang="de-DE" sz="2000" b="1" kern="1200" dirty="0">
              <a:solidFill>
                <a:schemeClr val="accent6">
                  <a:lumMod val="50000"/>
                </a:schemeClr>
              </a:solidFill>
              <a:ea typeface="+mn-ea"/>
              <a:cs typeface="+mn-cs"/>
            </a:endParaRPr>
          </a:p>
        </p:txBody>
      </p:sp>
      <p:sp>
        <p:nvSpPr>
          <p:cNvPr id="63491" name="Inhaltsplatzhalter 2"/>
          <p:cNvSpPr>
            <a:spLocks noGrp="1"/>
          </p:cNvSpPr>
          <p:nvPr>
            <p:ph idx="1"/>
          </p:nvPr>
        </p:nvSpPr>
        <p:spPr bwMode="auto">
          <a:xfrm>
            <a:off x="250825" y="1341438"/>
            <a:ext cx="8353425" cy="43053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de-DE" sz="1800" dirty="0" smtClean="0">
                <a:latin typeface="Bodoni MT" pitchFamily="18" charset="0"/>
              </a:rPr>
              <a:t>	</a:t>
            </a:r>
            <a:r>
              <a:rPr lang="de-DE" sz="1800" dirty="0" smtClean="0"/>
              <a:t>„Und die Azubis, die wir haben, werden letztendlich auch als billige Arbeitskräfte gesehen, aber man hat auch nicht mehr wirklich, so wie es früher war, also wie es wirklich früher war, dass man </a:t>
            </a:r>
            <a:r>
              <a:rPr lang="de-DE" sz="1800" i="1" dirty="0" smtClean="0"/>
              <a:t>Ressourcen </a:t>
            </a:r>
            <a:r>
              <a:rPr lang="de-DE" sz="1800" i="1" dirty="0" err="1" smtClean="0"/>
              <a:t>reingibt</a:t>
            </a:r>
            <a:r>
              <a:rPr lang="de-DE" sz="1800" i="1" dirty="0" smtClean="0"/>
              <a:t>, </a:t>
            </a:r>
            <a:r>
              <a:rPr lang="de-DE" sz="1800" dirty="0" smtClean="0"/>
              <a:t>weder personeller Art noch finanzieller Art, nicht? […] Zum Beispiel die Ausbilder bei der [Tochterfirma X] kriegen eine Prämie, wenn sie fakturieren, Zeiten für den Kunden, Arbeitszeiten auf den Kunden fakturieren können. So, </a:t>
            </a:r>
            <a:r>
              <a:rPr lang="de-DE" sz="1800" i="1" dirty="0" smtClean="0"/>
              <a:t>Ausbildungszeiten</a:t>
            </a:r>
            <a:r>
              <a:rPr lang="de-DE" sz="1800" dirty="0" smtClean="0"/>
              <a:t>, also die ein Ausbilder für seine Azubis aufwendet, sind nicht </a:t>
            </a:r>
            <a:r>
              <a:rPr lang="de-DE" sz="1800" dirty="0" err="1" smtClean="0"/>
              <a:t>fakturierbar</a:t>
            </a:r>
            <a:r>
              <a:rPr lang="de-DE" sz="1800" dirty="0" smtClean="0"/>
              <a:t>. Das heißt, automatisch mindert ein Mitarbeiter seine Prämie, wenn er Zeiten mit Auszubildenden [verbringt].“</a:t>
            </a:r>
          </a:p>
          <a:p>
            <a:pPr algn="r">
              <a:buFontTx/>
              <a:buNone/>
            </a:pPr>
            <a:r>
              <a:rPr lang="de-DE" sz="1400" i="1" dirty="0" smtClean="0">
                <a:solidFill>
                  <a:srgbClr val="002060"/>
                </a:solidFill>
              </a:rPr>
              <a:t>[Ausbildungsleiterin Unternehmensgruppe IT]</a:t>
            </a:r>
            <a:endParaRPr lang="de-DE" sz="1400" i="1" dirty="0" smtClean="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198712" y="104817"/>
            <a:ext cx="8839200" cy="525443"/>
          </a:xfrm>
          <a:noFill/>
          <a:ln>
            <a:miter lim="800000"/>
            <a:headEnd/>
            <a:tailEnd/>
          </a:ln>
        </p:spPr>
        <p:txBody>
          <a:bodyPr vert="horz" wrap="square" lIns="91440" tIns="45720" rIns="91440" bIns="45720" numCol="1" anchor="t" anchorCtr="0" compatLnSpc="1">
            <a:prstTxWarp prst="textNoShape">
              <a:avLst/>
            </a:prstTxWarp>
          </a:bodyPr>
          <a:lstStyle/>
          <a:p>
            <a:r>
              <a:rPr lang="de-DE" sz="2000" b="1" kern="1200" dirty="0" smtClean="0">
                <a:solidFill>
                  <a:schemeClr val="accent6">
                    <a:lumMod val="50000"/>
                  </a:schemeClr>
                </a:solidFill>
                <a:latin typeface="Arial" charset="0"/>
                <a:ea typeface="+mn-ea"/>
                <a:cs typeface="+mn-cs"/>
              </a:rPr>
              <a:t> Forschungshintergrund</a:t>
            </a:r>
          </a:p>
        </p:txBody>
      </p:sp>
      <p:sp>
        <p:nvSpPr>
          <p:cNvPr id="3076" name="Rectangle 3"/>
          <p:cNvSpPr>
            <a:spLocks noGrp="1" noChangeArrowheads="1"/>
          </p:cNvSpPr>
          <p:nvPr>
            <p:ph type="body" idx="1"/>
          </p:nvPr>
        </p:nvSpPr>
        <p:spPr bwMode="auto">
          <a:xfrm>
            <a:off x="157485" y="1087979"/>
            <a:ext cx="8798255" cy="5163521"/>
          </a:xfrm>
          <a:noFill/>
          <a:ln>
            <a:miter lim="800000"/>
            <a:headEnd/>
            <a:tailEnd/>
          </a:ln>
        </p:spPr>
        <p:txBody>
          <a:bodyPr vert="horz" wrap="square" lIns="91440" tIns="45720" rIns="91440" bIns="45720" numCol="1" anchor="t" anchorCtr="0" compatLnSpc="1">
            <a:prstTxWarp prst="textNoShape">
              <a:avLst/>
            </a:prstTxWarp>
          </a:bodyPr>
          <a:lstStyle/>
          <a:p>
            <a:pPr marL="0" indent="0">
              <a:lnSpc>
                <a:spcPct val="90000"/>
              </a:lnSpc>
              <a:buFontTx/>
              <a:buNone/>
            </a:pPr>
            <a:r>
              <a:rPr lang="de-DE" sz="2000" dirty="0" smtClean="0"/>
              <a:t>Ziele des BIBB-Forschungsprojekts zur „</a:t>
            </a:r>
            <a:r>
              <a:rPr lang="de-DE" sz="2000" b="1" dirty="0" smtClean="0">
                <a:solidFill>
                  <a:srgbClr val="002060"/>
                </a:solidFill>
              </a:rPr>
              <a:t>Situation des ausbildenden Personals in der betrieblichen Bildung</a:t>
            </a:r>
            <a:r>
              <a:rPr lang="de-DE" sz="2000" dirty="0" smtClean="0"/>
              <a:t>“ </a:t>
            </a:r>
            <a:r>
              <a:rPr lang="de-DE" sz="2000" dirty="0" smtClean="0">
                <a:solidFill>
                  <a:srgbClr val="002060"/>
                </a:solidFill>
              </a:rPr>
              <a:t>(</a:t>
            </a:r>
            <a:r>
              <a:rPr lang="de-DE" sz="2000" b="1" dirty="0" smtClean="0">
                <a:solidFill>
                  <a:srgbClr val="002060"/>
                </a:solidFill>
              </a:rPr>
              <a:t>SIAP</a:t>
            </a:r>
            <a:r>
              <a:rPr lang="de-DE" sz="2000" dirty="0" smtClean="0">
                <a:solidFill>
                  <a:srgbClr val="002060"/>
                </a:solidFill>
              </a:rPr>
              <a:t>):</a:t>
            </a:r>
          </a:p>
          <a:p>
            <a:pPr marL="0" indent="0">
              <a:lnSpc>
                <a:spcPct val="90000"/>
              </a:lnSpc>
              <a:buFontTx/>
              <a:buNone/>
            </a:pPr>
            <a:r>
              <a:rPr lang="de-DE" sz="2000" dirty="0" smtClean="0"/>
              <a:t>	</a:t>
            </a:r>
          </a:p>
          <a:p>
            <a:pPr marL="627063" indent="-358775">
              <a:lnSpc>
                <a:spcPct val="90000"/>
              </a:lnSpc>
              <a:buBlip>
                <a:blip r:embed="rId3"/>
              </a:buBlip>
            </a:pPr>
            <a:r>
              <a:rPr lang="de-DE" sz="1800" dirty="0" smtClean="0"/>
              <a:t>Systematische Erfassung struktureller Rahmenbedingungen für die Situation des betrieblichen Ausbildungspersonals unter organisations-theoretischer Perspektive</a:t>
            </a:r>
          </a:p>
          <a:p>
            <a:pPr marL="627063" indent="-358775">
              <a:lnSpc>
                <a:spcPct val="90000"/>
              </a:lnSpc>
              <a:buBlip>
                <a:blip r:embed="rId3"/>
              </a:buBlip>
            </a:pPr>
            <a:endParaRPr lang="de-DE" sz="1800" dirty="0" smtClean="0"/>
          </a:p>
          <a:p>
            <a:pPr marL="627063" indent="-358775">
              <a:lnSpc>
                <a:spcPct val="90000"/>
              </a:lnSpc>
              <a:buBlip>
                <a:blip r:embed="rId3"/>
              </a:buBlip>
            </a:pPr>
            <a:r>
              <a:rPr lang="de-DE" sz="1800" dirty="0" smtClean="0"/>
              <a:t>Analyse des Positionstyps „betriebliche/-r Ausbilder/-in“ in seinen differenzierten Ausprägungsformen vor dem Hintergrund verschiedener Organisationsformen von Ausbildung</a:t>
            </a:r>
          </a:p>
          <a:p>
            <a:pPr marL="627063" indent="-358775">
              <a:lnSpc>
                <a:spcPct val="90000"/>
              </a:lnSpc>
              <a:buBlip>
                <a:blip r:embed="rId3"/>
              </a:buBlip>
            </a:pPr>
            <a:endParaRPr lang="de-DE" sz="1800" dirty="0" smtClean="0"/>
          </a:p>
          <a:p>
            <a:pPr marL="627063" indent="-358775">
              <a:lnSpc>
                <a:spcPct val="90000"/>
              </a:lnSpc>
              <a:buBlip>
                <a:blip r:embed="rId3"/>
              </a:buBlip>
            </a:pPr>
            <a:r>
              <a:rPr lang="de-DE" sz="1800" dirty="0" smtClean="0"/>
              <a:t>Analyse der Handlungsspielräume und beruflichen Entwicklungswege </a:t>
            </a:r>
            <a:br>
              <a:rPr lang="de-DE" sz="1800" dirty="0" smtClean="0"/>
            </a:br>
            <a:r>
              <a:rPr lang="de-DE" sz="1800" dirty="0" smtClean="0"/>
              <a:t>in unterschiedlichen Betriebstypen/ Branchen</a:t>
            </a:r>
          </a:p>
          <a:p>
            <a:pPr marL="627063" indent="-358775">
              <a:lnSpc>
                <a:spcPct val="90000"/>
              </a:lnSpc>
              <a:buFont typeface="Wingdings" pitchFamily="2" charset="2"/>
              <a:buChar char="Ø"/>
            </a:pPr>
            <a:endParaRPr lang="de-DE" sz="1800" dirty="0" smtClean="0"/>
          </a:p>
          <a:p>
            <a:pPr marL="627063" indent="-358775">
              <a:lnSpc>
                <a:spcPct val="90000"/>
              </a:lnSpc>
              <a:buBlip>
                <a:blip r:embed="rId3"/>
              </a:buBlip>
            </a:pPr>
            <a:r>
              <a:rPr lang="de-DE" sz="1800" dirty="0" smtClean="0"/>
              <a:t>Entwicklung eines Strukturmodells (Hypothesenbildung) im Hinblick auf die Frage </a:t>
            </a:r>
            <a:r>
              <a:rPr lang="de-DE" sz="1800" i="1" dirty="0" smtClean="0">
                <a:solidFill>
                  <a:schemeClr val="accent6">
                    <a:lumMod val="75000"/>
                  </a:schemeClr>
                </a:solidFill>
              </a:rPr>
              <a:t>„Was sind relevante Bedingungen / Einflussfaktoren für die Kompetenzentwicklung und Förderung des ausbildenden Personals?“</a:t>
            </a:r>
            <a:endParaRPr lang="de-DE" sz="1800" dirty="0" smtClean="0"/>
          </a:p>
        </p:txBody>
      </p:sp>
      <p:sp>
        <p:nvSpPr>
          <p:cNvPr id="3077" name="Text Box 4"/>
          <p:cNvSpPr txBox="1">
            <a:spLocks noChangeArrowheads="1"/>
          </p:cNvSpPr>
          <p:nvPr/>
        </p:nvSpPr>
        <p:spPr bwMode="auto">
          <a:xfrm>
            <a:off x="323850" y="6092825"/>
            <a:ext cx="8640763" cy="703263"/>
          </a:xfrm>
          <a:prstGeom prst="rect">
            <a:avLst/>
          </a:prstGeom>
          <a:noFill/>
          <a:ln w="9525">
            <a:noFill/>
            <a:miter lim="800000"/>
            <a:headEnd/>
            <a:tailEnd/>
          </a:ln>
        </p:spPr>
        <p:txBody>
          <a:bodyPr lIns="90000" tIns="46800" rIns="90000" bIns="46800">
            <a:spAutoFit/>
          </a:bodyPr>
          <a:lstStyle/>
          <a:p>
            <a:pPr eaLnBrk="0" hangingPunct="0">
              <a:spcBef>
                <a:spcPct val="20000"/>
              </a:spcBef>
            </a:pPr>
            <a:endParaRPr lang="de-DE" sz="1600"/>
          </a:p>
          <a:p>
            <a:pPr eaLnBrk="0" hangingPunct="0"/>
            <a:endParaRPr lang="de-DE" sz="160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750" y="152400"/>
            <a:ext cx="8569325" cy="576263"/>
          </a:xfrm>
        </p:spPr>
        <p:txBody>
          <a:bodyPr/>
          <a:lstStyle/>
          <a:p>
            <a:pPr>
              <a:defRPr/>
            </a:pPr>
            <a:r>
              <a:rPr lang="de-DE" sz="2000" b="1" kern="1200" dirty="0" smtClean="0">
                <a:solidFill>
                  <a:schemeClr val="accent6">
                    <a:lumMod val="50000"/>
                  </a:schemeClr>
                </a:solidFill>
                <a:ea typeface="+mn-ea"/>
                <a:cs typeface="+mn-cs"/>
              </a:rPr>
              <a:t>Delegation der Ausbildungsverantwortung auf Mitarbeiterebene</a:t>
            </a:r>
            <a:endParaRPr lang="de-DE" sz="2000" b="1" kern="1200" dirty="0">
              <a:solidFill>
                <a:schemeClr val="accent6">
                  <a:lumMod val="50000"/>
                </a:schemeClr>
              </a:solidFill>
              <a:ea typeface="+mn-ea"/>
              <a:cs typeface="+mn-cs"/>
            </a:endParaRPr>
          </a:p>
        </p:txBody>
      </p:sp>
      <p:sp>
        <p:nvSpPr>
          <p:cNvPr id="3" name="Inhaltsplatzhalter 2"/>
          <p:cNvSpPr>
            <a:spLocks noGrp="1"/>
          </p:cNvSpPr>
          <p:nvPr>
            <p:ph idx="1"/>
          </p:nvPr>
        </p:nvSpPr>
        <p:spPr>
          <a:xfrm>
            <a:off x="323850" y="1412875"/>
            <a:ext cx="8351838" cy="4537075"/>
          </a:xfrm>
        </p:spPr>
        <p:txBody>
          <a:bodyPr/>
          <a:lstStyle/>
          <a:p>
            <a:pPr>
              <a:buFontTx/>
              <a:buNone/>
              <a:tabLst>
                <a:tab pos="5378450" algn="l"/>
              </a:tabLst>
              <a:defRPr/>
            </a:pPr>
            <a:r>
              <a:rPr lang="de-DE" sz="1800" dirty="0" smtClean="0">
                <a:latin typeface="Bodoni MT" pitchFamily="18" charset="0"/>
              </a:rPr>
              <a:t>	</a:t>
            </a:r>
            <a:r>
              <a:rPr lang="de-DE" sz="1800" dirty="0" smtClean="0"/>
              <a:t>„(seufzt) (- - -) Ich muss überlegen, also (-) der, mit dem ich damals halt ausgehandelt habe, dass ich einen Tag zur Verfügung gestellt bekomme, da war das Unternehmen auch noch recht jung und ähm (-) da, bei dem habe ich das Gefühl gehabt, der unterstützt das Ganze auch. (-) Ähm, was so zwischendurch alles war, muss ich ehrlich sagen, das habe ich auch schon wieder verdrängt, </a:t>
            </a:r>
            <a:r>
              <a:rPr lang="de-DE" sz="1800" i="1" dirty="0" smtClean="0"/>
              <a:t>wer alles meine Vorgesetzten waren und so. </a:t>
            </a:r>
            <a:r>
              <a:rPr lang="de-DE" sz="1800" dirty="0" smtClean="0"/>
              <a:t>/</a:t>
            </a:r>
            <a:r>
              <a:rPr lang="de-DE" sz="1800" dirty="0" smtClean="0">
                <a:solidFill>
                  <a:schemeClr val="accent1">
                    <a:lumMod val="50000"/>
                  </a:schemeClr>
                </a:solidFill>
              </a:rPr>
              <a:t>Ja.</a:t>
            </a:r>
            <a:r>
              <a:rPr lang="de-DE" sz="1800" dirty="0" smtClean="0"/>
              <a:t>/ Ich kann mich jetzt gerade mal an die Letzten jetzt noch erinnern.  </a:t>
            </a:r>
            <a:r>
              <a:rPr lang="de-DE" sz="1800" dirty="0" smtClean="0">
                <a:solidFill>
                  <a:schemeClr val="accent1">
                    <a:lumMod val="50000"/>
                  </a:schemeClr>
                </a:solidFill>
              </a:rPr>
              <a:t>/Okay./ </a:t>
            </a:r>
            <a:r>
              <a:rPr lang="de-DE" sz="1800" dirty="0" smtClean="0"/>
              <a:t>Ähm, da WEISS ICH, dass wir auch vor ein paar Jahren mal zusammen gesessen haben, wo ich gesagt habe, ‚Wir müssen da mal ein bisschen Struktur reinbringen in das Ganze‘, wo ich auch so ein Konzept äh entwickelt habe, dass aber auch eingefordert wurde: ‚Wenn du was machen möchtest, dann leg mir mal ein Konzept vor, wie du, wie du denn hier ausbilden möchtest äh im Unternehmen.‘ /</a:t>
            </a:r>
            <a:r>
              <a:rPr lang="de-DE" sz="1800" dirty="0" smtClean="0">
                <a:solidFill>
                  <a:schemeClr val="accent1">
                    <a:lumMod val="50000"/>
                  </a:schemeClr>
                </a:solidFill>
              </a:rPr>
              <a:t>Ja.</a:t>
            </a:r>
            <a:r>
              <a:rPr lang="de-DE" sz="1800" dirty="0" smtClean="0"/>
              <a:t>/ Also, hier in der Abteilung, wurde eingefordert, aber ähm (-) dafür wurde mir halt die Zeit auch gegeben dann. /</a:t>
            </a:r>
            <a:r>
              <a:rPr lang="de-DE" sz="1800" dirty="0" smtClean="0">
                <a:solidFill>
                  <a:schemeClr val="accent1">
                    <a:lumMod val="50000"/>
                  </a:schemeClr>
                </a:solidFill>
              </a:rPr>
              <a:t>Von Ihrem Vorgesetzten?/ </a:t>
            </a:r>
            <a:r>
              <a:rPr lang="de-DE" sz="1800" dirty="0" smtClean="0"/>
              <a:t>Vom Vorgesetzten, ja. (-) (stöhnt leise) (- - -)“</a:t>
            </a:r>
          </a:p>
          <a:p>
            <a:pPr algn="r">
              <a:buFontTx/>
              <a:buNone/>
              <a:tabLst>
                <a:tab pos="5378450" algn="l"/>
              </a:tabLst>
              <a:defRPr/>
            </a:pPr>
            <a:r>
              <a:rPr lang="de-DE" sz="1400" i="1" kern="1200" dirty="0" smtClean="0">
                <a:solidFill>
                  <a:schemeClr val="accent6">
                    <a:lumMod val="50000"/>
                  </a:schemeClr>
                </a:solidFill>
              </a:rPr>
              <a:t>[ehemaliger nebenberuflicher Ausbilder in der IT-Branche (Software-Programmierung)]</a:t>
            </a:r>
            <a:endParaRPr lang="de-DE" sz="1400" i="1" dirty="0" smtClean="0"/>
          </a:p>
          <a:p>
            <a:pPr>
              <a:defRPr/>
            </a:pPr>
            <a:endParaRPr lang="de-DE" sz="1600" dirty="0" smtClean="0"/>
          </a:p>
          <a:p>
            <a:pPr>
              <a:defRPr/>
            </a:pPr>
            <a:endParaRPr lang="de-DE" sz="1600" dirty="0" smtClean="0"/>
          </a:p>
          <a:p>
            <a:pPr>
              <a:buFontTx/>
              <a:buNone/>
              <a:defRPr/>
            </a:pPr>
            <a:endParaRPr lang="de-DE" sz="1800" i="1" dirty="0" smtClean="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638622"/>
            <a:ext cx="9144000" cy="5837495"/>
          </a:xfrm>
          <a:prstGeom prst="rect">
            <a:avLst/>
          </a:prstGeom>
          <a:noFill/>
          <a:ln w="9525">
            <a:noFill/>
            <a:miter lim="800000"/>
            <a:headEnd/>
            <a:tailEnd/>
          </a:ln>
        </p:spPr>
        <p:txBody>
          <a:bodyPr wrap="square" anchor="ctr">
            <a:spAutoFit/>
          </a:bodyPr>
          <a:lstStyle/>
          <a:p>
            <a:pPr marL="342900" indent="-342900">
              <a:lnSpc>
                <a:spcPts val="1600"/>
              </a:lnSpc>
              <a:buClr>
                <a:srgbClr val="000066"/>
              </a:buClr>
              <a:buFont typeface="+mj-lt"/>
              <a:buAutoNum type="arabicPeriod"/>
              <a:tabLst>
                <a:tab pos="623888" algn="l"/>
              </a:tabLst>
              <a:defRPr/>
            </a:pPr>
            <a:r>
              <a:rPr lang="de-DE" sz="1400" dirty="0" smtClean="0">
                <a:latin typeface="+mn-lt"/>
                <a:ea typeface="Times New Roman" pitchFamily="18" charset="0"/>
                <a:cs typeface="Times New Roman" pitchFamily="18" charset="0"/>
              </a:rPr>
              <a:t>Das Bild des ‚Ausbilders‘, das seit der Einführung der Ausbildereignungsverordnung (AEVO) 1972 den bildungspolitischen Diskurs dominiert, hat mit der Praxis in den Betrieben nur bedingt etwas zu tun</a:t>
            </a:r>
            <a:r>
              <a:rPr lang="de-DE" sz="1400" dirty="0" smtClean="0">
                <a:solidFill>
                  <a:srgbClr val="000000"/>
                </a:solidFill>
                <a:latin typeface="+mn-lt"/>
              </a:rPr>
              <a:t>.</a:t>
            </a:r>
          </a:p>
          <a:p>
            <a:pPr marL="342900" indent="-342900">
              <a:lnSpc>
                <a:spcPts val="1600"/>
              </a:lnSpc>
              <a:buClr>
                <a:srgbClr val="000066"/>
              </a:buClr>
              <a:buFont typeface="+mj-lt"/>
              <a:buAutoNum type="arabicPeriod"/>
              <a:tabLst>
                <a:tab pos="623888" algn="l"/>
              </a:tabLst>
              <a:defRPr/>
            </a:pPr>
            <a:endParaRPr lang="de-DE" sz="1400" dirty="0" smtClean="0">
              <a:solidFill>
                <a:srgbClr val="000000"/>
              </a:solidFill>
              <a:latin typeface="+mn-lt"/>
            </a:endParaRPr>
          </a:p>
          <a:p>
            <a:pPr marL="342900" lvl="0" indent="-342900">
              <a:lnSpc>
                <a:spcPts val="1600"/>
              </a:lnSpc>
              <a:buClr>
                <a:srgbClr val="000066"/>
              </a:buClr>
              <a:buFont typeface="+mj-lt"/>
              <a:buAutoNum type="arabicPeriod"/>
              <a:tabLst>
                <a:tab pos="623888" algn="l"/>
              </a:tabLst>
              <a:defRPr/>
            </a:pPr>
            <a:r>
              <a:rPr lang="de-DE" sz="1400" dirty="0" smtClean="0"/>
              <a:t> Ausbildung war in den untersuchten Fällen überwiegend tradierter, selbstverständlicher – und entsprechend wenig reflektierter und aktiv gestalteter – Bestandteil der Unternehmenskultur.</a:t>
            </a:r>
          </a:p>
          <a:p>
            <a:pPr marL="342900" indent="-342900">
              <a:lnSpc>
                <a:spcPts val="1600"/>
              </a:lnSpc>
              <a:buClr>
                <a:srgbClr val="000066"/>
              </a:buClr>
              <a:buFont typeface="+mj-lt"/>
              <a:buAutoNum type="arabicPeriod"/>
              <a:tabLst>
                <a:tab pos="623888" algn="l"/>
              </a:tabLst>
              <a:defRPr/>
            </a:pPr>
            <a:endParaRPr lang="de-DE" sz="1400" dirty="0" smtClean="0"/>
          </a:p>
          <a:p>
            <a:pPr marL="342900" indent="-342900">
              <a:lnSpc>
                <a:spcPts val="1600"/>
              </a:lnSpc>
              <a:buClr>
                <a:srgbClr val="000066"/>
              </a:buClr>
              <a:buFont typeface="+mj-lt"/>
              <a:buAutoNum type="arabicPeriod"/>
              <a:tabLst>
                <a:tab pos="623888" algn="l"/>
              </a:tabLst>
              <a:defRPr/>
            </a:pPr>
            <a:r>
              <a:rPr lang="de-DE" sz="1400" dirty="0" smtClean="0"/>
              <a:t>Die große Zahl der nebenberuflichen Ausbilder/-innen – deren primäre Stellenbeschreibung im Unternehmen höchst unterschiedlich lauten kann – wird in ihrer Doppelrolle kaum wahrgenommen. </a:t>
            </a:r>
          </a:p>
          <a:p>
            <a:pPr marL="342900" lvl="0" indent="-342900">
              <a:lnSpc>
                <a:spcPts val="1600"/>
              </a:lnSpc>
              <a:buClr>
                <a:srgbClr val="000066"/>
              </a:buClr>
              <a:buFont typeface="+mj-lt"/>
              <a:buAutoNum type="arabicPeriod"/>
              <a:tabLst>
                <a:tab pos="623888" algn="l"/>
              </a:tabLst>
              <a:defRPr/>
            </a:pPr>
            <a:endParaRPr lang="de-DE" sz="1400" dirty="0" smtClean="0"/>
          </a:p>
          <a:p>
            <a:pPr marL="342900" indent="-342900">
              <a:lnSpc>
                <a:spcPts val="1600"/>
              </a:lnSpc>
              <a:buClr>
                <a:srgbClr val="000066"/>
              </a:buClr>
              <a:buFont typeface="+mj-lt"/>
              <a:buAutoNum type="arabicPeriod"/>
              <a:tabLst>
                <a:tab pos="623888" algn="l"/>
              </a:tabLst>
              <a:defRPr/>
            </a:pPr>
            <a:r>
              <a:rPr lang="de-DE" sz="1400" dirty="0" smtClean="0"/>
              <a:t>Der geringe Stellenwert des Pädagogischen im Betrieb deckt sich mit einem überwiegend geringen Stellenwert der Personalentwicklung, innerhalb derer die Ausbildungsleitung – wenn sie nicht mit der Betriebsleitung zusammenfällt – das schwächste Glied darstellt.</a:t>
            </a:r>
            <a:endParaRPr lang="de-DE" sz="1400" b="1" dirty="0" smtClean="0"/>
          </a:p>
          <a:p>
            <a:pPr marL="342900" indent="-342900">
              <a:lnSpc>
                <a:spcPts val="1600"/>
              </a:lnSpc>
              <a:buClr>
                <a:srgbClr val="000066"/>
              </a:buClr>
              <a:buFont typeface="+mj-lt"/>
              <a:buAutoNum type="arabicPeriod"/>
              <a:tabLst>
                <a:tab pos="623888" algn="l"/>
              </a:tabLst>
              <a:defRPr/>
            </a:pPr>
            <a:endParaRPr lang="de-DE" sz="1400" dirty="0" smtClean="0"/>
          </a:p>
          <a:p>
            <a:pPr marL="342900" indent="-342900">
              <a:lnSpc>
                <a:spcPts val="1600"/>
              </a:lnSpc>
              <a:buClr>
                <a:srgbClr val="000066"/>
              </a:buClr>
              <a:buFont typeface="+mj-lt"/>
              <a:buAutoNum type="arabicPeriod"/>
              <a:tabLst>
                <a:tab pos="623888" algn="l"/>
              </a:tabLst>
              <a:defRPr/>
            </a:pPr>
            <a:r>
              <a:rPr lang="de-DE" sz="1400" dirty="0" smtClean="0"/>
              <a:t>Ausbilder/-innen als „Führungskräfte unter erschwerten Bedingungen“ bewegen sich im Spannungsfeld von Interessen des Gesetzgebers, des Betriebs und der Auszubildenden. Die Erfüllung ihres Auftrags misst sich am Ausbildungserfolg der Jugendlichen.</a:t>
            </a:r>
          </a:p>
          <a:p>
            <a:pPr marL="342900" indent="-342900">
              <a:lnSpc>
                <a:spcPts val="1600"/>
              </a:lnSpc>
              <a:buClr>
                <a:srgbClr val="000066"/>
              </a:buClr>
              <a:buFont typeface="+mj-lt"/>
              <a:buAutoNum type="arabicPeriod"/>
              <a:tabLst>
                <a:tab pos="623888" algn="l"/>
              </a:tabLst>
              <a:defRPr/>
            </a:pPr>
            <a:endParaRPr lang="de-DE" sz="1400" dirty="0" smtClean="0"/>
          </a:p>
          <a:p>
            <a:pPr marL="342900" indent="-342900">
              <a:lnSpc>
                <a:spcPts val="1600"/>
              </a:lnSpc>
              <a:buClr>
                <a:srgbClr val="000066"/>
              </a:buClr>
              <a:buFont typeface="+mj-lt"/>
              <a:buAutoNum type="arabicPeriod"/>
              <a:tabLst>
                <a:tab pos="623888" algn="l"/>
              </a:tabLst>
              <a:defRPr/>
            </a:pPr>
            <a:r>
              <a:rPr lang="de-DE" sz="1400" dirty="0" smtClean="0"/>
              <a:t>Steigende Produktivitäts- und Rentabilitätsanforderungen setzen Ausbilder/-innen je nach Funktion und Branche/Berufsbild unterschiedlich, aber deutlich zunehmend unter Druck.</a:t>
            </a:r>
          </a:p>
          <a:p>
            <a:pPr marL="342900" lvl="0" indent="-342900">
              <a:lnSpc>
                <a:spcPts val="1600"/>
              </a:lnSpc>
              <a:buClr>
                <a:srgbClr val="000066"/>
              </a:buClr>
              <a:buFont typeface="+mj-lt"/>
              <a:buAutoNum type="arabicPeriod"/>
              <a:tabLst>
                <a:tab pos="623888" algn="l"/>
              </a:tabLst>
              <a:defRPr/>
            </a:pPr>
            <a:endParaRPr lang="de-DE" sz="1400" dirty="0" smtClean="0"/>
          </a:p>
          <a:p>
            <a:pPr marL="342900" lvl="0" indent="-342900">
              <a:lnSpc>
                <a:spcPts val="1600"/>
              </a:lnSpc>
              <a:buClr>
                <a:srgbClr val="000066"/>
              </a:buClr>
              <a:buFont typeface="+mj-lt"/>
              <a:buAutoNum type="arabicPeriod"/>
              <a:tabLst>
                <a:tab pos="623888" algn="l"/>
              </a:tabLst>
              <a:defRPr/>
            </a:pPr>
            <a:r>
              <a:rPr lang="de-DE" sz="1400" dirty="0" smtClean="0"/>
              <a:t>Die Mehrzahl der befragten ausbildenden Fachkräfte agierte nur bezogen auf ihren unmittelbaren Arbeitsplatz. Für den Nutzen einer berufspädagogischen Weiterbildung wurde – wenn überhaupt – nur bei anderen ein Bedarf erkannt. Anlässe zur eigenen Hinterfragung bereiten Konflikte mit Azubis.</a:t>
            </a:r>
          </a:p>
          <a:p>
            <a:pPr marL="342900" lvl="0" indent="-342900">
              <a:lnSpc>
                <a:spcPts val="1600"/>
              </a:lnSpc>
              <a:buClr>
                <a:srgbClr val="000066"/>
              </a:buClr>
              <a:buFont typeface="+mj-lt"/>
              <a:buAutoNum type="arabicPeriod"/>
              <a:tabLst>
                <a:tab pos="623888" algn="l"/>
              </a:tabLst>
              <a:defRPr/>
            </a:pPr>
            <a:endParaRPr lang="de-DE" sz="1400" dirty="0" smtClean="0"/>
          </a:p>
          <a:p>
            <a:pPr marL="342900" indent="-342900">
              <a:lnSpc>
                <a:spcPts val="1600"/>
              </a:lnSpc>
              <a:buClr>
                <a:srgbClr val="000066"/>
              </a:buClr>
              <a:buFont typeface="+mj-lt"/>
              <a:buAutoNum type="arabicPeriod"/>
              <a:tabLst>
                <a:tab pos="623888" algn="l"/>
              </a:tabLst>
              <a:defRPr/>
            </a:pPr>
            <a:r>
              <a:rPr lang="de-DE" sz="1400" dirty="0" smtClean="0"/>
              <a:t>Die zunehmende Segmentierung von Unternehmen einerseits und die Verlagerung der Ausbildungsverantwortung auf externe Bildungszentren als dritte Lernorte andererseits schaffen neue strukturelle Hürden für die Zusammenarbeit der verschiedenen Ausbildungspersonen und tragen zu einer Diffusion, wenn nicht Aufgabe der innerbetrieblichen Ausbilderrolle (sinkende Identifikation etc.) bei.</a:t>
            </a:r>
            <a:endParaRPr lang="de-DE" sz="1500" dirty="0">
              <a:solidFill>
                <a:srgbClr val="000000"/>
              </a:solidFill>
              <a:latin typeface="Arial" charset="0"/>
            </a:endParaRPr>
          </a:p>
        </p:txBody>
      </p:sp>
      <p:sp>
        <p:nvSpPr>
          <p:cNvPr id="70659" name="Rectangle 3"/>
          <p:cNvSpPr>
            <a:spLocks noChangeArrowheads="1"/>
          </p:cNvSpPr>
          <p:nvPr/>
        </p:nvSpPr>
        <p:spPr bwMode="auto">
          <a:xfrm>
            <a:off x="406400" y="134938"/>
            <a:ext cx="8534400" cy="400050"/>
          </a:xfrm>
          <a:prstGeom prst="rect">
            <a:avLst/>
          </a:prstGeom>
          <a:noFill/>
          <a:ln w="9525">
            <a:noFill/>
            <a:miter lim="800000"/>
            <a:headEnd/>
            <a:tailEnd/>
          </a:ln>
        </p:spPr>
        <p:txBody>
          <a:bodyPr>
            <a:spAutoFit/>
          </a:bodyPr>
          <a:lstStyle/>
          <a:p>
            <a:pPr algn="ctr"/>
            <a:r>
              <a:rPr lang="en-GB" sz="2000" b="1" dirty="0" err="1">
                <a:solidFill>
                  <a:srgbClr val="16165D"/>
                </a:solidFill>
                <a:latin typeface="Arial" charset="0"/>
              </a:rPr>
              <a:t>Abschließende</a:t>
            </a:r>
            <a:r>
              <a:rPr lang="en-GB" sz="2000" b="1" dirty="0">
                <a:solidFill>
                  <a:srgbClr val="16165D"/>
                </a:solidFill>
                <a:latin typeface="Arial" charset="0"/>
              </a:rPr>
              <a:t> </a:t>
            </a:r>
            <a:r>
              <a:rPr lang="en-GB" sz="2000" b="1" dirty="0" err="1">
                <a:solidFill>
                  <a:srgbClr val="16165D"/>
                </a:solidFill>
                <a:latin typeface="Arial" charset="0"/>
              </a:rPr>
              <a:t>Thesen</a:t>
            </a:r>
            <a:r>
              <a:rPr lang="en-GB" sz="2000" b="1" dirty="0">
                <a:solidFill>
                  <a:srgbClr val="16165D"/>
                </a:solidFill>
                <a:latin typeface="Arial" charset="0"/>
              </a:rPr>
              <a:t> </a:t>
            </a:r>
            <a:r>
              <a:rPr lang="en-GB" sz="2000" b="1" dirty="0" err="1">
                <a:solidFill>
                  <a:srgbClr val="16165D"/>
                </a:solidFill>
                <a:latin typeface="Arial" charset="0"/>
              </a:rPr>
              <a:t>zur</a:t>
            </a:r>
            <a:r>
              <a:rPr lang="en-GB" sz="2000" b="1" dirty="0">
                <a:solidFill>
                  <a:srgbClr val="16165D"/>
                </a:solidFill>
                <a:latin typeface="Arial" charset="0"/>
              </a:rPr>
              <a:t> </a:t>
            </a:r>
            <a:r>
              <a:rPr lang="en-GB" sz="2000" b="1" dirty="0" err="1" smtClean="0">
                <a:solidFill>
                  <a:srgbClr val="16165D"/>
                </a:solidFill>
                <a:latin typeface="Arial" charset="0"/>
              </a:rPr>
              <a:t>Diskussion</a:t>
            </a:r>
            <a:r>
              <a:rPr lang="en-GB" sz="2000" b="1" dirty="0" smtClean="0">
                <a:solidFill>
                  <a:srgbClr val="16165D"/>
                </a:solidFill>
                <a:latin typeface="Arial" charset="0"/>
              </a:rPr>
              <a:t> (</a:t>
            </a:r>
            <a:r>
              <a:rPr lang="en-GB" sz="2000" b="1" dirty="0" err="1" smtClean="0">
                <a:solidFill>
                  <a:srgbClr val="16165D"/>
                </a:solidFill>
                <a:latin typeface="Arial" charset="0"/>
              </a:rPr>
              <a:t>siehe</a:t>
            </a:r>
            <a:r>
              <a:rPr lang="en-GB" sz="2000" b="1" dirty="0" smtClean="0">
                <a:solidFill>
                  <a:srgbClr val="16165D"/>
                </a:solidFill>
                <a:latin typeface="Arial" charset="0"/>
              </a:rPr>
              <a:t> </a:t>
            </a:r>
            <a:r>
              <a:rPr lang="en-GB" sz="2000" b="1" dirty="0" err="1" smtClean="0">
                <a:solidFill>
                  <a:srgbClr val="16165D"/>
                </a:solidFill>
                <a:latin typeface="Arial" charset="0"/>
              </a:rPr>
              <a:t>Papier</a:t>
            </a:r>
            <a:r>
              <a:rPr lang="en-GB" sz="2000" b="1" smtClean="0">
                <a:solidFill>
                  <a:srgbClr val="16165D"/>
                </a:solidFill>
                <a:latin typeface="Arial" charset="0"/>
              </a:rPr>
              <a:t>)</a:t>
            </a:r>
            <a:endParaRPr lang="de-DE" sz="2000" b="1" dirty="0">
              <a:solidFill>
                <a:srgbClr val="16165D"/>
              </a:solidFill>
              <a:latin typeface="Arial" charset="0"/>
            </a:endParaRPr>
          </a:p>
        </p:txBody>
      </p:sp>
      <p:sp>
        <p:nvSpPr>
          <p:cNvPr id="2049" name="Rectangle 1"/>
          <p:cNvSpPr>
            <a:spLocks noChangeArrowheads="1"/>
          </p:cNvSpPr>
          <p:nvPr/>
        </p:nvSpPr>
        <p:spPr bwMode="auto">
          <a:xfrm>
            <a:off x="4413142" y="97795"/>
            <a:ext cx="31771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de-DE" sz="11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t>
            </a:r>
            <a:r>
              <a:rPr kumimoji="0" lang="de-DE"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10" descr="260968967_62e91b446d"/>
          <p:cNvPicPr>
            <a:picLocks noChangeAspect="1" noChangeArrowheads="1"/>
          </p:cNvPicPr>
          <p:nvPr/>
        </p:nvPicPr>
        <p:blipFill>
          <a:blip r:embed="rId3" cstate="print">
            <a:lum bright="70000" contrast="-70000"/>
          </a:blip>
          <a:srcRect l="9193" t="11504" r="10957" b="9991"/>
          <a:stretch>
            <a:fillRect/>
          </a:stretch>
        </p:blipFill>
        <p:spPr bwMode="auto">
          <a:xfrm>
            <a:off x="6232525" y="4435475"/>
            <a:ext cx="2622550" cy="1933575"/>
          </a:xfrm>
          <a:prstGeom prst="rect">
            <a:avLst/>
          </a:prstGeom>
          <a:noFill/>
          <a:ln w="9525">
            <a:noFill/>
            <a:miter lim="800000"/>
            <a:headEnd/>
            <a:tailEnd/>
          </a:ln>
        </p:spPr>
      </p:pic>
      <p:pic>
        <p:nvPicPr>
          <p:cNvPr id="17411" name="Picture 11" descr="Mittleres%20Bild%20Lehrling-Geselle-Meister"/>
          <p:cNvPicPr>
            <a:picLocks noChangeAspect="1" noChangeArrowheads="1"/>
          </p:cNvPicPr>
          <p:nvPr/>
        </p:nvPicPr>
        <p:blipFill>
          <a:blip r:embed="rId4" cstate="print">
            <a:lum bright="70000" contrast="-70000"/>
          </a:blip>
          <a:srcRect/>
          <a:stretch>
            <a:fillRect/>
          </a:stretch>
        </p:blipFill>
        <p:spPr bwMode="auto">
          <a:xfrm rot="224314">
            <a:off x="6300788" y="882650"/>
            <a:ext cx="2424112" cy="3357563"/>
          </a:xfrm>
          <a:prstGeom prst="rect">
            <a:avLst/>
          </a:prstGeom>
          <a:noFill/>
          <a:ln w="9525">
            <a:noFill/>
            <a:miter lim="800000"/>
            <a:headEnd/>
            <a:tailEnd/>
          </a:ln>
        </p:spPr>
      </p:pic>
      <p:pic>
        <p:nvPicPr>
          <p:cNvPr id="17412" name="Picture 12" descr="Bucbinderhandwerk5"/>
          <p:cNvPicPr>
            <a:picLocks noChangeAspect="1" noChangeArrowheads="1"/>
          </p:cNvPicPr>
          <p:nvPr/>
        </p:nvPicPr>
        <p:blipFill>
          <a:blip r:embed="rId5" cstate="print">
            <a:lum bright="56000" contrast="-70000"/>
          </a:blip>
          <a:srcRect/>
          <a:stretch>
            <a:fillRect/>
          </a:stretch>
        </p:blipFill>
        <p:spPr bwMode="auto">
          <a:xfrm rot="-184068">
            <a:off x="184150" y="3871913"/>
            <a:ext cx="3119438" cy="2254250"/>
          </a:xfrm>
          <a:prstGeom prst="rect">
            <a:avLst/>
          </a:prstGeom>
          <a:noFill/>
          <a:ln w="9525">
            <a:noFill/>
            <a:miter lim="800000"/>
            <a:headEnd/>
            <a:tailEnd/>
          </a:ln>
        </p:spPr>
      </p:pic>
      <p:pic>
        <p:nvPicPr>
          <p:cNvPr id="17413" name="Picture 13" descr="ausbildung"/>
          <p:cNvPicPr>
            <a:picLocks noChangeAspect="1" noChangeArrowheads="1"/>
          </p:cNvPicPr>
          <p:nvPr/>
        </p:nvPicPr>
        <p:blipFill>
          <a:blip r:embed="rId6" cstate="print">
            <a:lum bright="70000" contrast="-70000"/>
          </a:blip>
          <a:srcRect/>
          <a:stretch>
            <a:fillRect/>
          </a:stretch>
        </p:blipFill>
        <p:spPr bwMode="auto">
          <a:xfrm>
            <a:off x="388938" y="809625"/>
            <a:ext cx="3808412" cy="2859088"/>
          </a:xfrm>
          <a:prstGeom prst="rect">
            <a:avLst/>
          </a:prstGeom>
          <a:noFill/>
          <a:ln w="9525">
            <a:noFill/>
            <a:miter lim="800000"/>
            <a:headEnd/>
            <a:tailEnd/>
          </a:ln>
        </p:spPr>
      </p:pic>
      <p:pic>
        <p:nvPicPr>
          <p:cNvPr id="17414" name="Picture 14" descr="Buchbinderhandwerk7"/>
          <p:cNvPicPr>
            <a:picLocks noChangeAspect="1" noChangeArrowheads="1"/>
          </p:cNvPicPr>
          <p:nvPr/>
        </p:nvPicPr>
        <p:blipFill>
          <a:blip r:embed="rId7" cstate="print">
            <a:lum bright="46000" contrast="-48000"/>
          </a:blip>
          <a:srcRect/>
          <a:stretch>
            <a:fillRect/>
          </a:stretch>
        </p:blipFill>
        <p:spPr bwMode="auto">
          <a:xfrm>
            <a:off x="3459163" y="4343400"/>
            <a:ext cx="2151062" cy="1901825"/>
          </a:xfrm>
          <a:prstGeom prst="rect">
            <a:avLst/>
          </a:prstGeom>
          <a:noFill/>
          <a:ln w="9525">
            <a:noFill/>
            <a:miter lim="800000"/>
            <a:headEnd/>
            <a:tailEnd/>
          </a:ln>
        </p:spPr>
      </p:pic>
      <p:sp>
        <p:nvSpPr>
          <p:cNvPr id="17415" name="Rectangle 3"/>
          <p:cNvSpPr>
            <a:spLocks noGrp="1" noChangeArrowheads="1"/>
          </p:cNvSpPr>
          <p:nvPr>
            <p:ph type="body" idx="1"/>
          </p:nvPr>
        </p:nvSpPr>
        <p:spPr bwMode="auto">
          <a:xfrm>
            <a:off x="414338" y="1136650"/>
            <a:ext cx="8229600" cy="4845050"/>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endParaRPr lang="en-GB" b="1" dirty="0" smtClean="0"/>
          </a:p>
          <a:p>
            <a:pPr algn="ctr">
              <a:buFontTx/>
              <a:buNone/>
            </a:pPr>
            <a:endParaRPr lang="en-GB" sz="4400" b="1" dirty="0" smtClean="0">
              <a:solidFill>
                <a:srgbClr val="000066"/>
              </a:solidFill>
            </a:endParaRPr>
          </a:p>
          <a:p>
            <a:pPr algn="ctr">
              <a:buFontTx/>
              <a:buNone/>
            </a:pPr>
            <a:r>
              <a:rPr lang="en-GB" sz="2800" dirty="0" smtClean="0">
                <a:solidFill>
                  <a:srgbClr val="008080"/>
                </a:solidFill>
              </a:rPr>
              <a:t/>
            </a:r>
            <a:br>
              <a:rPr lang="en-GB" sz="2800" dirty="0" smtClean="0">
                <a:solidFill>
                  <a:srgbClr val="008080"/>
                </a:solidFill>
              </a:rPr>
            </a:br>
            <a:r>
              <a:rPr lang="en-GB" sz="2800" dirty="0" smtClean="0">
                <a:solidFill>
                  <a:srgbClr val="008080"/>
                </a:solidFill>
              </a:rPr>
              <a:t/>
            </a:r>
            <a:br>
              <a:rPr lang="en-GB" sz="2800" dirty="0" smtClean="0">
                <a:solidFill>
                  <a:srgbClr val="008080"/>
                </a:solidFill>
              </a:rPr>
            </a:br>
            <a:endParaRPr lang="en-GB" sz="2800" dirty="0" smtClean="0">
              <a:solidFill>
                <a:srgbClr val="008080"/>
              </a:solidFill>
            </a:endParaRPr>
          </a:p>
        </p:txBody>
      </p:sp>
      <p:sp>
        <p:nvSpPr>
          <p:cNvPr id="17416" name="Text Box 5"/>
          <p:cNvSpPr txBox="1">
            <a:spLocks noChangeArrowheads="1"/>
          </p:cNvSpPr>
          <p:nvPr/>
        </p:nvSpPr>
        <p:spPr bwMode="auto">
          <a:xfrm>
            <a:off x="601663" y="3468688"/>
            <a:ext cx="7875587" cy="646331"/>
          </a:xfrm>
          <a:prstGeom prst="rect">
            <a:avLst/>
          </a:prstGeom>
          <a:noFill/>
          <a:ln w="9525">
            <a:noFill/>
            <a:miter lim="800000"/>
            <a:headEnd/>
            <a:tailEnd/>
          </a:ln>
        </p:spPr>
        <p:txBody>
          <a:bodyPr>
            <a:spAutoFit/>
          </a:bodyPr>
          <a:lstStyle/>
          <a:p>
            <a:endParaRPr lang="en-GB" sz="1800" dirty="0" smtClean="0"/>
          </a:p>
          <a:p>
            <a:endParaRPr lang="en-GB" sz="1800" dirty="0"/>
          </a:p>
        </p:txBody>
      </p:sp>
      <p:sp>
        <p:nvSpPr>
          <p:cNvPr id="9" name="Textfeld 8"/>
          <p:cNvSpPr txBox="1"/>
          <p:nvPr/>
        </p:nvSpPr>
        <p:spPr>
          <a:xfrm>
            <a:off x="313764" y="1613647"/>
            <a:ext cx="8489577" cy="4708981"/>
          </a:xfrm>
          <a:prstGeom prst="rect">
            <a:avLst/>
          </a:prstGeom>
          <a:noFill/>
        </p:spPr>
        <p:txBody>
          <a:bodyPr wrap="square" rtlCol="0">
            <a:spAutoFit/>
          </a:bodyPr>
          <a:lstStyle/>
          <a:p>
            <a:pPr lvl="0" algn="ctr"/>
            <a:r>
              <a:rPr lang="de-DE" sz="2400" b="1" dirty="0" smtClean="0">
                <a:solidFill>
                  <a:schemeClr val="accent6">
                    <a:lumMod val="75000"/>
                  </a:schemeClr>
                </a:solidFill>
                <a:latin typeface="Arial" pitchFamily="34" charset="0"/>
                <a:ea typeface="Times New Roman" pitchFamily="18" charset="0"/>
              </a:rPr>
              <a:t>Herzlichen Dank fürs Zuhören und für jegliche Rückmeldungen! </a:t>
            </a:r>
            <a:r>
              <a:rPr lang="de-DE" sz="1800" b="1" dirty="0" smtClean="0">
                <a:solidFill>
                  <a:srgbClr val="000066"/>
                </a:solidFill>
                <a:latin typeface="Arial" pitchFamily="34" charset="0"/>
                <a:ea typeface="MS PGothic"/>
              </a:rPr>
              <a:t/>
            </a:r>
            <a:br>
              <a:rPr lang="de-DE" sz="1800" b="1" dirty="0" smtClean="0">
                <a:solidFill>
                  <a:srgbClr val="000066"/>
                </a:solidFill>
                <a:latin typeface="Arial" pitchFamily="34" charset="0"/>
                <a:ea typeface="MS PGothic"/>
              </a:rPr>
            </a:br>
            <a:endParaRPr lang="de-DE" sz="1800" b="1" dirty="0" smtClean="0">
              <a:solidFill>
                <a:srgbClr val="000066"/>
              </a:solidFill>
              <a:latin typeface="Arial" pitchFamily="34" charset="0"/>
              <a:ea typeface="MS PGothic"/>
            </a:endParaRPr>
          </a:p>
          <a:p>
            <a:pPr lvl="0" algn="ctr"/>
            <a:endParaRPr lang="de-DE" sz="1800" dirty="0" smtClean="0">
              <a:latin typeface="Arial" pitchFamily="34" charset="0"/>
            </a:endParaRPr>
          </a:p>
          <a:p>
            <a:pPr marL="627063" lvl="1">
              <a:spcBef>
                <a:spcPts val="0"/>
              </a:spcBef>
            </a:pPr>
            <a:r>
              <a:rPr lang="en-GB" sz="1800" i="1" u="sng" dirty="0" err="1" smtClean="0">
                <a:latin typeface="Arial" pitchFamily="34" charset="0"/>
                <a:ea typeface="Times New Roman" pitchFamily="18" charset="0"/>
              </a:rPr>
              <a:t>Kontakt</a:t>
            </a:r>
            <a:r>
              <a:rPr lang="en-GB" sz="1800" u="sng" dirty="0" smtClean="0">
                <a:latin typeface="Arial" pitchFamily="34" charset="0"/>
                <a:ea typeface="Times New Roman" pitchFamily="18" charset="0"/>
              </a:rPr>
              <a:t>:</a:t>
            </a:r>
            <a:endParaRPr lang="de-DE" sz="1800" dirty="0" smtClean="0">
              <a:latin typeface="Arial" pitchFamily="34" charset="0"/>
            </a:endParaRPr>
          </a:p>
          <a:p>
            <a:pPr marL="627063" lvl="1">
              <a:spcBef>
                <a:spcPts val="0"/>
              </a:spcBef>
            </a:pPr>
            <a:r>
              <a:rPr lang="en-GB" sz="1800" dirty="0" smtClean="0">
                <a:latin typeface="Arial" pitchFamily="34" charset="0"/>
                <a:ea typeface="Times New Roman" pitchFamily="18" charset="0"/>
              </a:rPr>
              <a:t>Anke Bahl</a:t>
            </a:r>
            <a:endParaRPr lang="de-DE" sz="1800" dirty="0" smtClean="0">
              <a:latin typeface="Arial" pitchFamily="34" charset="0"/>
            </a:endParaRPr>
          </a:p>
          <a:p>
            <a:pPr marL="627063" lvl="1">
              <a:spcBef>
                <a:spcPts val="0"/>
              </a:spcBef>
            </a:pPr>
            <a:r>
              <a:rPr lang="de-DE" sz="1800" dirty="0" smtClean="0">
                <a:latin typeface="Arial" pitchFamily="34" charset="0"/>
                <a:ea typeface="Times New Roman" pitchFamily="18" charset="0"/>
              </a:rPr>
              <a:t>Bundesinstitut für Berufsbildung</a:t>
            </a:r>
            <a:endParaRPr lang="de-DE" sz="1800" dirty="0" smtClean="0">
              <a:latin typeface="Arial" pitchFamily="34" charset="0"/>
            </a:endParaRPr>
          </a:p>
          <a:p>
            <a:pPr marL="627063" lvl="1">
              <a:spcBef>
                <a:spcPts val="0"/>
              </a:spcBef>
            </a:pPr>
            <a:r>
              <a:rPr lang="de-DE" sz="1800" dirty="0" smtClean="0">
                <a:latin typeface="Arial" pitchFamily="34" charset="0"/>
                <a:ea typeface="Times New Roman" pitchFamily="18" charset="0"/>
              </a:rPr>
              <a:t>Robert-Schuman-Platz 3</a:t>
            </a:r>
            <a:endParaRPr lang="de-DE" sz="1800" dirty="0" smtClean="0">
              <a:latin typeface="Arial" pitchFamily="34" charset="0"/>
            </a:endParaRPr>
          </a:p>
          <a:p>
            <a:pPr marL="627063" lvl="1">
              <a:spcBef>
                <a:spcPts val="0"/>
              </a:spcBef>
            </a:pPr>
            <a:r>
              <a:rPr lang="de-DE" sz="1800" dirty="0" smtClean="0">
                <a:latin typeface="Arial" pitchFamily="34" charset="0"/>
                <a:ea typeface="Times New Roman" pitchFamily="18" charset="0"/>
              </a:rPr>
              <a:t>D-53175 Bonn</a:t>
            </a:r>
            <a:endParaRPr lang="de-DE" sz="1800" dirty="0" smtClean="0">
              <a:latin typeface="Arial" pitchFamily="34" charset="0"/>
            </a:endParaRPr>
          </a:p>
          <a:p>
            <a:pPr marL="627063" lvl="1">
              <a:spcBef>
                <a:spcPts val="0"/>
              </a:spcBef>
            </a:pPr>
            <a:r>
              <a:rPr lang="de-DE" sz="1800" dirty="0" smtClean="0">
                <a:solidFill>
                  <a:srgbClr val="1B1B6F"/>
                </a:solidFill>
                <a:latin typeface="Arial" pitchFamily="34" charset="0"/>
                <a:ea typeface="Times New Roman" pitchFamily="18" charset="0"/>
              </a:rPr>
              <a:t>bahl@bibb.de</a:t>
            </a:r>
          </a:p>
          <a:p>
            <a:pPr marL="627063" lvl="1">
              <a:spcBef>
                <a:spcPts val="0"/>
              </a:spcBef>
            </a:pPr>
            <a:r>
              <a:rPr lang="en-GB" sz="1800" dirty="0" smtClean="0">
                <a:latin typeface="Arial" pitchFamily="34" charset="0"/>
                <a:ea typeface="Times New Roman" pitchFamily="18" charset="0"/>
              </a:rPr>
              <a:t>+49-(0)228-107-1407</a:t>
            </a:r>
            <a:br>
              <a:rPr lang="en-GB" sz="1800" dirty="0" smtClean="0">
                <a:latin typeface="Arial" pitchFamily="34" charset="0"/>
                <a:ea typeface="Times New Roman" pitchFamily="18" charset="0"/>
              </a:rPr>
            </a:br>
            <a:r>
              <a:rPr lang="en-GB" sz="1800" dirty="0" smtClean="0">
                <a:latin typeface="Arial" pitchFamily="34" charset="0"/>
                <a:ea typeface="Times New Roman" pitchFamily="18" charset="0"/>
              </a:rPr>
              <a:t/>
            </a:r>
            <a:br>
              <a:rPr lang="en-GB" sz="1800" dirty="0" smtClean="0">
                <a:latin typeface="Arial" pitchFamily="34" charset="0"/>
                <a:ea typeface="Times New Roman" pitchFamily="18" charset="0"/>
              </a:rPr>
            </a:br>
            <a:endParaRPr lang="de-DE" sz="1800" dirty="0" smtClean="0">
              <a:latin typeface="Arial" pitchFamily="34" charset="0"/>
            </a:endParaRPr>
          </a:p>
          <a:p>
            <a:pPr marL="627063" lvl="1">
              <a:spcBef>
                <a:spcPts val="0"/>
              </a:spcBef>
            </a:pPr>
            <a:r>
              <a:rPr lang="de-DE" sz="1800" dirty="0" smtClean="0">
                <a:latin typeface="Arial" pitchFamily="34" charset="0"/>
                <a:ea typeface="Times New Roman" pitchFamily="18" charset="0"/>
              </a:rPr>
              <a:t>Weitere </a:t>
            </a:r>
            <a:r>
              <a:rPr lang="de-DE" sz="1800" dirty="0" smtClean="0">
                <a:latin typeface="Arial" pitchFamily="34" charset="0"/>
                <a:ea typeface="Times New Roman" pitchFamily="18" charset="0"/>
              </a:rPr>
              <a:t>Informationen und (in Kürze) der Abschlussbericht </a:t>
            </a:r>
            <a:r>
              <a:rPr lang="de-DE" sz="1800" dirty="0" smtClean="0">
                <a:latin typeface="Arial" pitchFamily="34" charset="0"/>
                <a:ea typeface="Times New Roman" pitchFamily="18" charset="0"/>
              </a:rPr>
              <a:t>zum Forschungsprojekt SIAP unter:</a:t>
            </a:r>
            <a:br>
              <a:rPr lang="de-DE" sz="1800" dirty="0" smtClean="0">
                <a:latin typeface="Arial" pitchFamily="34" charset="0"/>
                <a:ea typeface="Times New Roman" pitchFamily="18" charset="0"/>
              </a:rPr>
            </a:br>
            <a:r>
              <a:rPr lang="de-DE" sz="1800" u="sng" dirty="0" smtClean="0">
                <a:solidFill>
                  <a:schemeClr val="accent6">
                    <a:lumMod val="75000"/>
                  </a:schemeClr>
                </a:solidFill>
                <a:latin typeface="Arial" pitchFamily="34" charset="0"/>
                <a:ea typeface="Times New Roman" pitchFamily="18" charset="0"/>
              </a:rPr>
              <a:t>http://www.kibb.de/wlk51765.htm</a:t>
            </a:r>
            <a:endParaRPr lang="de-DE" sz="1800" u="sng" dirty="0" smtClean="0">
              <a:solidFill>
                <a:schemeClr val="accent6">
                  <a:lumMod val="75000"/>
                </a:schemeClr>
              </a:solidFill>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28600" y="764704"/>
            <a:ext cx="8435280" cy="5478288"/>
          </a:xfrm>
        </p:spPr>
        <p:txBody>
          <a:bodyPr/>
          <a:lstStyle/>
          <a:p>
            <a:pPr>
              <a:buNone/>
            </a:pPr>
            <a:r>
              <a:rPr lang="de-DE" sz="1800" dirty="0" smtClean="0"/>
              <a:t>	</a:t>
            </a:r>
          </a:p>
          <a:p>
            <a:pPr>
              <a:buNone/>
            </a:pPr>
            <a:r>
              <a:rPr lang="de-DE" sz="1800" dirty="0" smtClean="0"/>
              <a:t>	</a:t>
            </a:r>
          </a:p>
          <a:p>
            <a:pPr>
              <a:buNone/>
            </a:pPr>
            <a:r>
              <a:rPr lang="de-DE" sz="1800" dirty="0" smtClean="0"/>
              <a:t>	</a:t>
            </a:r>
          </a:p>
          <a:p>
            <a:pPr>
              <a:buNone/>
            </a:pPr>
            <a:r>
              <a:rPr lang="de-DE" sz="1800" dirty="0" smtClean="0"/>
              <a:t>	„Als ich damals aus der Instandhaltung weggegangen bin, haben viele gesagt: ‚Na ja, hast du dir das gut überlegt? Ausbildung, das ist doch so ein Abstellgleis. Was willst du denn da? Da bist du fest dann. Da hast du keine Chance mehr nachher.‘ Ich sehe das ganz anders. Ich fühle mich jetzt so selbstbewusst und so gereift auch in der Zeit, wo ich jetzt da bin und auch jeden Tag weiter noch. Ich habe Führungsverantwortung. </a:t>
            </a:r>
            <a:r>
              <a:rPr lang="de-DE" sz="1800" i="1" dirty="0" smtClean="0"/>
              <a:t>Fachlich </a:t>
            </a:r>
            <a:r>
              <a:rPr lang="de-DE" sz="1800" dirty="0" smtClean="0"/>
              <a:t>muss ich natürlich sehen, dass ich so halbwegs auf dem Laufenden bleibe. Ich könnte mich doch eigentlich jederzeit woanders bewerben. Ich bin doch eigentlich fit. Ich kann doch auch woanders Führung übernehmen. Ich kann auch eine Instandhaltungsgruppe irgendwo leiten oder so was.“</a:t>
            </a:r>
          </a:p>
          <a:p>
            <a:pPr algn="r">
              <a:buNone/>
            </a:pPr>
            <a:r>
              <a:rPr lang="de-DE" sz="1000" i="1" dirty="0" smtClean="0">
                <a:solidFill>
                  <a:schemeClr val="accent6">
                    <a:lumMod val="75000"/>
                  </a:schemeClr>
                </a:solidFill>
              </a:rPr>
              <a:t>[Ausbildungsleiter technische Ausbildung mittelständ. Industrie, der eine Weiterbildung zum Geprüften Berufspädagogen absolvierte ]</a:t>
            </a:r>
            <a:r>
              <a:rPr lang="de-DE" sz="1800" i="1" dirty="0" smtClean="0">
                <a:solidFill>
                  <a:schemeClr val="accent6">
                    <a:lumMod val="75000"/>
                  </a:schemeClr>
                </a:solidFill>
              </a:rPr>
              <a:t> </a:t>
            </a:r>
          </a:p>
          <a:p>
            <a:pPr>
              <a:buNone/>
            </a:pPr>
            <a:endParaRPr lang="de-DE" sz="1800" dirty="0" smtClean="0"/>
          </a:p>
        </p:txBody>
      </p:sp>
      <p:sp>
        <p:nvSpPr>
          <p:cNvPr id="5" name="Titel 1"/>
          <p:cNvSpPr>
            <a:spLocks noGrp="1"/>
          </p:cNvSpPr>
          <p:nvPr>
            <p:ph type="title"/>
          </p:nvPr>
        </p:nvSpPr>
        <p:spPr>
          <a:xfrm>
            <a:off x="116546" y="152492"/>
            <a:ext cx="9144000" cy="576064"/>
          </a:xfrm>
        </p:spPr>
        <p:txBody>
          <a:bodyPr/>
          <a:lstStyle/>
          <a:p>
            <a:r>
              <a:rPr lang="de-DE" sz="1900" b="1" kern="1200" dirty="0" smtClean="0">
                <a:solidFill>
                  <a:srgbClr val="002060"/>
                </a:solidFill>
                <a:latin typeface="Arial" charset="0"/>
                <a:ea typeface="+mn-ea"/>
                <a:cs typeface="+mn-cs"/>
              </a:rPr>
              <a:t>Aspekt „Karriere (?) als Ausbilder in der produzierenden Industrie“</a:t>
            </a:r>
            <a:endParaRPr lang="de-DE" sz="1900" b="1" kern="1200" dirty="0">
              <a:solidFill>
                <a:srgbClr val="002060"/>
              </a:solidFill>
              <a:latin typeface="Arial" charset="0"/>
              <a:ea typeface="+mn-ea"/>
              <a:cs typeface="+mn-cs"/>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81000" y="1401198"/>
            <a:ext cx="8216153" cy="4649978"/>
          </a:xfrm>
        </p:spPr>
        <p:txBody>
          <a:bodyPr/>
          <a:lstStyle/>
          <a:p>
            <a:pPr>
              <a:buNone/>
            </a:pPr>
            <a:r>
              <a:rPr lang="de-DE" sz="1800" dirty="0" smtClean="0"/>
              <a:t>	„.. weil ich dann irgendwo die Personen als viel wichtiger gesehen habe, weil ich sage, </a:t>
            </a:r>
            <a:r>
              <a:rPr lang="de-DE" sz="1800" i="1" dirty="0" smtClean="0"/>
              <a:t>das kann doch nicht sein, </a:t>
            </a:r>
            <a:r>
              <a:rPr lang="de-DE" sz="1800" dirty="0" smtClean="0"/>
              <a:t>dass wegen so einer Scheiß-Produktionsmaschine den nächsten Tag </a:t>
            </a:r>
            <a:r>
              <a:rPr lang="de-DE" sz="1800" i="1" dirty="0" smtClean="0"/>
              <a:t>die Ausbildung da leiden muss</a:t>
            </a:r>
            <a:r>
              <a:rPr lang="de-DE" sz="1800" dirty="0" smtClean="0"/>
              <a:t>, weil kein anderer in der Lage ist, da nachts rauszufahren.“</a:t>
            </a:r>
          </a:p>
          <a:p>
            <a:pPr>
              <a:buNone/>
            </a:pPr>
            <a:endParaRPr lang="de-DE" sz="1800" dirty="0" smtClean="0"/>
          </a:p>
          <a:p>
            <a:pPr>
              <a:buNone/>
            </a:pPr>
            <a:r>
              <a:rPr lang="de-DE" sz="1800" dirty="0" smtClean="0"/>
              <a:t>	„Die Maschine reparieren, das können viel mehr Leute, (lacht) aber sich um die Menschen kümmern, das wollen nicht alle und (-) da gibt es halt nicht so viele, die dafür passen. Ich bilde mir einfach ein, da bin ich der bessere Mann für (lacht) wie für die Maschinen.“ </a:t>
            </a:r>
          </a:p>
          <a:p>
            <a:pPr>
              <a:buNone/>
            </a:pPr>
            <a:endParaRPr lang="de-DE" sz="1800" dirty="0" smtClean="0"/>
          </a:p>
          <a:p>
            <a:pPr>
              <a:buNone/>
              <a:tabLst>
                <a:tab pos="4303713" algn="l"/>
              </a:tabLst>
            </a:pPr>
            <a:r>
              <a:rPr lang="de-DE" sz="1800" dirty="0" smtClean="0"/>
              <a:t>	„Was nützen die ganzen Werkzeuge, wenn wir keine Menschen haben, die das umsetzen können? Es müssen ja auch irgendwo Leute sein, die da auch dahinter stehen, die auch </a:t>
            </a:r>
            <a:r>
              <a:rPr lang="de-DE" sz="1800" i="1" dirty="0" smtClean="0"/>
              <a:t>gerne</a:t>
            </a:r>
            <a:r>
              <a:rPr lang="de-DE" sz="1800" dirty="0" smtClean="0"/>
              <a:t> für die Firma arbeiten. […] </a:t>
            </a:r>
            <a:r>
              <a:rPr lang="de-DE" sz="1800" i="1" dirty="0" smtClean="0"/>
              <a:t>Gerade in Sachen Ausbildung</a:t>
            </a:r>
            <a:r>
              <a:rPr lang="de-DE" sz="1800" dirty="0" smtClean="0"/>
              <a:t> […], da </a:t>
            </a:r>
            <a:r>
              <a:rPr lang="de-DE" sz="1800" i="1" dirty="0" smtClean="0"/>
              <a:t>kann</a:t>
            </a:r>
            <a:r>
              <a:rPr lang="de-DE" sz="1800" dirty="0" smtClean="0"/>
              <a:t> man nicht sparen, bin ich fest von überzeugt.“	</a:t>
            </a:r>
            <a:r>
              <a:rPr lang="de-DE" sz="1000" i="1" dirty="0" smtClean="0">
                <a:solidFill>
                  <a:schemeClr val="accent6">
                    <a:lumMod val="75000"/>
                  </a:schemeClr>
                </a:solidFill>
              </a:rPr>
              <a:t>[Ausbildungsleiter technische Ausbildung mittelständ. Industrie]</a:t>
            </a:r>
            <a:r>
              <a:rPr lang="de-DE" sz="1800" i="1" dirty="0" smtClean="0">
                <a:solidFill>
                  <a:schemeClr val="accent6">
                    <a:lumMod val="75000"/>
                  </a:schemeClr>
                </a:solidFill>
              </a:rPr>
              <a:t> </a:t>
            </a:r>
          </a:p>
        </p:txBody>
      </p:sp>
      <p:sp>
        <p:nvSpPr>
          <p:cNvPr id="6" name="Titel 1"/>
          <p:cNvSpPr>
            <a:spLocks noGrp="1"/>
          </p:cNvSpPr>
          <p:nvPr>
            <p:ph type="title"/>
          </p:nvPr>
        </p:nvSpPr>
        <p:spPr>
          <a:xfrm>
            <a:off x="116546" y="152492"/>
            <a:ext cx="9144000" cy="576064"/>
          </a:xfrm>
        </p:spPr>
        <p:txBody>
          <a:bodyPr/>
          <a:lstStyle/>
          <a:p>
            <a:r>
              <a:rPr lang="de-DE" sz="1900" b="1" kern="1200" dirty="0" smtClean="0">
                <a:solidFill>
                  <a:srgbClr val="002060"/>
                </a:solidFill>
                <a:latin typeface="Arial" charset="0"/>
                <a:ea typeface="+mn-ea"/>
                <a:cs typeface="+mn-cs"/>
              </a:rPr>
              <a:t>Aspekt „</a:t>
            </a:r>
            <a:r>
              <a:rPr lang="de-DE" sz="1900" b="1" kern="1200" smtClean="0">
                <a:solidFill>
                  <a:srgbClr val="002060"/>
                </a:solidFill>
                <a:latin typeface="Arial" charset="0"/>
                <a:ea typeface="+mn-ea"/>
                <a:cs typeface="+mn-cs"/>
              </a:rPr>
              <a:t>gestärktes Rollenverständnis durch </a:t>
            </a:r>
            <a:r>
              <a:rPr lang="de-DE" sz="1900" b="1" kern="1200" dirty="0" smtClean="0">
                <a:solidFill>
                  <a:srgbClr val="002060"/>
                </a:solidFill>
                <a:latin typeface="Arial" charset="0"/>
                <a:ea typeface="+mn-ea"/>
                <a:cs typeface="+mn-cs"/>
              </a:rPr>
              <a:t>Weiterbildung“</a:t>
            </a:r>
            <a:endParaRPr lang="de-DE" sz="1900" b="1" kern="1200" dirty="0">
              <a:solidFill>
                <a:srgbClr val="002060"/>
              </a:solidFill>
              <a:latin typeface="Arial" charset="0"/>
              <a:ea typeface="+mn-ea"/>
              <a:cs typeface="+mn-cs"/>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feld 13"/>
          <p:cNvSpPr txBox="1">
            <a:spLocks noChangeArrowheads="1"/>
          </p:cNvSpPr>
          <p:nvPr/>
        </p:nvSpPr>
        <p:spPr bwMode="auto">
          <a:xfrm>
            <a:off x="571500" y="73025"/>
            <a:ext cx="8343900" cy="646113"/>
          </a:xfrm>
          <a:prstGeom prst="rect">
            <a:avLst/>
          </a:prstGeom>
          <a:noFill/>
          <a:ln w="9525">
            <a:noFill/>
            <a:miter lim="800000"/>
            <a:headEnd/>
            <a:tailEnd/>
          </a:ln>
        </p:spPr>
        <p:txBody>
          <a:bodyPr>
            <a:spAutoFit/>
          </a:bodyPr>
          <a:lstStyle/>
          <a:p>
            <a:pPr algn="ctr" eaLnBrk="0" hangingPunct="0">
              <a:spcBef>
                <a:spcPct val="50000"/>
              </a:spcBef>
            </a:pPr>
            <a:r>
              <a:rPr lang="de-DE" b="1" dirty="0">
                <a:solidFill>
                  <a:srgbClr val="191966"/>
                </a:solidFill>
                <a:latin typeface="Arial" charset="0"/>
              </a:rPr>
              <a:t>Klein- und Kleinstbetrieb im Handwerk</a:t>
            </a:r>
            <a:br>
              <a:rPr lang="de-DE" b="1" dirty="0">
                <a:solidFill>
                  <a:srgbClr val="191966"/>
                </a:solidFill>
                <a:latin typeface="Arial" charset="0"/>
              </a:rPr>
            </a:br>
            <a:r>
              <a:rPr lang="de-DE" sz="1200" b="1" dirty="0">
                <a:solidFill>
                  <a:srgbClr val="191966"/>
                </a:solidFill>
                <a:latin typeface="Arial" charset="0"/>
              </a:rPr>
              <a:t>KFZ-Werkstatt  (6 </a:t>
            </a:r>
            <a:r>
              <a:rPr lang="de-DE" sz="1200" b="1" dirty="0" smtClean="0">
                <a:solidFill>
                  <a:srgbClr val="191966"/>
                </a:solidFill>
                <a:latin typeface="Arial" charset="0"/>
              </a:rPr>
              <a:t>MA)</a:t>
            </a:r>
            <a:endParaRPr lang="de-DE" sz="1200" b="1" dirty="0">
              <a:solidFill>
                <a:srgbClr val="191966"/>
              </a:solidFill>
              <a:latin typeface="Arial" charset="0"/>
            </a:endParaRPr>
          </a:p>
        </p:txBody>
      </p:sp>
      <p:grpSp>
        <p:nvGrpSpPr>
          <p:cNvPr id="2" name="Gruppieren 47"/>
          <p:cNvGrpSpPr>
            <a:grpSpLocks/>
          </p:cNvGrpSpPr>
          <p:nvPr/>
        </p:nvGrpSpPr>
        <p:grpSpPr bwMode="auto">
          <a:xfrm>
            <a:off x="642938" y="1041400"/>
            <a:ext cx="4168775" cy="3602038"/>
            <a:chOff x="1096951" y="1041398"/>
            <a:chExt cx="3714750" cy="3244838"/>
          </a:xfrm>
        </p:grpSpPr>
        <p:sp>
          <p:nvSpPr>
            <p:cNvPr id="20" name="Rechteck 19"/>
            <p:cNvSpPr/>
            <p:nvPr/>
          </p:nvSpPr>
          <p:spPr bwMode="auto">
            <a:xfrm>
              <a:off x="1143632" y="1500452"/>
              <a:ext cx="3642606" cy="2785784"/>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1" name="Eingekerbter Richtungspfeil 10"/>
            <p:cNvSpPr/>
            <p:nvPr/>
          </p:nvSpPr>
          <p:spPr bwMode="auto">
            <a:xfrm>
              <a:off x="1167681" y="3485395"/>
              <a:ext cx="643644" cy="35751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66580" name="Rechteck 27"/>
            <p:cNvSpPr>
              <a:spLocks noChangeArrowheads="1"/>
            </p:cNvSpPr>
            <p:nvPr/>
          </p:nvSpPr>
          <p:spPr bwMode="auto">
            <a:xfrm>
              <a:off x="2268526" y="2214561"/>
              <a:ext cx="714375" cy="857250"/>
            </a:xfrm>
            <a:prstGeom prst="rect">
              <a:avLst/>
            </a:prstGeom>
            <a:noFill/>
            <a:ln w="9525">
              <a:noFill/>
              <a:miter lim="800000"/>
              <a:headEnd/>
              <a:tailEnd/>
            </a:ln>
          </p:spPr>
          <p:txBody>
            <a:bodyPr wrap="none"/>
            <a:lstStyle/>
            <a:p>
              <a:pPr eaLnBrk="0" hangingPunct="0">
                <a:spcBef>
                  <a:spcPct val="50000"/>
                </a:spcBef>
              </a:pPr>
              <a:r>
                <a:rPr lang="de-DE" sz="4800">
                  <a:solidFill>
                    <a:srgbClr val="0DB335"/>
                  </a:solidFill>
                  <a:latin typeface="Webdings" pitchFamily="18" charset="2"/>
                  <a:sym typeface="Webdings" pitchFamily="18" charset="2"/>
                </a:rPr>
                <a:t></a:t>
              </a:r>
              <a:endParaRPr lang="de-DE" sz="4800">
                <a:solidFill>
                  <a:srgbClr val="0DB335"/>
                </a:solidFill>
                <a:latin typeface="Arial" charset="0"/>
              </a:endParaRPr>
            </a:p>
          </p:txBody>
        </p:sp>
        <p:sp>
          <p:nvSpPr>
            <p:cNvPr id="25" name="Gleichschenkliges Dreieck 24"/>
            <p:cNvSpPr/>
            <p:nvPr/>
          </p:nvSpPr>
          <p:spPr bwMode="auto">
            <a:xfrm>
              <a:off x="1096951" y="1041398"/>
              <a:ext cx="3714750" cy="461914"/>
            </a:xfrm>
            <a:prstGeom prst="triangle">
              <a:avLst/>
            </a:prstGeom>
            <a:solidFill>
              <a:schemeClr val="bg1">
                <a:lumMod val="7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66582" name="Rechteck 34"/>
            <p:cNvSpPr>
              <a:spLocks noChangeArrowheads="1"/>
            </p:cNvSpPr>
            <p:nvPr/>
          </p:nvSpPr>
          <p:spPr bwMode="auto">
            <a:xfrm>
              <a:off x="2871776" y="2227261"/>
              <a:ext cx="714375" cy="857250"/>
            </a:xfrm>
            <a:prstGeom prst="rect">
              <a:avLst/>
            </a:prstGeom>
            <a:noFill/>
            <a:ln w="9525">
              <a:noFill/>
              <a:miter lim="800000"/>
              <a:headEnd/>
              <a:tailEnd/>
            </a:ln>
          </p:spPr>
          <p:txBody>
            <a:bodyPr wrap="none"/>
            <a:lstStyle/>
            <a:p>
              <a:pPr eaLnBrk="0" hangingPunct="0">
                <a:spcBef>
                  <a:spcPct val="50000"/>
                </a:spcBef>
              </a:pPr>
              <a:r>
                <a:rPr lang="de-DE" sz="4800">
                  <a:solidFill>
                    <a:srgbClr val="0DB335"/>
                  </a:solidFill>
                  <a:latin typeface="Webdings" pitchFamily="18" charset="2"/>
                  <a:sym typeface="Webdings" pitchFamily="18" charset="2"/>
                </a:rPr>
                <a:t></a:t>
              </a:r>
              <a:endParaRPr lang="de-DE" sz="4800">
                <a:solidFill>
                  <a:srgbClr val="0DB335"/>
                </a:solidFill>
                <a:latin typeface="Arial" charset="0"/>
              </a:endParaRPr>
            </a:p>
          </p:txBody>
        </p:sp>
        <p:sp>
          <p:nvSpPr>
            <p:cNvPr id="66583" name="Rechteck 36"/>
            <p:cNvSpPr>
              <a:spLocks noChangeArrowheads="1"/>
            </p:cNvSpPr>
            <p:nvPr/>
          </p:nvSpPr>
          <p:spPr bwMode="auto">
            <a:xfrm>
              <a:off x="2389176" y="1897061"/>
              <a:ext cx="1209675" cy="1322387"/>
            </a:xfrm>
            <a:prstGeom prst="rect">
              <a:avLst/>
            </a:prstGeom>
            <a:noFill/>
            <a:ln w="9525">
              <a:noFill/>
              <a:miter lim="800000"/>
              <a:headEnd/>
              <a:tailEnd/>
            </a:ln>
          </p:spPr>
          <p:txBody>
            <a:bodyPr wrap="none">
              <a:spAutoFit/>
            </a:bodyPr>
            <a:lstStyle/>
            <a:p>
              <a:pPr eaLnBrk="0" hangingPunct="0"/>
              <a:r>
                <a:rPr lang="de-DE" sz="8000">
                  <a:solidFill>
                    <a:srgbClr val="0DB335"/>
                  </a:solidFill>
                  <a:latin typeface="Webdings" pitchFamily="18" charset="2"/>
                  <a:sym typeface="Webdings" pitchFamily="18" charset="2"/>
                </a:rPr>
                <a:t></a:t>
              </a:r>
              <a:endParaRPr lang="de-DE" sz="8000">
                <a:solidFill>
                  <a:srgbClr val="0DB335"/>
                </a:solidFill>
                <a:latin typeface="Webdings" pitchFamily="18" charset="2"/>
              </a:endParaRPr>
            </a:p>
          </p:txBody>
        </p:sp>
        <p:sp>
          <p:nvSpPr>
            <p:cNvPr id="39" name="Eingekerbter Richtungspfeil 38"/>
            <p:cNvSpPr/>
            <p:nvPr/>
          </p:nvSpPr>
          <p:spPr bwMode="auto">
            <a:xfrm>
              <a:off x="1913177" y="3471094"/>
              <a:ext cx="642230" cy="35751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41" name="Eingekerbter Richtungspfeil 40"/>
            <p:cNvSpPr/>
            <p:nvPr/>
          </p:nvSpPr>
          <p:spPr bwMode="auto">
            <a:xfrm>
              <a:off x="2655845" y="3471094"/>
              <a:ext cx="643644" cy="35751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43" name="Eingekerbter Richtungspfeil 42"/>
            <p:cNvSpPr/>
            <p:nvPr/>
          </p:nvSpPr>
          <p:spPr bwMode="auto">
            <a:xfrm>
              <a:off x="3385780" y="3471094"/>
              <a:ext cx="643644" cy="35751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44" name="Eingekerbter Richtungspfeil 43"/>
            <p:cNvSpPr/>
            <p:nvPr/>
          </p:nvSpPr>
          <p:spPr bwMode="auto">
            <a:xfrm>
              <a:off x="4114301" y="3471094"/>
              <a:ext cx="643645" cy="35751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66588" name="Textfeld 14"/>
            <p:cNvSpPr txBox="1">
              <a:spLocks noChangeArrowheads="1"/>
            </p:cNvSpPr>
            <p:nvPr/>
          </p:nvSpPr>
          <p:spPr bwMode="auto">
            <a:xfrm>
              <a:off x="1142976" y="1714498"/>
              <a:ext cx="3631823" cy="369332"/>
            </a:xfrm>
            <a:prstGeom prst="rect">
              <a:avLst/>
            </a:prstGeom>
            <a:noFill/>
            <a:ln w="9525">
              <a:noFill/>
              <a:miter lim="800000"/>
              <a:headEnd/>
              <a:tailEnd/>
            </a:ln>
          </p:spPr>
          <p:txBody>
            <a:bodyPr>
              <a:spAutoFit/>
            </a:bodyPr>
            <a:lstStyle/>
            <a:p>
              <a:pPr algn="ctr" eaLnBrk="0" hangingPunct="0">
                <a:spcBef>
                  <a:spcPct val="50000"/>
                </a:spcBef>
              </a:pPr>
              <a:r>
                <a:rPr lang="de-DE" sz="1800">
                  <a:solidFill>
                    <a:srgbClr val="000000"/>
                  </a:solidFill>
                  <a:latin typeface="Arial" charset="0"/>
                </a:rPr>
                <a:t>Ausbildender = Inhaber </a:t>
              </a:r>
            </a:p>
          </p:txBody>
        </p:sp>
      </p:grpSp>
      <p:sp>
        <p:nvSpPr>
          <p:cNvPr id="66564" name="Textfeld 17"/>
          <p:cNvSpPr txBox="1">
            <a:spLocks noChangeArrowheads="1"/>
          </p:cNvSpPr>
          <p:nvPr/>
        </p:nvSpPr>
        <p:spPr bwMode="auto">
          <a:xfrm>
            <a:off x="7102475" y="4722813"/>
            <a:ext cx="1862138" cy="369887"/>
          </a:xfrm>
          <a:prstGeom prst="rect">
            <a:avLst/>
          </a:prstGeom>
          <a:noFill/>
          <a:ln w="9525">
            <a:noFill/>
            <a:miter lim="800000"/>
            <a:headEnd/>
            <a:tailEnd/>
          </a:ln>
        </p:spPr>
        <p:txBody>
          <a:bodyPr>
            <a:spAutoFit/>
          </a:bodyPr>
          <a:lstStyle/>
          <a:p>
            <a:pPr eaLnBrk="0" hangingPunct="0">
              <a:spcBef>
                <a:spcPct val="50000"/>
              </a:spcBef>
            </a:pPr>
            <a:r>
              <a:rPr lang="de-DE" sz="900">
                <a:solidFill>
                  <a:srgbClr val="000000"/>
                </a:solidFill>
                <a:latin typeface="Arial" charset="0"/>
              </a:rPr>
              <a:t>= nebenberuflicher</a:t>
            </a:r>
            <a:r>
              <a:rPr lang="de-DE" sz="900" b="1">
                <a:solidFill>
                  <a:srgbClr val="000000"/>
                </a:solidFill>
                <a:latin typeface="Arial" charset="0"/>
              </a:rPr>
              <a:t> </a:t>
            </a:r>
            <a:r>
              <a:rPr lang="de-DE" sz="900">
                <a:solidFill>
                  <a:srgbClr val="000000"/>
                </a:solidFill>
                <a:latin typeface="Arial" charset="0"/>
              </a:rPr>
              <a:t>Ausbilder/-in /Inhaber</a:t>
            </a:r>
          </a:p>
        </p:txBody>
      </p:sp>
      <p:sp>
        <p:nvSpPr>
          <p:cNvPr id="66565" name="Rechteck 17"/>
          <p:cNvSpPr>
            <a:spLocks noChangeArrowheads="1"/>
          </p:cNvSpPr>
          <p:nvPr/>
        </p:nvSpPr>
        <p:spPr bwMode="auto">
          <a:xfrm>
            <a:off x="6330950" y="4217988"/>
            <a:ext cx="1231900" cy="1323975"/>
          </a:xfrm>
          <a:prstGeom prst="rect">
            <a:avLst/>
          </a:prstGeom>
          <a:noFill/>
          <a:ln w="9525">
            <a:noFill/>
            <a:miter lim="800000"/>
            <a:headEnd/>
            <a:tailEnd/>
          </a:ln>
        </p:spPr>
        <p:txBody>
          <a:bodyPr>
            <a:spAutoFit/>
          </a:bodyPr>
          <a:lstStyle/>
          <a:p>
            <a:pPr algn="r" eaLnBrk="0" hangingPunct="0"/>
            <a:r>
              <a:rPr lang="de-DE" sz="8000">
                <a:solidFill>
                  <a:srgbClr val="0DB335"/>
                </a:solidFill>
                <a:latin typeface="Webdings" pitchFamily="18" charset="2"/>
                <a:sym typeface="Webdings" pitchFamily="18" charset="2"/>
              </a:rPr>
              <a:t></a:t>
            </a:r>
            <a:endParaRPr lang="de-DE" sz="8000">
              <a:solidFill>
                <a:srgbClr val="0DB335"/>
              </a:solidFill>
              <a:latin typeface="Webdings" pitchFamily="18" charset="2"/>
            </a:endParaRPr>
          </a:p>
        </p:txBody>
      </p:sp>
      <p:sp>
        <p:nvSpPr>
          <p:cNvPr id="23" name="Rechteck 22"/>
          <p:cNvSpPr/>
          <p:nvPr/>
        </p:nvSpPr>
        <p:spPr bwMode="auto">
          <a:xfrm>
            <a:off x="6278563" y="1639888"/>
            <a:ext cx="2032000" cy="1146175"/>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24" name="Gleichschenkliges Dreieck 23"/>
          <p:cNvSpPr/>
          <p:nvPr/>
        </p:nvSpPr>
        <p:spPr bwMode="auto">
          <a:xfrm>
            <a:off x="6253163" y="1357313"/>
            <a:ext cx="2071687" cy="284162"/>
          </a:xfrm>
          <a:prstGeom prst="triangle">
            <a:avLst/>
          </a:prstGeom>
          <a:solidFill>
            <a:schemeClr val="bg1">
              <a:lumMod val="7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66568" name="Rechteck 36"/>
          <p:cNvSpPr>
            <a:spLocks noChangeArrowheads="1"/>
          </p:cNvSpPr>
          <p:nvPr/>
        </p:nvSpPr>
        <p:spPr bwMode="auto">
          <a:xfrm>
            <a:off x="6859588" y="1544638"/>
            <a:ext cx="674687" cy="814387"/>
          </a:xfrm>
          <a:prstGeom prst="rect">
            <a:avLst/>
          </a:prstGeom>
          <a:noFill/>
          <a:ln w="9525">
            <a:noFill/>
            <a:miter lim="800000"/>
            <a:headEnd/>
            <a:tailEnd/>
          </a:ln>
        </p:spPr>
        <p:txBody>
          <a:bodyPr wrap="none">
            <a:spAutoFit/>
          </a:bodyPr>
          <a:lstStyle/>
          <a:p>
            <a:pPr eaLnBrk="0" hangingPunct="0"/>
            <a:r>
              <a:rPr lang="de-DE" sz="8000">
                <a:solidFill>
                  <a:srgbClr val="262699"/>
                </a:solidFill>
                <a:latin typeface="Webdings" pitchFamily="18" charset="2"/>
                <a:sym typeface="Webdings" pitchFamily="18" charset="2"/>
              </a:rPr>
              <a:t></a:t>
            </a:r>
            <a:endParaRPr lang="de-DE" sz="8000">
              <a:solidFill>
                <a:srgbClr val="262699"/>
              </a:solidFill>
              <a:latin typeface="Webdings" pitchFamily="18" charset="2"/>
            </a:endParaRPr>
          </a:p>
        </p:txBody>
      </p:sp>
      <p:sp>
        <p:nvSpPr>
          <p:cNvPr id="66569" name="Rechteck 36"/>
          <p:cNvSpPr>
            <a:spLocks noChangeArrowheads="1"/>
          </p:cNvSpPr>
          <p:nvPr/>
        </p:nvSpPr>
        <p:spPr bwMode="auto">
          <a:xfrm>
            <a:off x="7273925" y="1539875"/>
            <a:ext cx="1211263" cy="1323975"/>
          </a:xfrm>
          <a:prstGeom prst="rect">
            <a:avLst/>
          </a:prstGeom>
          <a:noFill/>
          <a:ln w="9525">
            <a:noFill/>
            <a:miter lim="800000"/>
            <a:headEnd/>
            <a:tailEnd/>
          </a:ln>
        </p:spPr>
        <p:txBody>
          <a:bodyPr wrap="none">
            <a:spAutoFit/>
          </a:bodyPr>
          <a:lstStyle/>
          <a:p>
            <a:pPr eaLnBrk="0" hangingPunct="0"/>
            <a:r>
              <a:rPr lang="de-DE" sz="8000">
                <a:solidFill>
                  <a:srgbClr val="262699"/>
                </a:solidFill>
                <a:latin typeface="Webdings" pitchFamily="18" charset="2"/>
                <a:sym typeface="Webdings" pitchFamily="18" charset="2"/>
              </a:rPr>
              <a:t></a:t>
            </a:r>
            <a:endParaRPr lang="de-DE" sz="8000">
              <a:solidFill>
                <a:srgbClr val="3333CC"/>
              </a:solidFill>
              <a:latin typeface="Webdings" pitchFamily="18" charset="2"/>
            </a:endParaRPr>
          </a:p>
        </p:txBody>
      </p:sp>
      <p:sp>
        <p:nvSpPr>
          <p:cNvPr id="66570" name="Rechteck 36"/>
          <p:cNvSpPr>
            <a:spLocks noChangeArrowheads="1"/>
          </p:cNvSpPr>
          <p:nvPr/>
        </p:nvSpPr>
        <p:spPr bwMode="auto">
          <a:xfrm>
            <a:off x="6423025" y="1538288"/>
            <a:ext cx="1211263" cy="1322387"/>
          </a:xfrm>
          <a:prstGeom prst="rect">
            <a:avLst/>
          </a:prstGeom>
          <a:noFill/>
          <a:ln w="9525">
            <a:noFill/>
            <a:miter lim="800000"/>
            <a:headEnd/>
            <a:tailEnd/>
          </a:ln>
        </p:spPr>
        <p:txBody>
          <a:bodyPr wrap="none">
            <a:spAutoFit/>
          </a:bodyPr>
          <a:lstStyle/>
          <a:p>
            <a:pPr eaLnBrk="0" hangingPunct="0"/>
            <a:r>
              <a:rPr lang="de-DE" sz="8000">
                <a:solidFill>
                  <a:srgbClr val="262699"/>
                </a:solidFill>
                <a:latin typeface="Webdings" pitchFamily="18" charset="2"/>
                <a:sym typeface="Webdings" pitchFamily="18" charset="2"/>
              </a:rPr>
              <a:t></a:t>
            </a:r>
            <a:endParaRPr lang="de-DE" sz="8000">
              <a:solidFill>
                <a:srgbClr val="262699"/>
              </a:solidFill>
              <a:latin typeface="Webdings" pitchFamily="18" charset="2"/>
            </a:endParaRPr>
          </a:p>
        </p:txBody>
      </p:sp>
      <p:sp>
        <p:nvSpPr>
          <p:cNvPr id="66571" name="Rechteck 30"/>
          <p:cNvSpPr>
            <a:spLocks noChangeArrowheads="1"/>
          </p:cNvSpPr>
          <p:nvPr/>
        </p:nvSpPr>
        <p:spPr bwMode="auto">
          <a:xfrm>
            <a:off x="6203950" y="817563"/>
            <a:ext cx="2286000" cy="584200"/>
          </a:xfrm>
          <a:prstGeom prst="rect">
            <a:avLst/>
          </a:prstGeom>
          <a:noFill/>
          <a:ln w="9525">
            <a:noFill/>
            <a:miter lim="800000"/>
            <a:headEnd/>
            <a:tailEnd/>
          </a:ln>
        </p:spPr>
        <p:txBody>
          <a:bodyPr>
            <a:spAutoFit/>
          </a:bodyPr>
          <a:lstStyle/>
          <a:p>
            <a:pPr algn="ctr"/>
            <a:r>
              <a:rPr lang="de-DE" sz="1600">
                <a:solidFill>
                  <a:srgbClr val="000000"/>
                </a:solidFill>
                <a:latin typeface="Arial" charset="0"/>
              </a:rPr>
              <a:t>Überbetriebliches Bildungszentrum</a:t>
            </a:r>
          </a:p>
        </p:txBody>
      </p:sp>
      <p:sp>
        <p:nvSpPr>
          <p:cNvPr id="66572" name="Rechteck 36"/>
          <p:cNvSpPr>
            <a:spLocks noChangeArrowheads="1"/>
          </p:cNvSpPr>
          <p:nvPr/>
        </p:nvSpPr>
        <p:spPr bwMode="auto">
          <a:xfrm>
            <a:off x="6000750" y="1539875"/>
            <a:ext cx="1211263" cy="1323975"/>
          </a:xfrm>
          <a:prstGeom prst="rect">
            <a:avLst/>
          </a:prstGeom>
          <a:noFill/>
          <a:ln w="9525">
            <a:noFill/>
            <a:miter lim="800000"/>
            <a:headEnd/>
            <a:tailEnd/>
          </a:ln>
        </p:spPr>
        <p:txBody>
          <a:bodyPr wrap="none">
            <a:spAutoFit/>
          </a:bodyPr>
          <a:lstStyle/>
          <a:p>
            <a:pPr eaLnBrk="0" hangingPunct="0"/>
            <a:r>
              <a:rPr lang="de-DE" sz="8000">
                <a:solidFill>
                  <a:srgbClr val="262699"/>
                </a:solidFill>
                <a:latin typeface="Webdings" pitchFamily="18" charset="2"/>
                <a:sym typeface="Webdings" pitchFamily="18" charset="2"/>
              </a:rPr>
              <a:t></a:t>
            </a:r>
            <a:endParaRPr lang="de-DE" sz="8000">
              <a:solidFill>
                <a:srgbClr val="262699"/>
              </a:solidFill>
              <a:latin typeface="Webdings" pitchFamily="18" charset="2"/>
            </a:endParaRPr>
          </a:p>
        </p:txBody>
      </p:sp>
      <p:sp>
        <p:nvSpPr>
          <p:cNvPr id="66574" name="Textfeld 34"/>
          <p:cNvSpPr txBox="1">
            <a:spLocks noChangeArrowheads="1"/>
          </p:cNvSpPr>
          <p:nvPr/>
        </p:nvSpPr>
        <p:spPr bwMode="auto">
          <a:xfrm>
            <a:off x="7011988" y="4098925"/>
            <a:ext cx="1676400" cy="230188"/>
          </a:xfrm>
          <a:prstGeom prst="rect">
            <a:avLst/>
          </a:prstGeom>
          <a:noFill/>
          <a:ln w="9525">
            <a:noFill/>
            <a:miter lim="800000"/>
            <a:headEnd/>
            <a:tailEnd/>
          </a:ln>
        </p:spPr>
        <p:txBody>
          <a:bodyPr wrap="none">
            <a:spAutoFit/>
          </a:bodyPr>
          <a:lstStyle/>
          <a:p>
            <a:pPr eaLnBrk="0" hangingPunct="0">
              <a:spcBef>
                <a:spcPct val="50000"/>
              </a:spcBef>
            </a:pPr>
            <a:r>
              <a:rPr lang="de-DE" sz="900">
                <a:solidFill>
                  <a:srgbClr val="000000"/>
                </a:solidFill>
                <a:latin typeface="Arial" charset="0"/>
              </a:rPr>
              <a:t>= hauptberufliches</a:t>
            </a:r>
            <a:r>
              <a:rPr lang="de-DE" sz="900" b="1">
                <a:solidFill>
                  <a:srgbClr val="000000"/>
                </a:solidFill>
                <a:latin typeface="Arial" charset="0"/>
              </a:rPr>
              <a:t> </a:t>
            </a:r>
            <a:r>
              <a:rPr lang="de-DE" sz="900">
                <a:solidFill>
                  <a:srgbClr val="000000"/>
                </a:solidFill>
                <a:latin typeface="Arial" charset="0"/>
              </a:rPr>
              <a:t>Personal</a:t>
            </a:r>
          </a:p>
        </p:txBody>
      </p:sp>
      <p:sp>
        <p:nvSpPr>
          <p:cNvPr id="66575" name="Rechteck 35"/>
          <p:cNvSpPr>
            <a:spLocks noChangeArrowheads="1"/>
          </p:cNvSpPr>
          <p:nvPr/>
        </p:nvSpPr>
        <p:spPr bwMode="auto">
          <a:xfrm>
            <a:off x="6673850" y="3941763"/>
            <a:ext cx="428625" cy="385762"/>
          </a:xfrm>
          <a:prstGeom prst="rect">
            <a:avLst/>
          </a:prstGeom>
          <a:noFill/>
          <a:ln w="9525">
            <a:noFill/>
            <a:miter lim="800000"/>
            <a:headEnd/>
            <a:tailEnd/>
          </a:ln>
        </p:spPr>
        <p:txBody>
          <a:bodyPr wrap="none">
            <a:spAutoFit/>
          </a:bodyPr>
          <a:lstStyle/>
          <a:p>
            <a:pPr eaLnBrk="0" hangingPunct="0"/>
            <a:r>
              <a:rPr lang="de-DE" sz="2800">
                <a:solidFill>
                  <a:srgbClr val="3333CC"/>
                </a:solidFill>
                <a:latin typeface="Webdings" pitchFamily="18" charset="2"/>
                <a:sym typeface="Webdings" pitchFamily="18" charset="2"/>
              </a:rPr>
              <a:t></a:t>
            </a:r>
            <a:endParaRPr lang="de-DE" sz="2800">
              <a:solidFill>
                <a:srgbClr val="3333CC"/>
              </a:solidFill>
              <a:latin typeface="Webdings" pitchFamily="18" charset="2"/>
            </a:endParaRPr>
          </a:p>
        </p:txBody>
      </p:sp>
      <p:sp>
        <p:nvSpPr>
          <p:cNvPr id="66576" name="Textfeld 47"/>
          <p:cNvSpPr txBox="1">
            <a:spLocks noChangeArrowheads="1"/>
          </p:cNvSpPr>
          <p:nvPr/>
        </p:nvSpPr>
        <p:spPr bwMode="auto">
          <a:xfrm>
            <a:off x="7102475" y="5599113"/>
            <a:ext cx="1792288" cy="368300"/>
          </a:xfrm>
          <a:prstGeom prst="rect">
            <a:avLst/>
          </a:prstGeom>
          <a:noFill/>
          <a:ln w="9525">
            <a:noFill/>
            <a:miter lim="800000"/>
            <a:headEnd/>
            <a:tailEnd/>
          </a:ln>
        </p:spPr>
        <p:txBody>
          <a:bodyPr>
            <a:spAutoFit/>
          </a:bodyPr>
          <a:lstStyle/>
          <a:p>
            <a:pPr eaLnBrk="0" hangingPunct="0">
              <a:spcBef>
                <a:spcPct val="50000"/>
              </a:spcBef>
            </a:pPr>
            <a:r>
              <a:rPr lang="de-DE" sz="900" b="1">
                <a:solidFill>
                  <a:srgbClr val="000000"/>
                </a:solidFill>
                <a:latin typeface="Arial" charset="0"/>
              </a:rPr>
              <a:t>=</a:t>
            </a:r>
            <a:r>
              <a:rPr lang="de-DE" sz="900">
                <a:solidFill>
                  <a:srgbClr val="000000"/>
                </a:solidFill>
                <a:latin typeface="Arial" charset="0"/>
              </a:rPr>
              <a:t> nebenberuflich </a:t>
            </a:r>
            <a:br>
              <a:rPr lang="de-DE" sz="900">
                <a:solidFill>
                  <a:srgbClr val="000000"/>
                </a:solidFill>
                <a:latin typeface="Arial" charset="0"/>
              </a:rPr>
            </a:br>
            <a:r>
              <a:rPr lang="de-DE" sz="900">
                <a:solidFill>
                  <a:srgbClr val="000000"/>
                </a:solidFill>
                <a:latin typeface="Arial" charset="0"/>
              </a:rPr>
              <a:t>ausbildende Fachkraft </a:t>
            </a:r>
          </a:p>
        </p:txBody>
      </p:sp>
      <p:sp>
        <p:nvSpPr>
          <p:cNvPr id="66577" name="Rechteck 75"/>
          <p:cNvSpPr>
            <a:spLocks noChangeArrowheads="1"/>
          </p:cNvSpPr>
          <p:nvPr/>
        </p:nvSpPr>
        <p:spPr bwMode="auto">
          <a:xfrm>
            <a:off x="6648450" y="5461000"/>
            <a:ext cx="428625" cy="571500"/>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hteck 80"/>
          <p:cNvSpPr/>
          <p:nvPr/>
        </p:nvSpPr>
        <p:spPr bwMode="auto">
          <a:xfrm>
            <a:off x="3143250" y="1376363"/>
            <a:ext cx="2643188" cy="1500187"/>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a:solidFill>
                <a:srgbClr val="000000"/>
              </a:solidFill>
            </a:endParaRPr>
          </a:p>
        </p:txBody>
      </p:sp>
      <p:sp>
        <p:nvSpPr>
          <p:cNvPr id="73" name="Ellipse 72"/>
          <p:cNvSpPr/>
          <p:nvPr/>
        </p:nvSpPr>
        <p:spPr bwMode="auto">
          <a:xfrm>
            <a:off x="6208713" y="2852738"/>
            <a:ext cx="2892425" cy="1647825"/>
          </a:xfrm>
          <a:prstGeom prst="ellipse">
            <a:avLst/>
          </a:prstGeom>
          <a:solidFill>
            <a:schemeClr val="accent1">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a:solidFill>
                <a:srgbClr val="000000"/>
              </a:solidFill>
            </a:endParaRPr>
          </a:p>
        </p:txBody>
      </p:sp>
      <p:sp>
        <p:nvSpPr>
          <p:cNvPr id="67588" name="Rectangle 5"/>
          <p:cNvSpPr>
            <a:spLocks noChangeArrowheads="1"/>
          </p:cNvSpPr>
          <p:nvPr/>
        </p:nvSpPr>
        <p:spPr bwMode="auto">
          <a:xfrm>
            <a:off x="762000" y="42863"/>
            <a:ext cx="8382000" cy="490537"/>
          </a:xfrm>
          <a:prstGeom prst="rect">
            <a:avLst/>
          </a:prstGeom>
          <a:noFill/>
          <a:ln w="9525">
            <a:noFill/>
            <a:miter lim="800000"/>
            <a:headEnd/>
            <a:tailEnd/>
          </a:ln>
        </p:spPr>
        <p:txBody>
          <a:bodyPr anchor="ctr"/>
          <a:lstStyle/>
          <a:p>
            <a:pPr algn="ctr" eaLnBrk="0" hangingPunct="0"/>
            <a:endParaRPr lang="de-DE">
              <a:solidFill>
                <a:srgbClr val="000000"/>
              </a:solidFill>
              <a:latin typeface="Arial" charset="0"/>
            </a:endParaRPr>
          </a:p>
        </p:txBody>
      </p:sp>
      <p:sp>
        <p:nvSpPr>
          <p:cNvPr id="67589" name="Textfeld 13"/>
          <p:cNvSpPr txBox="1">
            <a:spLocks noChangeArrowheads="1"/>
          </p:cNvSpPr>
          <p:nvPr/>
        </p:nvSpPr>
        <p:spPr bwMode="auto">
          <a:xfrm>
            <a:off x="468313" y="74613"/>
            <a:ext cx="8424862" cy="690562"/>
          </a:xfrm>
          <a:prstGeom prst="rect">
            <a:avLst/>
          </a:prstGeom>
          <a:noFill/>
          <a:ln w="9525">
            <a:noFill/>
            <a:miter lim="800000"/>
            <a:headEnd/>
            <a:tailEnd/>
          </a:ln>
        </p:spPr>
        <p:txBody>
          <a:bodyPr wrap="none"/>
          <a:lstStyle/>
          <a:p>
            <a:pPr algn="ctr" eaLnBrk="0" hangingPunct="0">
              <a:spcBef>
                <a:spcPct val="50000"/>
              </a:spcBef>
            </a:pPr>
            <a:r>
              <a:rPr lang="de-DE" b="1">
                <a:solidFill>
                  <a:srgbClr val="191966"/>
                </a:solidFill>
                <a:latin typeface="Arial" charset="0"/>
              </a:rPr>
              <a:t>KMU Handwerksbetrieb </a:t>
            </a:r>
            <a:br>
              <a:rPr lang="de-DE" b="1">
                <a:solidFill>
                  <a:srgbClr val="191966"/>
                </a:solidFill>
                <a:latin typeface="Arial" charset="0"/>
              </a:rPr>
            </a:br>
            <a:r>
              <a:rPr lang="de-DE" sz="1200" b="1">
                <a:solidFill>
                  <a:srgbClr val="191966"/>
                </a:solidFill>
                <a:latin typeface="Arial" charset="0"/>
              </a:rPr>
              <a:t>Elektro/Sanitär-Heizung-Klima (25 MA)</a:t>
            </a:r>
          </a:p>
          <a:p>
            <a:pPr algn="ctr" eaLnBrk="0" hangingPunct="0">
              <a:spcBef>
                <a:spcPct val="50000"/>
              </a:spcBef>
            </a:pPr>
            <a:endParaRPr lang="de-DE" b="1">
              <a:solidFill>
                <a:srgbClr val="262699"/>
              </a:solidFill>
              <a:latin typeface="Arial" charset="0"/>
            </a:endParaRPr>
          </a:p>
        </p:txBody>
      </p:sp>
      <p:sp>
        <p:nvSpPr>
          <p:cNvPr id="28" name="Abgerundetes Rechteck 27"/>
          <p:cNvSpPr/>
          <p:nvPr/>
        </p:nvSpPr>
        <p:spPr bwMode="auto">
          <a:xfrm>
            <a:off x="3198813" y="2316163"/>
            <a:ext cx="1222375" cy="560387"/>
          </a:xfrm>
          <a:prstGeom prst="roundRect">
            <a:avLst/>
          </a:prstGeom>
          <a:solidFill>
            <a:schemeClr val="accent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spcBef>
                <a:spcPct val="50000"/>
              </a:spcBef>
              <a:defRPr/>
            </a:pPr>
            <a:r>
              <a:rPr lang="de-DE" sz="1200" dirty="0">
                <a:solidFill>
                  <a:srgbClr val="000000"/>
                </a:solidFill>
              </a:rPr>
              <a:t>Kundendienst</a:t>
            </a:r>
            <a:br>
              <a:rPr lang="de-DE" sz="1200" dirty="0">
                <a:solidFill>
                  <a:srgbClr val="000000"/>
                </a:solidFill>
              </a:rPr>
            </a:br>
            <a:r>
              <a:rPr lang="de-DE" sz="900" dirty="0">
                <a:solidFill>
                  <a:srgbClr val="000000"/>
                </a:solidFill>
              </a:rPr>
              <a:t>(Service, Wartung)</a:t>
            </a:r>
            <a:r>
              <a:rPr lang="de-DE" sz="1400" dirty="0">
                <a:solidFill>
                  <a:srgbClr val="000000"/>
                </a:solidFill>
              </a:rPr>
              <a:t>     </a:t>
            </a:r>
            <a:endParaRPr lang="de-DE" dirty="0">
              <a:solidFill>
                <a:srgbClr val="000000"/>
              </a:solidFill>
            </a:endParaRPr>
          </a:p>
        </p:txBody>
      </p:sp>
      <p:sp>
        <p:nvSpPr>
          <p:cNvPr id="67591" name="Eingekerbter Richtungspfeil 30"/>
          <p:cNvSpPr>
            <a:spLocks noChangeArrowheads="1"/>
          </p:cNvSpPr>
          <p:nvPr/>
        </p:nvSpPr>
        <p:spPr bwMode="auto">
          <a:xfrm>
            <a:off x="285750" y="4618038"/>
            <a:ext cx="857250" cy="857250"/>
          </a:xfrm>
          <a:prstGeom prst="chevron">
            <a:avLst>
              <a:gd name="adj" fmla="val 50000"/>
            </a:avLst>
          </a:prstGeom>
          <a:noFill/>
          <a:ln w="9525" algn="ctr">
            <a:noFill/>
            <a:round/>
            <a:headEnd/>
            <a:tailEnd/>
          </a:ln>
        </p:spPr>
        <p:txBody>
          <a:bodyPr lIns="90000" tIns="46800" rIns="90000" bIns="46800"/>
          <a:lstStyle/>
          <a:p>
            <a:pPr eaLnBrk="0" hangingPunct="0">
              <a:spcBef>
                <a:spcPct val="50000"/>
              </a:spcBef>
            </a:pPr>
            <a:endParaRPr lang="de-DE" sz="900">
              <a:solidFill>
                <a:srgbClr val="000000"/>
              </a:solidFill>
              <a:latin typeface="Arial" charset="0"/>
            </a:endParaRPr>
          </a:p>
        </p:txBody>
      </p:sp>
      <p:sp>
        <p:nvSpPr>
          <p:cNvPr id="67592" name="Rechteck 70"/>
          <p:cNvSpPr>
            <a:spLocks noChangeArrowheads="1"/>
          </p:cNvSpPr>
          <p:nvPr/>
        </p:nvSpPr>
        <p:spPr bwMode="auto">
          <a:xfrm>
            <a:off x="7358063" y="5248275"/>
            <a:ext cx="914400" cy="914400"/>
          </a:xfrm>
          <a:prstGeom prst="rect">
            <a:avLst/>
          </a:prstGeom>
          <a:noFill/>
          <a:ln w="9525" algn="ctr">
            <a:noFill/>
            <a:round/>
            <a:headEnd/>
            <a:tailEnd/>
          </a:ln>
        </p:spPr>
        <p:txBody>
          <a:bodyPr lIns="90000" tIns="46800" rIns="90000" bIns="46800">
            <a:spAutoFit/>
          </a:bodyPr>
          <a:lstStyle/>
          <a:p>
            <a:pPr eaLnBrk="0" hangingPunct="0">
              <a:spcBef>
                <a:spcPct val="50000"/>
              </a:spcBef>
            </a:pPr>
            <a:endParaRPr lang="de-DE" sz="900">
              <a:solidFill>
                <a:srgbClr val="000000"/>
              </a:solidFill>
              <a:latin typeface="Arial" charset="0"/>
            </a:endParaRPr>
          </a:p>
        </p:txBody>
      </p:sp>
      <p:cxnSp>
        <p:nvCxnSpPr>
          <p:cNvPr id="67593" name="Gerade Verbindung 76"/>
          <p:cNvCxnSpPr>
            <a:cxnSpLocks noChangeShapeType="1"/>
            <a:stCxn id="28" idx="3"/>
          </p:cNvCxnSpPr>
          <p:nvPr/>
        </p:nvCxnSpPr>
        <p:spPr bwMode="auto">
          <a:xfrm>
            <a:off x="4421188" y="2597150"/>
            <a:ext cx="3492500" cy="819150"/>
          </a:xfrm>
          <a:prstGeom prst="line">
            <a:avLst/>
          </a:prstGeom>
          <a:noFill/>
          <a:ln w="9525" algn="ctr">
            <a:noFill/>
            <a:round/>
            <a:headEnd/>
            <a:tailEnd/>
          </a:ln>
        </p:spPr>
      </p:cxnSp>
      <p:cxnSp>
        <p:nvCxnSpPr>
          <p:cNvPr id="67594" name="Gerade Verbindung 54"/>
          <p:cNvCxnSpPr>
            <a:cxnSpLocks noChangeShapeType="1"/>
          </p:cNvCxnSpPr>
          <p:nvPr/>
        </p:nvCxnSpPr>
        <p:spPr bwMode="auto">
          <a:xfrm>
            <a:off x="4913313" y="981075"/>
            <a:ext cx="782637" cy="719138"/>
          </a:xfrm>
          <a:prstGeom prst="line">
            <a:avLst/>
          </a:prstGeom>
          <a:noFill/>
          <a:ln w="9525" algn="ctr">
            <a:noFill/>
            <a:round/>
            <a:headEnd/>
            <a:tailEnd/>
          </a:ln>
        </p:spPr>
      </p:cxnSp>
      <p:cxnSp>
        <p:nvCxnSpPr>
          <p:cNvPr id="67595" name="Gerade Verbindung 60"/>
          <p:cNvCxnSpPr>
            <a:cxnSpLocks noChangeShapeType="1"/>
          </p:cNvCxnSpPr>
          <p:nvPr/>
        </p:nvCxnSpPr>
        <p:spPr bwMode="auto">
          <a:xfrm rot="5400000">
            <a:off x="4443412" y="2951163"/>
            <a:ext cx="225425" cy="0"/>
          </a:xfrm>
          <a:prstGeom prst="line">
            <a:avLst/>
          </a:prstGeom>
          <a:noFill/>
          <a:ln w="9525" algn="ctr">
            <a:noFill/>
            <a:round/>
            <a:headEnd/>
            <a:tailEnd/>
          </a:ln>
        </p:spPr>
      </p:cxnSp>
      <p:sp>
        <p:nvSpPr>
          <p:cNvPr id="67596" name="Textfeld 47"/>
          <p:cNvSpPr txBox="1">
            <a:spLocks noChangeArrowheads="1"/>
          </p:cNvSpPr>
          <p:nvPr/>
        </p:nvSpPr>
        <p:spPr bwMode="auto">
          <a:xfrm>
            <a:off x="7000875" y="5857875"/>
            <a:ext cx="1892300" cy="369888"/>
          </a:xfrm>
          <a:prstGeom prst="rect">
            <a:avLst/>
          </a:prstGeom>
          <a:noFill/>
          <a:ln w="9525">
            <a:noFill/>
            <a:miter lim="800000"/>
            <a:headEnd/>
            <a:tailEnd/>
          </a:ln>
        </p:spPr>
        <p:txBody>
          <a:bodyPr>
            <a:spAutoFit/>
          </a:bodyPr>
          <a:lstStyle/>
          <a:p>
            <a:pPr eaLnBrk="0" hangingPunct="0">
              <a:spcBef>
                <a:spcPct val="50000"/>
              </a:spcBef>
            </a:pPr>
            <a:r>
              <a:rPr lang="de-DE" sz="900" dirty="0">
                <a:solidFill>
                  <a:srgbClr val="000000"/>
                </a:solidFill>
                <a:latin typeface="Arial" charset="0"/>
              </a:rPr>
              <a:t>= nebenberuflich </a:t>
            </a:r>
            <a:br>
              <a:rPr lang="de-DE" sz="900" dirty="0">
                <a:solidFill>
                  <a:srgbClr val="000000"/>
                </a:solidFill>
                <a:latin typeface="Arial" charset="0"/>
              </a:rPr>
            </a:br>
            <a:r>
              <a:rPr lang="de-DE" sz="900" dirty="0">
                <a:solidFill>
                  <a:srgbClr val="000000"/>
                </a:solidFill>
                <a:latin typeface="Arial" charset="0"/>
              </a:rPr>
              <a:t>   ausbildende Fachkraft </a:t>
            </a:r>
          </a:p>
        </p:txBody>
      </p:sp>
      <p:sp>
        <p:nvSpPr>
          <p:cNvPr id="67597" name="Rechteck 75"/>
          <p:cNvSpPr>
            <a:spLocks noChangeArrowheads="1"/>
          </p:cNvSpPr>
          <p:nvPr/>
        </p:nvSpPr>
        <p:spPr bwMode="auto">
          <a:xfrm>
            <a:off x="6613525" y="5688013"/>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0" name="Abgerundetes Rechteck 59"/>
          <p:cNvSpPr/>
          <p:nvPr/>
        </p:nvSpPr>
        <p:spPr bwMode="auto">
          <a:xfrm>
            <a:off x="4510088" y="2316163"/>
            <a:ext cx="1222375" cy="560387"/>
          </a:xfrm>
          <a:prstGeom prst="roundRect">
            <a:avLst/>
          </a:prstGeom>
          <a:solidFill>
            <a:schemeClr val="accent1">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spcBef>
                <a:spcPts val="0"/>
              </a:spcBef>
              <a:defRPr/>
            </a:pPr>
            <a:r>
              <a:rPr lang="de-DE" sz="1200" dirty="0">
                <a:solidFill>
                  <a:srgbClr val="000000"/>
                </a:solidFill>
              </a:rPr>
              <a:t>Projekte</a:t>
            </a:r>
            <a:r>
              <a:rPr lang="de-DE" sz="1400" dirty="0">
                <a:solidFill>
                  <a:srgbClr val="000000"/>
                </a:solidFill>
              </a:rPr>
              <a:t>      </a:t>
            </a:r>
            <a:endParaRPr lang="de-DE" dirty="0">
              <a:solidFill>
                <a:srgbClr val="000000"/>
              </a:solidFill>
            </a:endParaRPr>
          </a:p>
        </p:txBody>
      </p:sp>
      <p:sp>
        <p:nvSpPr>
          <p:cNvPr id="47" name="Gleichschenkliges Dreieck 46"/>
          <p:cNvSpPr/>
          <p:nvPr/>
        </p:nvSpPr>
        <p:spPr bwMode="auto">
          <a:xfrm>
            <a:off x="3143250" y="908050"/>
            <a:ext cx="2643188" cy="461963"/>
          </a:xfrm>
          <a:prstGeom prst="triangle">
            <a:avLst/>
          </a:prstGeom>
          <a:solidFill>
            <a:schemeClr val="accent3">
              <a:lumMod val="8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67600" name="Gleichschenkliges Dreieck 51"/>
          <p:cNvSpPr>
            <a:spLocks noChangeArrowheads="1"/>
          </p:cNvSpPr>
          <p:nvPr/>
        </p:nvSpPr>
        <p:spPr bwMode="auto">
          <a:xfrm>
            <a:off x="5715000" y="1428750"/>
            <a:ext cx="244475" cy="463550"/>
          </a:xfrm>
          <a:prstGeom prst="triangle">
            <a:avLst>
              <a:gd name="adj" fmla="val 50000"/>
            </a:avLst>
          </a:prstGeom>
          <a:noFill/>
          <a:ln w="9525" algn="ctr">
            <a:noFill/>
            <a:round/>
            <a:headEnd/>
            <a:tailEnd/>
          </a:ln>
        </p:spPr>
        <p:txBody>
          <a:bodyPr lIns="90000" tIns="46800" rIns="90000" bIns="46800">
            <a:spAutoFit/>
          </a:bodyPr>
          <a:lstStyle/>
          <a:p>
            <a:pPr eaLnBrk="0" hangingPunct="0">
              <a:spcBef>
                <a:spcPct val="50000"/>
              </a:spcBef>
            </a:pPr>
            <a:endParaRPr lang="de-DE" sz="900">
              <a:solidFill>
                <a:srgbClr val="000000"/>
              </a:solidFill>
              <a:latin typeface="Arial" charset="0"/>
            </a:endParaRPr>
          </a:p>
        </p:txBody>
      </p:sp>
      <p:sp>
        <p:nvSpPr>
          <p:cNvPr id="58" name="Eingekerbter Richtungspfeil 57"/>
          <p:cNvSpPr/>
          <p:nvPr/>
        </p:nvSpPr>
        <p:spPr bwMode="auto">
          <a:xfrm>
            <a:off x="5253038" y="4838700"/>
            <a:ext cx="857250" cy="428625"/>
          </a:xfrm>
          <a:prstGeom prst="chevron">
            <a:avLst/>
          </a:prstGeom>
          <a:solidFill>
            <a:schemeClr val="accent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67602" name="Rechteck 25"/>
          <p:cNvSpPr>
            <a:spLocks noChangeArrowheads="1"/>
          </p:cNvSpPr>
          <p:nvPr/>
        </p:nvSpPr>
        <p:spPr bwMode="auto">
          <a:xfrm>
            <a:off x="5378450" y="4743450"/>
            <a:ext cx="500063" cy="500063"/>
          </a:xfrm>
          <a:prstGeom prst="rect">
            <a:avLst/>
          </a:prstGeom>
          <a:noFill/>
          <a:ln w="9525">
            <a:noFill/>
            <a:miter lim="800000"/>
            <a:headEnd/>
            <a:tailEnd/>
          </a:ln>
        </p:spPr>
        <p:txBody>
          <a:bodyPr/>
          <a:lstStyle/>
          <a:p>
            <a:pPr eaLnBrk="0" hangingPunct="0"/>
            <a:r>
              <a:rPr lang="de-DE" sz="3200">
                <a:solidFill>
                  <a:srgbClr val="00B050"/>
                </a:solidFill>
                <a:latin typeface="Webdings" pitchFamily="18" charset="2"/>
                <a:sym typeface="Webdings" pitchFamily="18" charset="2"/>
              </a:rPr>
              <a:t></a:t>
            </a:r>
            <a:endParaRPr lang="de-DE" sz="3200">
              <a:solidFill>
                <a:srgbClr val="00B050"/>
              </a:solidFill>
              <a:latin typeface="Webdings" pitchFamily="18" charset="2"/>
            </a:endParaRPr>
          </a:p>
        </p:txBody>
      </p:sp>
      <p:sp>
        <p:nvSpPr>
          <p:cNvPr id="67603" name="Rechteck 60"/>
          <p:cNvSpPr>
            <a:spLocks noChangeArrowheads="1"/>
          </p:cNvSpPr>
          <p:nvPr/>
        </p:nvSpPr>
        <p:spPr bwMode="auto">
          <a:xfrm>
            <a:off x="4500563" y="4786313"/>
            <a:ext cx="914400" cy="914400"/>
          </a:xfrm>
          <a:prstGeom prst="rect">
            <a:avLst/>
          </a:prstGeom>
          <a:noFill/>
          <a:ln w="9525" algn="ctr">
            <a:noFill/>
            <a:round/>
            <a:headEnd/>
            <a:tailEnd/>
          </a:ln>
        </p:spPr>
        <p:txBody>
          <a:bodyPr lIns="90000" tIns="46800" rIns="90000" bIns="46800">
            <a:spAutoFit/>
          </a:bodyPr>
          <a:lstStyle/>
          <a:p>
            <a:pPr eaLnBrk="0" hangingPunct="0">
              <a:spcBef>
                <a:spcPct val="50000"/>
              </a:spcBef>
            </a:pPr>
            <a:endParaRPr lang="de-DE" sz="900">
              <a:solidFill>
                <a:srgbClr val="000000"/>
              </a:solidFill>
              <a:latin typeface="Arial" charset="0"/>
            </a:endParaRPr>
          </a:p>
        </p:txBody>
      </p:sp>
      <p:sp>
        <p:nvSpPr>
          <p:cNvPr id="67604" name="Rechteck 25"/>
          <p:cNvSpPr>
            <a:spLocks noChangeArrowheads="1"/>
          </p:cNvSpPr>
          <p:nvPr/>
        </p:nvSpPr>
        <p:spPr bwMode="auto">
          <a:xfrm>
            <a:off x="4268788" y="4764088"/>
            <a:ext cx="500062" cy="500062"/>
          </a:xfrm>
          <a:prstGeom prst="rect">
            <a:avLst/>
          </a:prstGeom>
          <a:noFill/>
          <a:ln w="9525">
            <a:noFill/>
            <a:miter lim="800000"/>
            <a:headEnd/>
            <a:tailEnd/>
          </a:ln>
        </p:spPr>
        <p:txBody>
          <a:bodyPr/>
          <a:lstStyle/>
          <a:p>
            <a:pPr eaLnBrk="0" hangingPunct="0"/>
            <a:endParaRPr lang="de-DE" sz="3200">
              <a:solidFill>
                <a:srgbClr val="00B050"/>
              </a:solidFill>
              <a:latin typeface="Webdings" pitchFamily="18" charset="2"/>
            </a:endParaRPr>
          </a:p>
        </p:txBody>
      </p:sp>
      <p:sp>
        <p:nvSpPr>
          <p:cNvPr id="64" name="Eingekerbter Richtungspfeil 63"/>
          <p:cNvSpPr/>
          <p:nvPr/>
        </p:nvSpPr>
        <p:spPr bwMode="auto">
          <a:xfrm>
            <a:off x="6286500" y="3546475"/>
            <a:ext cx="500063" cy="285750"/>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67606" name="Rechteck 25"/>
          <p:cNvSpPr>
            <a:spLocks noChangeArrowheads="1"/>
          </p:cNvSpPr>
          <p:nvPr/>
        </p:nvSpPr>
        <p:spPr bwMode="auto">
          <a:xfrm>
            <a:off x="6411913" y="3192463"/>
            <a:ext cx="384175" cy="357187"/>
          </a:xfrm>
          <a:prstGeom prst="rect">
            <a:avLst/>
          </a:prstGeom>
          <a:noFill/>
          <a:ln w="9525">
            <a:noFill/>
            <a:miter lim="800000"/>
            <a:headEnd/>
            <a:tailEnd/>
          </a:ln>
        </p:spPr>
        <p:txBody>
          <a:bodyPr/>
          <a:lstStyle/>
          <a:p>
            <a:pPr eaLnBrk="0" hangingPunct="0"/>
            <a:endParaRPr lang="de-DE" sz="3200">
              <a:solidFill>
                <a:srgbClr val="00B050"/>
              </a:solidFill>
              <a:latin typeface="Webdings" pitchFamily="18" charset="2"/>
            </a:endParaRPr>
          </a:p>
        </p:txBody>
      </p:sp>
      <p:sp>
        <p:nvSpPr>
          <p:cNvPr id="68" name="Eingekerbter Richtungspfeil 67"/>
          <p:cNvSpPr/>
          <p:nvPr/>
        </p:nvSpPr>
        <p:spPr bwMode="auto">
          <a:xfrm>
            <a:off x="6786563" y="3546475"/>
            <a:ext cx="500062" cy="285750"/>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70" name="Eingekerbter Richtungspfeil 69"/>
          <p:cNvSpPr/>
          <p:nvPr/>
        </p:nvSpPr>
        <p:spPr bwMode="auto">
          <a:xfrm>
            <a:off x="7270750" y="3546475"/>
            <a:ext cx="500063" cy="285750"/>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71" name="Eingekerbter Richtungspfeil 70"/>
          <p:cNvSpPr/>
          <p:nvPr/>
        </p:nvSpPr>
        <p:spPr bwMode="auto">
          <a:xfrm>
            <a:off x="7786688" y="3546475"/>
            <a:ext cx="500062" cy="285750"/>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72" name="Eingekerbter Richtungspfeil 71"/>
          <p:cNvSpPr/>
          <p:nvPr/>
        </p:nvSpPr>
        <p:spPr bwMode="auto">
          <a:xfrm>
            <a:off x="8301038" y="3546475"/>
            <a:ext cx="500062" cy="285750"/>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84" name="Eingekerbter Richtungspfeil 83"/>
          <p:cNvSpPr/>
          <p:nvPr/>
        </p:nvSpPr>
        <p:spPr bwMode="auto">
          <a:xfrm>
            <a:off x="2824163" y="5624513"/>
            <a:ext cx="857250" cy="428625"/>
          </a:xfrm>
          <a:prstGeom prst="chevron">
            <a:avLst/>
          </a:prstGeom>
          <a:solidFill>
            <a:schemeClr val="accent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67612" name="Rechteck 25"/>
          <p:cNvSpPr>
            <a:spLocks noChangeArrowheads="1"/>
          </p:cNvSpPr>
          <p:nvPr/>
        </p:nvSpPr>
        <p:spPr bwMode="auto">
          <a:xfrm>
            <a:off x="2949575" y="5529263"/>
            <a:ext cx="500063" cy="500062"/>
          </a:xfrm>
          <a:prstGeom prst="rect">
            <a:avLst/>
          </a:prstGeom>
          <a:noFill/>
          <a:ln w="9525">
            <a:noFill/>
            <a:miter lim="800000"/>
            <a:headEnd/>
            <a:tailEnd/>
          </a:ln>
        </p:spPr>
        <p:txBody>
          <a:bodyPr/>
          <a:lstStyle/>
          <a:p>
            <a:pPr eaLnBrk="0" hangingPunct="0"/>
            <a:r>
              <a:rPr lang="de-DE" sz="3200">
                <a:solidFill>
                  <a:srgbClr val="00B050"/>
                </a:solidFill>
                <a:latin typeface="Webdings" pitchFamily="18" charset="2"/>
                <a:sym typeface="Webdings" pitchFamily="18" charset="2"/>
              </a:rPr>
              <a:t></a:t>
            </a:r>
            <a:endParaRPr lang="de-DE" sz="3200">
              <a:solidFill>
                <a:srgbClr val="00B050"/>
              </a:solidFill>
              <a:latin typeface="Webdings" pitchFamily="18" charset="2"/>
            </a:endParaRPr>
          </a:p>
        </p:txBody>
      </p:sp>
      <p:sp>
        <p:nvSpPr>
          <p:cNvPr id="88" name="Eingekerbter Richtungspfeil 87"/>
          <p:cNvSpPr/>
          <p:nvPr/>
        </p:nvSpPr>
        <p:spPr bwMode="auto">
          <a:xfrm>
            <a:off x="700088" y="3575050"/>
            <a:ext cx="857250" cy="428625"/>
          </a:xfrm>
          <a:prstGeom prst="chevron">
            <a:avLst/>
          </a:prstGeom>
          <a:solidFill>
            <a:schemeClr val="accent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67614" name="Rechteck 25"/>
          <p:cNvSpPr>
            <a:spLocks noChangeArrowheads="1"/>
          </p:cNvSpPr>
          <p:nvPr/>
        </p:nvSpPr>
        <p:spPr bwMode="auto">
          <a:xfrm>
            <a:off x="823913" y="3481388"/>
            <a:ext cx="500062" cy="500062"/>
          </a:xfrm>
          <a:prstGeom prst="rect">
            <a:avLst/>
          </a:prstGeom>
          <a:noFill/>
          <a:ln w="9525">
            <a:noFill/>
            <a:miter lim="800000"/>
            <a:headEnd/>
            <a:tailEnd/>
          </a:ln>
        </p:spPr>
        <p:txBody>
          <a:bodyPr/>
          <a:lstStyle/>
          <a:p>
            <a:pPr eaLnBrk="0" hangingPunct="0"/>
            <a:r>
              <a:rPr lang="de-DE" sz="3200">
                <a:solidFill>
                  <a:srgbClr val="00B050"/>
                </a:solidFill>
                <a:latin typeface="Webdings" pitchFamily="18" charset="2"/>
                <a:sym typeface="Webdings" pitchFamily="18" charset="2"/>
              </a:rPr>
              <a:t></a:t>
            </a:r>
            <a:endParaRPr lang="de-DE" sz="3200">
              <a:solidFill>
                <a:srgbClr val="00B050"/>
              </a:solidFill>
              <a:latin typeface="Webdings" pitchFamily="18" charset="2"/>
            </a:endParaRPr>
          </a:p>
        </p:txBody>
      </p:sp>
      <p:sp>
        <p:nvSpPr>
          <p:cNvPr id="92" name="Eingekerbter Richtungspfeil 91"/>
          <p:cNvSpPr/>
          <p:nvPr/>
        </p:nvSpPr>
        <p:spPr bwMode="auto">
          <a:xfrm>
            <a:off x="1323975" y="4910138"/>
            <a:ext cx="857250" cy="428625"/>
          </a:xfrm>
          <a:prstGeom prst="chevron">
            <a:avLst/>
          </a:prstGeom>
          <a:solidFill>
            <a:schemeClr val="accent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67616" name="Rechteck 25"/>
          <p:cNvSpPr>
            <a:spLocks noChangeArrowheads="1"/>
          </p:cNvSpPr>
          <p:nvPr/>
        </p:nvSpPr>
        <p:spPr bwMode="auto">
          <a:xfrm>
            <a:off x="1449388" y="4814888"/>
            <a:ext cx="500062" cy="500062"/>
          </a:xfrm>
          <a:prstGeom prst="rect">
            <a:avLst/>
          </a:prstGeom>
          <a:noFill/>
          <a:ln w="9525">
            <a:noFill/>
            <a:miter lim="800000"/>
            <a:headEnd/>
            <a:tailEnd/>
          </a:ln>
        </p:spPr>
        <p:txBody>
          <a:bodyPr/>
          <a:lstStyle/>
          <a:p>
            <a:pPr eaLnBrk="0" hangingPunct="0"/>
            <a:r>
              <a:rPr lang="de-DE" sz="3200">
                <a:solidFill>
                  <a:srgbClr val="00B050"/>
                </a:solidFill>
                <a:latin typeface="Webdings" pitchFamily="18" charset="2"/>
                <a:sym typeface="Webdings" pitchFamily="18" charset="2"/>
              </a:rPr>
              <a:t></a:t>
            </a:r>
            <a:endParaRPr lang="de-DE" sz="3200">
              <a:solidFill>
                <a:srgbClr val="00B050"/>
              </a:solidFill>
              <a:latin typeface="Webdings" pitchFamily="18" charset="2"/>
            </a:endParaRPr>
          </a:p>
        </p:txBody>
      </p:sp>
      <p:sp>
        <p:nvSpPr>
          <p:cNvPr id="95" name="Eingekerbter Richtungspfeil 94"/>
          <p:cNvSpPr/>
          <p:nvPr/>
        </p:nvSpPr>
        <p:spPr bwMode="auto">
          <a:xfrm>
            <a:off x="4000500" y="5000625"/>
            <a:ext cx="857250" cy="428625"/>
          </a:xfrm>
          <a:prstGeom prst="chevron">
            <a:avLst/>
          </a:prstGeom>
          <a:solidFill>
            <a:schemeClr val="accent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67618" name="Rechteck 25"/>
          <p:cNvSpPr>
            <a:spLocks noChangeArrowheads="1"/>
          </p:cNvSpPr>
          <p:nvPr/>
        </p:nvSpPr>
        <p:spPr bwMode="auto">
          <a:xfrm>
            <a:off x="4143375" y="4892675"/>
            <a:ext cx="500063" cy="500063"/>
          </a:xfrm>
          <a:prstGeom prst="rect">
            <a:avLst/>
          </a:prstGeom>
          <a:noFill/>
          <a:ln w="9525">
            <a:noFill/>
            <a:miter lim="800000"/>
            <a:headEnd/>
            <a:tailEnd/>
          </a:ln>
        </p:spPr>
        <p:txBody>
          <a:bodyPr/>
          <a:lstStyle/>
          <a:p>
            <a:pPr eaLnBrk="0" hangingPunct="0"/>
            <a:r>
              <a:rPr lang="de-DE" sz="3200">
                <a:solidFill>
                  <a:srgbClr val="00B050"/>
                </a:solidFill>
                <a:latin typeface="Webdings" pitchFamily="18" charset="2"/>
                <a:sym typeface="Webdings" pitchFamily="18" charset="2"/>
              </a:rPr>
              <a:t></a:t>
            </a:r>
            <a:endParaRPr lang="de-DE" sz="3200">
              <a:solidFill>
                <a:srgbClr val="00B050"/>
              </a:solidFill>
              <a:latin typeface="Webdings" pitchFamily="18" charset="2"/>
            </a:endParaRPr>
          </a:p>
        </p:txBody>
      </p:sp>
      <p:sp>
        <p:nvSpPr>
          <p:cNvPr id="67619" name="Textfeld 97"/>
          <p:cNvSpPr txBox="1">
            <a:spLocks noChangeArrowheads="1"/>
          </p:cNvSpPr>
          <p:nvPr/>
        </p:nvSpPr>
        <p:spPr bwMode="auto">
          <a:xfrm>
            <a:off x="6929438" y="2928938"/>
            <a:ext cx="1241425" cy="400050"/>
          </a:xfrm>
          <a:prstGeom prst="rect">
            <a:avLst/>
          </a:prstGeom>
          <a:noFill/>
          <a:ln w="9525">
            <a:noFill/>
            <a:miter lim="800000"/>
            <a:headEnd/>
            <a:tailEnd/>
          </a:ln>
        </p:spPr>
        <p:txBody>
          <a:bodyPr wrap="none">
            <a:spAutoFit/>
          </a:bodyPr>
          <a:lstStyle/>
          <a:p>
            <a:r>
              <a:rPr lang="de-DE" sz="2000">
                <a:solidFill>
                  <a:srgbClr val="000000"/>
                </a:solidFill>
                <a:latin typeface="Arial" charset="0"/>
              </a:rPr>
              <a:t>Baustelle</a:t>
            </a:r>
            <a:endParaRPr lang="de-DE" sz="900">
              <a:solidFill>
                <a:srgbClr val="000000"/>
              </a:solidFill>
              <a:latin typeface="Arial" charset="0"/>
            </a:endParaRPr>
          </a:p>
        </p:txBody>
      </p:sp>
      <p:cxnSp>
        <p:nvCxnSpPr>
          <p:cNvPr id="100" name="Gerade Verbindung 99"/>
          <p:cNvCxnSpPr>
            <a:stCxn id="60" idx="2"/>
          </p:cNvCxnSpPr>
          <p:nvPr/>
        </p:nvCxnSpPr>
        <p:spPr bwMode="auto">
          <a:xfrm rot="16200000" flipH="1">
            <a:off x="5391150" y="2606675"/>
            <a:ext cx="492125" cy="1031875"/>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Gerade Verbindung 101"/>
          <p:cNvCxnSpPr>
            <a:stCxn id="28" idx="2"/>
            <a:endCxn id="67602" idx="0"/>
          </p:cNvCxnSpPr>
          <p:nvPr/>
        </p:nvCxnSpPr>
        <p:spPr bwMode="auto">
          <a:xfrm rot="16200000" flipH="1">
            <a:off x="3785394" y="2901156"/>
            <a:ext cx="1866900" cy="1817688"/>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622" name="Gerade Verbindung 103"/>
          <p:cNvCxnSpPr>
            <a:cxnSpLocks noChangeShapeType="1"/>
            <a:stCxn id="28" idx="2"/>
            <a:endCxn id="28" idx="2"/>
          </p:cNvCxnSpPr>
          <p:nvPr/>
        </p:nvCxnSpPr>
        <p:spPr bwMode="auto">
          <a:xfrm rot="5400000">
            <a:off x="3810000" y="2876550"/>
            <a:ext cx="0" cy="0"/>
          </a:xfrm>
          <a:prstGeom prst="line">
            <a:avLst/>
          </a:prstGeom>
          <a:noFill/>
          <a:ln w="9525" algn="ctr">
            <a:noFill/>
            <a:round/>
            <a:headEnd/>
            <a:tailEnd/>
          </a:ln>
        </p:spPr>
      </p:cxnSp>
      <p:cxnSp>
        <p:nvCxnSpPr>
          <p:cNvPr id="110" name="Gerade Verbindung 109"/>
          <p:cNvCxnSpPr>
            <a:stCxn id="28" idx="2"/>
          </p:cNvCxnSpPr>
          <p:nvPr/>
        </p:nvCxnSpPr>
        <p:spPr bwMode="auto">
          <a:xfrm rot="5400000">
            <a:off x="2301875" y="2217738"/>
            <a:ext cx="849313" cy="2166937"/>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6" name="Gerade Verbindung 115"/>
          <p:cNvCxnSpPr>
            <a:stCxn id="28" idx="2"/>
            <a:endCxn id="67616" idx="0"/>
          </p:cNvCxnSpPr>
          <p:nvPr/>
        </p:nvCxnSpPr>
        <p:spPr bwMode="auto">
          <a:xfrm rot="5400000">
            <a:off x="1785144" y="2790031"/>
            <a:ext cx="1938338" cy="2111375"/>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9" name="Gerade Verbindung 118"/>
          <p:cNvCxnSpPr>
            <a:stCxn id="28" idx="2"/>
            <a:endCxn id="67618" idx="0"/>
          </p:cNvCxnSpPr>
          <p:nvPr/>
        </p:nvCxnSpPr>
        <p:spPr bwMode="auto">
          <a:xfrm rot="16200000" flipH="1">
            <a:off x="3093244" y="3593306"/>
            <a:ext cx="2016125" cy="582613"/>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626" name="Gerade Verbindung 120"/>
          <p:cNvCxnSpPr>
            <a:cxnSpLocks noChangeShapeType="1"/>
          </p:cNvCxnSpPr>
          <p:nvPr/>
        </p:nvCxnSpPr>
        <p:spPr bwMode="auto">
          <a:xfrm>
            <a:off x="5715000" y="3286125"/>
            <a:ext cx="914400" cy="914400"/>
          </a:xfrm>
          <a:prstGeom prst="line">
            <a:avLst/>
          </a:prstGeom>
          <a:noFill/>
          <a:ln w="9525" algn="ctr">
            <a:noFill/>
            <a:round/>
            <a:headEnd/>
            <a:tailEnd/>
          </a:ln>
        </p:spPr>
      </p:cxnSp>
      <p:cxnSp>
        <p:nvCxnSpPr>
          <p:cNvPr id="128" name="Gerade Verbindung 127"/>
          <p:cNvCxnSpPr>
            <a:stCxn id="28" idx="2"/>
            <a:endCxn id="67612" idx="0"/>
          </p:cNvCxnSpPr>
          <p:nvPr/>
        </p:nvCxnSpPr>
        <p:spPr bwMode="auto">
          <a:xfrm rot="5400000">
            <a:off x="2178050" y="3897313"/>
            <a:ext cx="2652713" cy="611187"/>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7628" name="Rechteck 25"/>
          <p:cNvSpPr>
            <a:spLocks noChangeArrowheads="1"/>
          </p:cNvSpPr>
          <p:nvPr/>
        </p:nvSpPr>
        <p:spPr bwMode="auto">
          <a:xfrm>
            <a:off x="4471988" y="1628775"/>
            <a:ext cx="500062" cy="500063"/>
          </a:xfrm>
          <a:prstGeom prst="rect">
            <a:avLst/>
          </a:prstGeom>
          <a:noFill/>
          <a:ln w="9525">
            <a:noFill/>
            <a:miter lim="800000"/>
            <a:headEnd/>
            <a:tailEnd/>
          </a:ln>
        </p:spPr>
        <p:txBody>
          <a:bodyPr/>
          <a:lstStyle/>
          <a:p>
            <a:pPr eaLnBrk="0" hangingPunct="0"/>
            <a:r>
              <a:rPr lang="de-DE" sz="3200">
                <a:solidFill>
                  <a:srgbClr val="00B050"/>
                </a:solidFill>
                <a:latin typeface="Webdings" pitchFamily="18" charset="2"/>
                <a:sym typeface="Webdings" pitchFamily="18" charset="2"/>
              </a:rPr>
              <a:t></a:t>
            </a:r>
            <a:endParaRPr lang="de-DE" sz="3200">
              <a:solidFill>
                <a:srgbClr val="00B050"/>
              </a:solidFill>
              <a:latin typeface="Webdings" pitchFamily="18" charset="2"/>
            </a:endParaRPr>
          </a:p>
        </p:txBody>
      </p:sp>
      <p:sp>
        <p:nvSpPr>
          <p:cNvPr id="67629" name="Rechteck 25"/>
          <p:cNvSpPr>
            <a:spLocks noChangeArrowheads="1"/>
          </p:cNvSpPr>
          <p:nvPr/>
        </p:nvSpPr>
        <p:spPr bwMode="auto">
          <a:xfrm>
            <a:off x="3851275" y="1628775"/>
            <a:ext cx="500063" cy="500063"/>
          </a:xfrm>
          <a:prstGeom prst="rect">
            <a:avLst/>
          </a:prstGeom>
          <a:noFill/>
          <a:ln w="9525">
            <a:noFill/>
            <a:miter lim="800000"/>
            <a:headEnd/>
            <a:tailEnd/>
          </a:ln>
        </p:spPr>
        <p:txBody>
          <a:bodyPr/>
          <a:lstStyle/>
          <a:p>
            <a:pPr eaLnBrk="0" hangingPunct="0"/>
            <a:r>
              <a:rPr lang="de-DE" sz="3200">
                <a:solidFill>
                  <a:srgbClr val="00B050"/>
                </a:solidFill>
                <a:latin typeface="Webdings" pitchFamily="18" charset="2"/>
                <a:sym typeface="Webdings" pitchFamily="18" charset="2"/>
              </a:rPr>
              <a:t></a:t>
            </a:r>
            <a:endParaRPr lang="de-DE" sz="3200">
              <a:solidFill>
                <a:srgbClr val="EC8F14"/>
              </a:solidFill>
              <a:latin typeface="Webdings" pitchFamily="18" charset="2"/>
            </a:endParaRPr>
          </a:p>
        </p:txBody>
      </p:sp>
      <p:sp>
        <p:nvSpPr>
          <p:cNvPr id="67630" name="Rechteck 75"/>
          <p:cNvSpPr>
            <a:spLocks noChangeArrowheads="1"/>
          </p:cNvSpPr>
          <p:nvPr/>
        </p:nvSpPr>
        <p:spPr bwMode="auto">
          <a:xfrm>
            <a:off x="7105650" y="3862388"/>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7631" name="Rechteck 75"/>
          <p:cNvSpPr>
            <a:spLocks noChangeArrowheads="1"/>
          </p:cNvSpPr>
          <p:nvPr/>
        </p:nvSpPr>
        <p:spPr bwMode="auto">
          <a:xfrm>
            <a:off x="7391400" y="3862388"/>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49" name="Rechteck 48"/>
          <p:cNvSpPr/>
          <p:nvPr/>
        </p:nvSpPr>
        <p:spPr bwMode="auto">
          <a:xfrm>
            <a:off x="481013" y="1731963"/>
            <a:ext cx="2032000" cy="1146175"/>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50" name="Gleichschenkliges Dreieck 49"/>
          <p:cNvSpPr/>
          <p:nvPr/>
        </p:nvSpPr>
        <p:spPr bwMode="auto">
          <a:xfrm>
            <a:off x="455613" y="1449388"/>
            <a:ext cx="2071687" cy="284162"/>
          </a:xfrm>
          <a:prstGeom prst="triangle">
            <a:avLst/>
          </a:prstGeom>
          <a:solidFill>
            <a:schemeClr val="bg1">
              <a:lumMod val="7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67634" name="Rechteck 36"/>
          <p:cNvSpPr>
            <a:spLocks noChangeArrowheads="1"/>
          </p:cNvSpPr>
          <p:nvPr/>
        </p:nvSpPr>
        <p:spPr bwMode="auto">
          <a:xfrm>
            <a:off x="800100" y="1685925"/>
            <a:ext cx="676275" cy="1016000"/>
          </a:xfrm>
          <a:prstGeom prst="rect">
            <a:avLst/>
          </a:prstGeom>
          <a:noFill/>
          <a:ln w="9525">
            <a:noFill/>
            <a:miter lim="800000"/>
            <a:headEnd/>
            <a:tailEnd/>
          </a:ln>
        </p:spPr>
        <p:txBody>
          <a:bodyPr>
            <a:spAutoFit/>
          </a:bodyPr>
          <a:lstStyle/>
          <a:p>
            <a:pPr eaLnBrk="0" hangingPunct="0"/>
            <a:r>
              <a:rPr lang="de-DE" sz="6000">
                <a:solidFill>
                  <a:srgbClr val="262699"/>
                </a:solidFill>
                <a:latin typeface="Webdings" pitchFamily="18" charset="2"/>
                <a:sym typeface="Webdings" pitchFamily="18" charset="2"/>
              </a:rPr>
              <a:t></a:t>
            </a:r>
            <a:endParaRPr lang="de-DE" sz="6000">
              <a:solidFill>
                <a:srgbClr val="262699"/>
              </a:solidFill>
              <a:latin typeface="Webdings" pitchFamily="18" charset="2"/>
            </a:endParaRPr>
          </a:p>
        </p:txBody>
      </p:sp>
      <p:sp>
        <p:nvSpPr>
          <p:cNvPr id="67635" name="Rechteck 36"/>
          <p:cNvSpPr>
            <a:spLocks noChangeArrowheads="1"/>
          </p:cNvSpPr>
          <p:nvPr/>
        </p:nvSpPr>
        <p:spPr bwMode="auto">
          <a:xfrm>
            <a:off x="1231900" y="1685925"/>
            <a:ext cx="954088" cy="1016000"/>
          </a:xfrm>
          <a:prstGeom prst="rect">
            <a:avLst/>
          </a:prstGeom>
          <a:noFill/>
          <a:ln w="9525">
            <a:noFill/>
            <a:miter lim="800000"/>
            <a:headEnd/>
            <a:tailEnd/>
          </a:ln>
        </p:spPr>
        <p:txBody>
          <a:bodyPr wrap="none">
            <a:spAutoFit/>
          </a:bodyPr>
          <a:lstStyle/>
          <a:p>
            <a:pPr eaLnBrk="0" hangingPunct="0"/>
            <a:r>
              <a:rPr lang="de-DE" sz="6000">
                <a:solidFill>
                  <a:srgbClr val="262699"/>
                </a:solidFill>
                <a:latin typeface="Webdings" pitchFamily="18" charset="2"/>
                <a:sym typeface="Webdings" pitchFamily="18" charset="2"/>
              </a:rPr>
              <a:t></a:t>
            </a:r>
            <a:endParaRPr lang="de-DE" sz="6000">
              <a:solidFill>
                <a:srgbClr val="3333CC"/>
              </a:solidFill>
              <a:latin typeface="Webdings" pitchFamily="18" charset="2"/>
            </a:endParaRPr>
          </a:p>
        </p:txBody>
      </p:sp>
      <p:sp>
        <p:nvSpPr>
          <p:cNvPr id="67636" name="Rechteck 36"/>
          <p:cNvSpPr>
            <a:spLocks noChangeArrowheads="1"/>
          </p:cNvSpPr>
          <p:nvPr/>
        </p:nvSpPr>
        <p:spPr bwMode="auto">
          <a:xfrm>
            <a:off x="369888" y="1690688"/>
            <a:ext cx="954087" cy="1016000"/>
          </a:xfrm>
          <a:prstGeom prst="rect">
            <a:avLst/>
          </a:prstGeom>
          <a:noFill/>
          <a:ln w="9525">
            <a:noFill/>
            <a:miter lim="800000"/>
            <a:headEnd/>
            <a:tailEnd/>
          </a:ln>
        </p:spPr>
        <p:txBody>
          <a:bodyPr wrap="none">
            <a:spAutoFit/>
          </a:bodyPr>
          <a:lstStyle/>
          <a:p>
            <a:pPr eaLnBrk="0" hangingPunct="0"/>
            <a:r>
              <a:rPr lang="de-DE" sz="6000">
                <a:solidFill>
                  <a:srgbClr val="262699"/>
                </a:solidFill>
                <a:latin typeface="Webdings" pitchFamily="18" charset="2"/>
                <a:sym typeface="Webdings" pitchFamily="18" charset="2"/>
              </a:rPr>
              <a:t></a:t>
            </a:r>
            <a:endParaRPr lang="de-DE" sz="6000">
              <a:solidFill>
                <a:srgbClr val="262699"/>
              </a:solidFill>
              <a:latin typeface="Webdings" pitchFamily="18" charset="2"/>
            </a:endParaRPr>
          </a:p>
        </p:txBody>
      </p:sp>
      <p:sp>
        <p:nvSpPr>
          <p:cNvPr id="67637" name="Rechteck 66"/>
          <p:cNvSpPr>
            <a:spLocks noChangeArrowheads="1"/>
          </p:cNvSpPr>
          <p:nvPr/>
        </p:nvSpPr>
        <p:spPr bwMode="auto">
          <a:xfrm>
            <a:off x="368300" y="908050"/>
            <a:ext cx="2286000" cy="585788"/>
          </a:xfrm>
          <a:prstGeom prst="rect">
            <a:avLst/>
          </a:prstGeom>
          <a:noFill/>
          <a:ln w="9525">
            <a:noFill/>
            <a:miter lim="800000"/>
            <a:headEnd/>
            <a:tailEnd/>
          </a:ln>
        </p:spPr>
        <p:txBody>
          <a:bodyPr>
            <a:spAutoFit/>
          </a:bodyPr>
          <a:lstStyle/>
          <a:p>
            <a:pPr algn="ctr"/>
            <a:r>
              <a:rPr lang="de-DE" sz="1600">
                <a:solidFill>
                  <a:srgbClr val="000000"/>
                </a:solidFill>
                <a:latin typeface="Arial" charset="0"/>
              </a:rPr>
              <a:t>Überbetriebliches Bildungszentrum</a:t>
            </a:r>
          </a:p>
        </p:txBody>
      </p:sp>
      <p:sp>
        <p:nvSpPr>
          <p:cNvPr id="67638" name="Rechteck 36"/>
          <p:cNvSpPr>
            <a:spLocks noChangeArrowheads="1"/>
          </p:cNvSpPr>
          <p:nvPr/>
        </p:nvSpPr>
        <p:spPr bwMode="auto">
          <a:xfrm>
            <a:off x="1639888" y="1690688"/>
            <a:ext cx="954087" cy="1016000"/>
          </a:xfrm>
          <a:prstGeom prst="rect">
            <a:avLst/>
          </a:prstGeom>
          <a:noFill/>
          <a:ln w="9525">
            <a:noFill/>
            <a:miter lim="800000"/>
            <a:headEnd/>
            <a:tailEnd/>
          </a:ln>
        </p:spPr>
        <p:txBody>
          <a:bodyPr wrap="none">
            <a:spAutoFit/>
          </a:bodyPr>
          <a:lstStyle/>
          <a:p>
            <a:pPr eaLnBrk="0" hangingPunct="0"/>
            <a:r>
              <a:rPr lang="de-DE" sz="6000">
                <a:solidFill>
                  <a:srgbClr val="262699"/>
                </a:solidFill>
                <a:latin typeface="Webdings" pitchFamily="18" charset="2"/>
                <a:sym typeface="Webdings" pitchFamily="18" charset="2"/>
              </a:rPr>
              <a:t></a:t>
            </a:r>
            <a:endParaRPr lang="de-DE" sz="6000">
              <a:solidFill>
                <a:srgbClr val="262699"/>
              </a:solidFill>
              <a:latin typeface="Webdings" pitchFamily="18" charset="2"/>
            </a:endParaRPr>
          </a:p>
        </p:txBody>
      </p:sp>
      <p:sp>
        <p:nvSpPr>
          <p:cNvPr id="67639" name="Textfeld 50"/>
          <p:cNvSpPr txBox="1">
            <a:spLocks noChangeArrowheads="1"/>
          </p:cNvSpPr>
          <p:nvPr/>
        </p:nvSpPr>
        <p:spPr bwMode="auto">
          <a:xfrm>
            <a:off x="7019925" y="4868863"/>
            <a:ext cx="2079625" cy="231775"/>
          </a:xfrm>
          <a:prstGeom prst="rect">
            <a:avLst/>
          </a:prstGeom>
          <a:noFill/>
          <a:ln w="9525">
            <a:noFill/>
            <a:miter lim="800000"/>
            <a:headEnd/>
            <a:tailEnd/>
          </a:ln>
        </p:spPr>
        <p:txBody>
          <a:bodyPr wrap="none">
            <a:spAutoFit/>
          </a:bodyPr>
          <a:lstStyle/>
          <a:p>
            <a:pPr eaLnBrk="0" hangingPunct="0">
              <a:spcBef>
                <a:spcPct val="50000"/>
              </a:spcBef>
            </a:pPr>
            <a:r>
              <a:rPr lang="de-DE" sz="900">
                <a:solidFill>
                  <a:srgbClr val="000000"/>
                </a:solidFill>
                <a:latin typeface="Arial" charset="0"/>
              </a:rPr>
              <a:t>= nebenberuflicher Ausbilder/Inhaber</a:t>
            </a:r>
          </a:p>
        </p:txBody>
      </p:sp>
      <p:sp>
        <p:nvSpPr>
          <p:cNvPr id="67640" name="Textfeld 50"/>
          <p:cNvSpPr txBox="1">
            <a:spLocks noChangeArrowheads="1"/>
          </p:cNvSpPr>
          <p:nvPr/>
        </p:nvSpPr>
        <p:spPr bwMode="auto">
          <a:xfrm>
            <a:off x="7019925" y="5373688"/>
            <a:ext cx="1617663" cy="230187"/>
          </a:xfrm>
          <a:prstGeom prst="rect">
            <a:avLst/>
          </a:prstGeom>
          <a:noFill/>
          <a:ln w="9525">
            <a:noFill/>
            <a:miter lim="800000"/>
            <a:headEnd/>
            <a:tailEnd/>
          </a:ln>
        </p:spPr>
        <p:txBody>
          <a:bodyPr wrap="none">
            <a:spAutoFit/>
          </a:bodyPr>
          <a:lstStyle/>
          <a:p>
            <a:pPr eaLnBrk="0" hangingPunct="0">
              <a:spcBef>
                <a:spcPct val="50000"/>
              </a:spcBef>
            </a:pPr>
            <a:r>
              <a:rPr lang="de-DE" sz="900">
                <a:solidFill>
                  <a:srgbClr val="000000"/>
                </a:solidFill>
                <a:latin typeface="Arial" charset="0"/>
              </a:rPr>
              <a:t>= hauptberufliches Personal</a:t>
            </a:r>
          </a:p>
        </p:txBody>
      </p:sp>
      <p:sp>
        <p:nvSpPr>
          <p:cNvPr id="67641" name="Rechteck 25"/>
          <p:cNvSpPr>
            <a:spLocks noChangeArrowheads="1"/>
          </p:cNvSpPr>
          <p:nvPr/>
        </p:nvSpPr>
        <p:spPr bwMode="auto">
          <a:xfrm>
            <a:off x="6597650" y="5162550"/>
            <a:ext cx="760413" cy="787400"/>
          </a:xfrm>
          <a:prstGeom prst="rect">
            <a:avLst/>
          </a:prstGeom>
          <a:noFill/>
          <a:ln w="9525">
            <a:noFill/>
            <a:miter lim="800000"/>
            <a:headEnd/>
            <a:tailEnd/>
          </a:ln>
        </p:spPr>
        <p:txBody>
          <a:bodyPr/>
          <a:lstStyle/>
          <a:p>
            <a:pPr eaLnBrk="0" hangingPunct="0"/>
            <a:r>
              <a:rPr lang="de-DE" sz="3200">
                <a:solidFill>
                  <a:srgbClr val="3333CC"/>
                </a:solidFill>
                <a:latin typeface="Webdings" pitchFamily="18" charset="2"/>
                <a:sym typeface="Webdings" pitchFamily="18" charset="2"/>
              </a:rPr>
              <a:t></a:t>
            </a:r>
            <a:endParaRPr lang="de-DE" sz="3200">
              <a:solidFill>
                <a:srgbClr val="3333CC"/>
              </a:solidFill>
              <a:latin typeface="Webdings" pitchFamily="18" charset="2"/>
            </a:endParaRPr>
          </a:p>
        </p:txBody>
      </p:sp>
      <p:sp>
        <p:nvSpPr>
          <p:cNvPr id="67643" name="Rechteck 75"/>
          <p:cNvSpPr>
            <a:spLocks noChangeArrowheads="1"/>
          </p:cNvSpPr>
          <p:nvPr/>
        </p:nvSpPr>
        <p:spPr bwMode="auto">
          <a:xfrm>
            <a:off x="6489700" y="4497388"/>
            <a:ext cx="428625" cy="571500"/>
          </a:xfrm>
          <a:prstGeom prst="rect">
            <a:avLst/>
          </a:prstGeom>
          <a:noFill/>
          <a:ln w="9525">
            <a:noFill/>
            <a:miter lim="800000"/>
            <a:headEnd/>
            <a:tailEnd/>
          </a:ln>
        </p:spPr>
        <p:txBody>
          <a:bodyPr wrap="none"/>
          <a:lstStyle/>
          <a:p>
            <a:pPr eaLnBrk="0" hangingPunct="0">
              <a:spcBef>
                <a:spcPct val="50000"/>
              </a:spcBef>
            </a:pPr>
            <a:r>
              <a:rPr lang="de-DE" sz="4800">
                <a:solidFill>
                  <a:srgbClr val="0DB335"/>
                </a:solidFill>
                <a:latin typeface="Webdings" pitchFamily="18" charset="2"/>
                <a:sym typeface="Webdings" pitchFamily="18" charset="2"/>
              </a:rPr>
              <a:t></a:t>
            </a:r>
            <a:endParaRPr lang="de-DE" sz="4800">
              <a:solidFill>
                <a:srgbClr val="0DB335"/>
              </a:solidFill>
              <a:latin typeface="Arial" charset="0"/>
            </a:endParaRPr>
          </a:p>
        </p:txBody>
      </p:sp>
      <p:sp>
        <p:nvSpPr>
          <p:cNvPr id="67644" name="Rechteck 75"/>
          <p:cNvSpPr>
            <a:spLocks noChangeArrowheads="1"/>
          </p:cNvSpPr>
          <p:nvPr/>
        </p:nvSpPr>
        <p:spPr bwMode="auto">
          <a:xfrm>
            <a:off x="4052888" y="1441450"/>
            <a:ext cx="428625" cy="571500"/>
          </a:xfrm>
          <a:prstGeom prst="rect">
            <a:avLst/>
          </a:prstGeom>
          <a:noFill/>
          <a:ln w="9525">
            <a:noFill/>
            <a:miter lim="800000"/>
            <a:headEnd/>
            <a:tailEnd/>
          </a:ln>
        </p:spPr>
        <p:txBody>
          <a:bodyPr wrap="none"/>
          <a:lstStyle/>
          <a:p>
            <a:pPr eaLnBrk="0" hangingPunct="0">
              <a:spcBef>
                <a:spcPct val="50000"/>
              </a:spcBef>
            </a:pPr>
            <a:r>
              <a:rPr lang="de-DE" sz="4800">
                <a:solidFill>
                  <a:srgbClr val="0DB335"/>
                </a:solidFill>
                <a:latin typeface="Webdings" pitchFamily="18" charset="2"/>
                <a:sym typeface="Webdings" pitchFamily="18" charset="2"/>
              </a:rPr>
              <a:t></a:t>
            </a:r>
            <a:endParaRPr lang="de-DE" sz="4800">
              <a:solidFill>
                <a:srgbClr val="0DB335"/>
              </a:solidFill>
              <a:latin typeface="Arial" charset="0"/>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feld 13"/>
          <p:cNvSpPr txBox="1">
            <a:spLocks noChangeArrowheads="1"/>
          </p:cNvSpPr>
          <p:nvPr/>
        </p:nvSpPr>
        <p:spPr bwMode="auto">
          <a:xfrm>
            <a:off x="395288" y="73025"/>
            <a:ext cx="8640762" cy="923330"/>
          </a:xfrm>
          <a:prstGeom prst="rect">
            <a:avLst/>
          </a:prstGeom>
          <a:noFill/>
          <a:ln w="9525">
            <a:noFill/>
            <a:miter lim="800000"/>
            <a:headEnd/>
            <a:tailEnd/>
          </a:ln>
        </p:spPr>
        <p:txBody>
          <a:bodyPr>
            <a:spAutoFit/>
          </a:bodyPr>
          <a:lstStyle/>
          <a:p>
            <a:pPr algn="ctr" eaLnBrk="0" hangingPunct="0">
              <a:spcBef>
                <a:spcPts val="0"/>
              </a:spcBef>
            </a:pPr>
            <a:r>
              <a:rPr lang="de-DE" b="1" dirty="0">
                <a:solidFill>
                  <a:srgbClr val="191966"/>
                </a:solidFill>
                <a:latin typeface="Arial" charset="0"/>
              </a:rPr>
              <a:t>KMU mit </a:t>
            </a:r>
            <a:r>
              <a:rPr lang="de-DE" b="1" dirty="0" smtClean="0">
                <a:solidFill>
                  <a:srgbClr val="191966"/>
                </a:solidFill>
                <a:latin typeface="Arial" charset="0"/>
              </a:rPr>
              <a:t>Service-Ausbilder-Unterstützung </a:t>
            </a:r>
          </a:p>
          <a:p>
            <a:pPr algn="ctr" eaLnBrk="0" hangingPunct="0">
              <a:spcBef>
                <a:spcPts val="0"/>
              </a:spcBef>
            </a:pPr>
            <a:r>
              <a:rPr lang="de-DE" sz="1200" b="1" dirty="0" smtClean="0">
                <a:solidFill>
                  <a:srgbClr val="191966"/>
                </a:solidFill>
                <a:latin typeface="Arial" charset="0"/>
              </a:rPr>
              <a:t>Mittelständisches Metallunternehmen/IHK ohne eigene Lehrwerkstatt  (192 MA)</a:t>
            </a:r>
          </a:p>
          <a:p>
            <a:pPr algn="ctr" eaLnBrk="0" hangingPunct="0">
              <a:spcBef>
                <a:spcPct val="50000"/>
              </a:spcBef>
            </a:pPr>
            <a:endParaRPr lang="de-DE" sz="1200" b="1" dirty="0">
              <a:solidFill>
                <a:srgbClr val="191966"/>
              </a:solidFill>
              <a:latin typeface="Arial" charset="0"/>
            </a:endParaRPr>
          </a:p>
        </p:txBody>
      </p:sp>
      <p:grpSp>
        <p:nvGrpSpPr>
          <p:cNvPr id="2" name="Gruppieren 47"/>
          <p:cNvGrpSpPr>
            <a:grpSpLocks/>
          </p:cNvGrpSpPr>
          <p:nvPr/>
        </p:nvGrpSpPr>
        <p:grpSpPr bwMode="auto">
          <a:xfrm>
            <a:off x="827584" y="980728"/>
            <a:ext cx="4168775" cy="3602038"/>
            <a:chOff x="1096951" y="1041398"/>
            <a:chExt cx="3714750" cy="3244838"/>
          </a:xfrm>
        </p:grpSpPr>
        <p:sp>
          <p:nvSpPr>
            <p:cNvPr id="20" name="Rechteck 19"/>
            <p:cNvSpPr/>
            <p:nvPr/>
          </p:nvSpPr>
          <p:spPr bwMode="auto">
            <a:xfrm>
              <a:off x="1143632" y="1500452"/>
              <a:ext cx="3642606" cy="2785784"/>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1" name="Eingekerbter Richtungspfeil 10"/>
            <p:cNvSpPr/>
            <p:nvPr/>
          </p:nvSpPr>
          <p:spPr bwMode="auto">
            <a:xfrm>
              <a:off x="1167681" y="3485395"/>
              <a:ext cx="643644" cy="35751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68628" name="Rechteck 27"/>
            <p:cNvSpPr>
              <a:spLocks noChangeArrowheads="1"/>
            </p:cNvSpPr>
            <p:nvPr/>
          </p:nvSpPr>
          <p:spPr bwMode="auto">
            <a:xfrm>
              <a:off x="2268526" y="2214561"/>
              <a:ext cx="714375" cy="857250"/>
            </a:xfrm>
            <a:prstGeom prst="rect">
              <a:avLst/>
            </a:prstGeom>
            <a:noFill/>
            <a:ln w="9525">
              <a:noFill/>
              <a:miter lim="800000"/>
              <a:headEnd/>
              <a:tailEnd/>
            </a:ln>
          </p:spPr>
          <p:txBody>
            <a:bodyPr wrap="none"/>
            <a:lstStyle/>
            <a:p>
              <a:pPr eaLnBrk="0" hangingPunct="0">
                <a:spcBef>
                  <a:spcPct val="50000"/>
                </a:spcBef>
              </a:pPr>
              <a:r>
                <a:rPr lang="de-DE" sz="4800">
                  <a:solidFill>
                    <a:srgbClr val="0DB335"/>
                  </a:solidFill>
                  <a:latin typeface="Webdings" pitchFamily="18" charset="2"/>
                  <a:sym typeface="Webdings" pitchFamily="18" charset="2"/>
                </a:rPr>
                <a:t></a:t>
              </a:r>
              <a:endParaRPr lang="de-DE" sz="4800">
                <a:solidFill>
                  <a:srgbClr val="0DB335"/>
                </a:solidFill>
                <a:latin typeface="Arial" charset="0"/>
              </a:endParaRPr>
            </a:p>
          </p:txBody>
        </p:sp>
        <p:sp>
          <p:nvSpPr>
            <p:cNvPr id="25" name="Gleichschenkliges Dreieck 24"/>
            <p:cNvSpPr/>
            <p:nvPr/>
          </p:nvSpPr>
          <p:spPr bwMode="auto">
            <a:xfrm>
              <a:off x="1096951" y="1041398"/>
              <a:ext cx="3714750" cy="461914"/>
            </a:xfrm>
            <a:prstGeom prst="triangle">
              <a:avLst/>
            </a:prstGeom>
            <a:solidFill>
              <a:schemeClr val="bg1">
                <a:lumMod val="7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68630" name="Rechteck 34"/>
            <p:cNvSpPr>
              <a:spLocks noChangeArrowheads="1"/>
            </p:cNvSpPr>
            <p:nvPr/>
          </p:nvSpPr>
          <p:spPr bwMode="auto">
            <a:xfrm>
              <a:off x="2871776" y="2227261"/>
              <a:ext cx="714375" cy="857250"/>
            </a:xfrm>
            <a:prstGeom prst="rect">
              <a:avLst/>
            </a:prstGeom>
            <a:noFill/>
            <a:ln w="9525">
              <a:noFill/>
              <a:miter lim="800000"/>
              <a:headEnd/>
              <a:tailEnd/>
            </a:ln>
          </p:spPr>
          <p:txBody>
            <a:bodyPr wrap="none"/>
            <a:lstStyle/>
            <a:p>
              <a:pPr eaLnBrk="0" hangingPunct="0">
                <a:spcBef>
                  <a:spcPct val="50000"/>
                </a:spcBef>
              </a:pPr>
              <a:r>
                <a:rPr lang="de-DE" sz="4800">
                  <a:solidFill>
                    <a:srgbClr val="0DB335"/>
                  </a:solidFill>
                  <a:latin typeface="Webdings" pitchFamily="18" charset="2"/>
                  <a:sym typeface="Webdings" pitchFamily="18" charset="2"/>
                </a:rPr>
                <a:t></a:t>
              </a:r>
              <a:endParaRPr lang="de-DE" sz="4800">
                <a:solidFill>
                  <a:srgbClr val="0DB335"/>
                </a:solidFill>
                <a:latin typeface="Arial" charset="0"/>
              </a:endParaRPr>
            </a:p>
          </p:txBody>
        </p:sp>
        <p:sp>
          <p:nvSpPr>
            <p:cNvPr id="68631" name="Rechteck 36"/>
            <p:cNvSpPr>
              <a:spLocks noChangeArrowheads="1"/>
            </p:cNvSpPr>
            <p:nvPr/>
          </p:nvSpPr>
          <p:spPr bwMode="auto">
            <a:xfrm>
              <a:off x="2389176" y="1897061"/>
              <a:ext cx="1209675" cy="1322387"/>
            </a:xfrm>
            <a:prstGeom prst="rect">
              <a:avLst/>
            </a:prstGeom>
            <a:noFill/>
            <a:ln w="9525">
              <a:noFill/>
              <a:miter lim="800000"/>
              <a:headEnd/>
              <a:tailEnd/>
            </a:ln>
          </p:spPr>
          <p:txBody>
            <a:bodyPr wrap="none">
              <a:spAutoFit/>
            </a:bodyPr>
            <a:lstStyle/>
            <a:p>
              <a:pPr eaLnBrk="0" hangingPunct="0"/>
              <a:r>
                <a:rPr lang="de-DE" sz="8000">
                  <a:solidFill>
                    <a:srgbClr val="0DB335"/>
                  </a:solidFill>
                  <a:latin typeface="Webdings" pitchFamily="18" charset="2"/>
                  <a:sym typeface="Webdings" pitchFamily="18" charset="2"/>
                </a:rPr>
                <a:t></a:t>
              </a:r>
              <a:endParaRPr lang="de-DE" sz="8000">
                <a:solidFill>
                  <a:srgbClr val="0DB335"/>
                </a:solidFill>
                <a:latin typeface="Webdings" pitchFamily="18" charset="2"/>
              </a:endParaRPr>
            </a:p>
          </p:txBody>
        </p:sp>
        <p:sp>
          <p:nvSpPr>
            <p:cNvPr id="39" name="Eingekerbter Richtungspfeil 38"/>
            <p:cNvSpPr/>
            <p:nvPr/>
          </p:nvSpPr>
          <p:spPr bwMode="auto">
            <a:xfrm>
              <a:off x="1913177" y="3471094"/>
              <a:ext cx="642230" cy="35751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41" name="Eingekerbter Richtungspfeil 40"/>
            <p:cNvSpPr/>
            <p:nvPr/>
          </p:nvSpPr>
          <p:spPr bwMode="auto">
            <a:xfrm>
              <a:off x="2655845" y="3471094"/>
              <a:ext cx="643644" cy="35751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43" name="Eingekerbter Richtungspfeil 42"/>
            <p:cNvSpPr/>
            <p:nvPr/>
          </p:nvSpPr>
          <p:spPr bwMode="auto">
            <a:xfrm>
              <a:off x="3385780" y="3471094"/>
              <a:ext cx="643644" cy="35751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44" name="Eingekerbter Richtungspfeil 43"/>
            <p:cNvSpPr/>
            <p:nvPr/>
          </p:nvSpPr>
          <p:spPr bwMode="auto">
            <a:xfrm>
              <a:off x="4114301" y="3471094"/>
              <a:ext cx="643645" cy="35751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68636" name="Textfeld 14"/>
            <p:cNvSpPr txBox="1">
              <a:spLocks noChangeArrowheads="1"/>
            </p:cNvSpPr>
            <p:nvPr/>
          </p:nvSpPr>
          <p:spPr bwMode="auto">
            <a:xfrm>
              <a:off x="1142976" y="1714498"/>
              <a:ext cx="3631823" cy="332707"/>
            </a:xfrm>
            <a:prstGeom prst="rect">
              <a:avLst/>
            </a:prstGeom>
            <a:noFill/>
            <a:ln w="9525">
              <a:noFill/>
              <a:miter lim="800000"/>
              <a:headEnd/>
              <a:tailEnd/>
            </a:ln>
          </p:spPr>
          <p:txBody>
            <a:bodyPr>
              <a:spAutoFit/>
            </a:bodyPr>
            <a:lstStyle/>
            <a:p>
              <a:pPr algn="ctr" eaLnBrk="0" hangingPunct="0">
                <a:spcBef>
                  <a:spcPct val="50000"/>
                </a:spcBef>
              </a:pPr>
              <a:r>
                <a:rPr lang="de-DE" sz="1800" dirty="0">
                  <a:solidFill>
                    <a:srgbClr val="000000"/>
                  </a:solidFill>
                  <a:latin typeface="Arial" charset="0"/>
                </a:rPr>
                <a:t>Ausbildender = </a:t>
              </a:r>
              <a:r>
                <a:rPr lang="de-DE" sz="1800" dirty="0" smtClean="0">
                  <a:solidFill>
                    <a:srgbClr val="000000"/>
                  </a:solidFill>
                  <a:latin typeface="Arial" charset="0"/>
                </a:rPr>
                <a:t>Geschäftsführer </a:t>
              </a:r>
              <a:endParaRPr lang="de-DE" sz="1800" dirty="0">
                <a:solidFill>
                  <a:srgbClr val="000000"/>
                </a:solidFill>
                <a:latin typeface="Arial" charset="0"/>
              </a:endParaRPr>
            </a:p>
          </p:txBody>
        </p:sp>
      </p:grpSp>
      <p:sp>
        <p:nvSpPr>
          <p:cNvPr id="68612" name="Textfeld 17"/>
          <p:cNvSpPr txBox="1">
            <a:spLocks noChangeArrowheads="1"/>
          </p:cNvSpPr>
          <p:nvPr/>
        </p:nvSpPr>
        <p:spPr bwMode="auto">
          <a:xfrm>
            <a:off x="7102475" y="4722813"/>
            <a:ext cx="1862138" cy="230832"/>
          </a:xfrm>
          <a:prstGeom prst="rect">
            <a:avLst/>
          </a:prstGeom>
          <a:noFill/>
          <a:ln w="9525">
            <a:noFill/>
            <a:miter lim="800000"/>
            <a:headEnd/>
            <a:tailEnd/>
          </a:ln>
        </p:spPr>
        <p:txBody>
          <a:bodyPr>
            <a:spAutoFit/>
          </a:bodyPr>
          <a:lstStyle/>
          <a:p>
            <a:pPr marL="90488" indent="-90488" eaLnBrk="0" hangingPunct="0">
              <a:spcBef>
                <a:spcPct val="50000"/>
              </a:spcBef>
            </a:pPr>
            <a:r>
              <a:rPr lang="de-DE" sz="900" dirty="0">
                <a:solidFill>
                  <a:srgbClr val="000000"/>
                </a:solidFill>
                <a:latin typeface="Arial" charset="0"/>
              </a:rPr>
              <a:t>= nebenberuflicher</a:t>
            </a:r>
            <a:r>
              <a:rPr lang="de-DE" sz="900" b="1" dirty="0">
                <a:solidFill>
                  <a:srgbClr val="000000"/>
                </a:solidFill>
                <a:latin typeface="Arial" charset="0"/>
              </a:rPr>
              <a:t> </a:t>
            </a:r>
            <a:r>
              <a:rPr lang="de-DE" sz="900" dirty="0">
                <a:solidFill>
                  <a:srgbClr val="000000"/>
                </a:solidFill>
                <a:latin typeface="Arial" charset="0"/>
              </a:rPr>
              <a:t>Ausbilder/-in </a:t>
            </a:r>
          </a:p>
        </p:txBody>
      </p:sp>
      <p:sp>
        <p:nvSpPr>
          <p:cNvPr id="68613" name="Rechteck 17"/>
          <p:cNvSpPr>
            <a:spLocks noChangeArrowheads="1"/>
          </p:cNvSpPr>
          <p:nvPr/>
        </p:nvSpPr>
        <p:spPr bwMode="auto">
          <a:xfrm>
            <a:off x="6330950" y="4217988"/>
            <a:ext cx="1231900" cy="1323975"/>
          </a:xfrm>
          <a:prstGeom prst="rect">
            <a:avLst/>
          </a:prstGeom>
          <a:noFill/>
          <a:ln w="9525">
            <a:noFill/>
            <a:miter lim="800000"/>
            <a:headEnd/>
            <a:tailEnd/>
          </a:ln>
        </p:spPr>
        <p:txBody>
          <a:bodyPr>
            <a:spAutoFit/>
          </a:bodyPr>
          <a:lstStyle/>
          <a:p>
            <a:pPr algn="r" eaLnBrk="0" hangingPunct="0"/>
            <a:r>
              <a:rPr lang="de-DE" sz="8000" dirty="0">
                <a:solidFill>
                  <a:srgbClr val="0DB335"/>
                </a:solidFill>
                <a:latin typeface="Webdings" pitchFamily="18" charset="2"/>
                <a:sym typeface="Webdings" pitchFamily="18" charset="2"/>
              </a:rPr>
              <a:t></a:t>
            </a:r>
            <a:endParaRPr lang="de-DE" sz="8000" dirty="0">
              <a:solidFill>
                <a:srgbClr val="0DB335"/>
              </a:solidFill>
              <a:latin typeface="Webdings" pitchFamily="18" charset="2"/>
            </a:endParaRPr>
          </a:p>
        </p:txBody>
      </p:sp>
      <p:sp>
        <p:nvSpPr>
          <p:cNvPr id="23" name="Rechteck 22"/>
          <p:cNvSpPr/>
          <p:nvPr/>
        </p:nvSpPr>
        <p:spPr bwMode="auto">
          <a:xfrm>
            <a:off x="6278563" y="1838325"/>
            <a:ext cx="2032000" cy="1146175"/>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24" name="Gleichschenkliges Dreieck 23"/>
          <p:cNvSpPr/>
          <p:nvPr/>
        </p:nvSpPr>
        <p:spPr bwMode="auto">
          <a:xfrm>
            <a:off x="6253163" y="1555750"/>
            <a:ext cx="2071687" cy="284163"/>
          </a:xfrm>
          <a:prstGeom prst="triangle">
            <a:avLst/>
          </a:prstGeom>
          <a:solidFill>
            <a:schemeClr val="bg1">
              <a:lumMod val="7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68616" name="Rechteck 36"/>
          <p:cNvSpPr>
            <a:spLocks noChangeArrowheads="1"/>
          </p:cNvSpPr>
          <p:nvPr/>
        </p:nvSpPr>
        <p:spPr bwMode="auto">
          <a:xfrm>
            <a:off x="6859588" y="1743075"/>
            <a:ext cx="674687" cy="814388"/>
          </a:xfrm>
          <a:prstGeom prst="rect">
            <a:avLst/>
          </a:prstGeom>
          <a:noFill/>
          <a:ln w="9525">
            <a:noFill/>
            <a:miter lim="800000"/>
            <a:headEnd/>
            <a:tailEnd/>
          </a:ln>
        </p:spPr>
        <p:txBody>
          <a:bodyPr wrap="none">
            <a:spAutoFit/>
          </a:bodyPr>
          <a:lstStyle/>
          <a:p>
            <a:pPr eaLnBrk="0" hangingPunct="0"/>
            <a:r>
              <a:rPr lang="de-DE" sz="8000">
                <a:solidFill>
                  <a:srgbClr val="262699"/>
                </a:solidFill>
                <a:latin typeface="Webdings" pitchFamily="18" charset="2"/>
                <a:sym typeface="Webdings" pitchFamily="18" charset="2"/>
              </a:rPr>
              <a:t></a:t>
            </a:r>
            <a:endParaRPr lang="de-DE" sz="8000">
              <a:solidFill>
                <a:srgbClr val="262699"/>
              </a:solidFill>
              <a:latin typeface="Webdings" pitchFamily="18" charset="2"/>
            </a:endParaRPr>
          </a:p>
        </p:txBody>
      </p:sp>
      <p:sp>
        <p:nvSpPr>
          <p:cNvPr id="68617" name="Rechteck 36"/>
          <p:cNvSpPr>
            <a:spLocks noChangeArrowheads="1"/>
          </p:cNvSpPr>
          <p:nvPr/>
        </p:nvSpPr>
        <p:spPr bwMode="auto">
          <a:xfrm>
            <a:off x="7273925" y="1738313"/>
            <a:ext cx="1211263" cy="1323975"/>
          </a:xfrm>
          <a:prstGeom prst="rect">
            <a:avLst/>
          </a:prstGeom>
          <a:noFill/>
          <a:ln w="9525">
            <a:noFill/>
            <a:miter lim="800000"/>
            <a:headEnd/>
            <a:tailEnd/>
          </a:ln>
        </p:spPr>
        <p:txBody>
          <a:bodyPr wrap="none">
            <a:spAutoFit/>
          </a:bodyPr>
          <a:lstStyle/>
          <a:p>
            <a:pPr eaLnBrk="0" hangingPunct="0"/>
            <a:r>
              <a:rPr lang="de-DE" sz="8000" dirty="0">
                <a:solidFill>
                  <a:srgbClr val="262699"/>
                </a:solidFill>
                <a:latin typeface="Webdings" pitchFamily="18" charset="2"/>
                <a:sym typeface="Webdings" pitchFamily="18" charset="2"/>
              </a:rPr>
              <a:t></a:t>
            </a:r>
            <a:endParaRPr lang="de-DE" sz="8000" dirty="0">
              <a:solidFill>
                <a:srgbClr val="3333CC"/>
              </a:solidFill>
              <a:latin typeface="Webdings" pitchFamily="18" charset="2"/>
            </a:endParaRPr>
          </a:p>
        </p:txBody>
      </p:sp>
      <p:sp>
        <p:nvSpPr>
          <p:cNvPr id="68618" name="Rechteck 36"/>
          <p:cNvSpPr>
            <a:spLocks noChangeArrowheads="1"/>
          </p:cNvSpPr>
          <p:nvPr/>
        </p:nvSpPr>
        <p:spPr bwMode="auto">
          <a:xfrm>
            <a:off x="6423025" y="1736725"/>
            <a:ext cx="1211263" cy="1322388"/>
          </a:xfrm>
          <a:prstGeom prst="rect">
            <a:avLst/>
          </a:prstGeom>
          <a:noFill/>
          <a:ln w="9525">
            <a:noFill/>
            <a:miter lim="800000"/>
            <a:headEnd/>
            <a:tailEnd/>
          </a:ln>
        </p:spPr>
        <p:txBody>
          <a:bodyPr wrap="none">
            <a:spAutoFit/>
          </a:bodyPr>
          <a:lstStyle/>
          <a:p>
            <a:pPr eaLnBrk="0" hangingPunct="0"/>
            <a:r>
              <a:rPr lang="de-DE" sz="8000">
                <a:solidFill>
                  <a:srgbClr val="262699"/>
                </a:solidFill>
                <a:latin typeface="Webdings" pitchFamily="18" charset="2"/>
                <a:sym typeface="Webdings" pitchFamily="18" charset="2"/>
              </a:rPr>
              <a:t></a:t>
            </a:r>
            <a:endParaRPr lang="de-DE" sz="8000">
              <a:solidFill>
                <a:srgbClr val="262699"/>
              </a:solidFill>
              <a:latin typeface="Webdings" pitchFamily="18" charset="2"/>
            </a:endParaRPr>
          </a:p>
        </p:txBody>
      </p:sp>
      <p:sp>
        <p:nvSpPr>
          <p:cNvPr id="68619" name="Rechteck 30"/>
          <p:cNvSpPr>
            <a:spLocks noChangeArrowheads="1"/>
          </p:cNvSpPr>
          <p:nvPr/>
        </p:nvSpPr>
        <p:spPr bwMode="auto">
          <a:xfrm>
            <a:off x="6134408" y="1071160"/>
            <a:ext cx="2286000" cy="338138"/>
          </a:xfrm>
          <a:prstGeom prst="rect">
            <a:avLst/>
          </a:prstGeom>
          <a:noFill/>
          <a:ln w="9525">
            <a:noFill/>
            <a:miter lim="800000"/>
            <a:headEnd/>
            <a:tailEnd/>
          </a:ln>
        </p:spPr>
        <p:txBody>
          <a:bodyPr>
            <a:spAutoFit/>
          </a:bodyPr>
          <a:lstStyle/>
          <a:p>
            <a:pPr algn="ctr"/>
            <a:r>
              <a:rPr lang="de-DE" sz="1600" dirty="0">
                <a:solidFill>
                  <a:srgbClr val="000000"/>
                </a:solidFill>
                <a:latin typeface="Arial" charset="0"/>
              </a:rPr>
              <a:t>Bildungszentrum</a:t>
            </a:r>
          </a:p>
        </p:txBody>
      </p:sp>
      <p:sp>
        <p:nvSpPr>
          <p:cNvPr id="30" name="Rechteck 36"/>
          <p:cNvSpPr>
            <a:spLocks noChangeArrowheads="1"/>
          </p:cNvSpPr>
          <p:nvPr/>
        </p:nvSpPr>
        <p:spPr bwMode="auto">
          <a:xfrm>
            <a:off x="6000750" y="1727200"/>
            <a:ext cx="1211263" cy="1323975"/>
          </a:xfrm>
          <a:prstGeom prst="rect">
            <a:avLst/>
          </a:prstGeom>
          <a:noFill/>
          <a:ln w="9525">
            <a:noFill/>
            <a:miter lim="800000"/>
            <a:headEnd/>
            <a:tailEnd/>
          </a:ln>
        </p:spPr>
        <p:txBody>
          <a:bodyPr wrap="none">
            <a:spAutoFit/>
          </a:bodyPr>
          <a:lstStyle/>
          <a:p>
            <a:pPr eaLnBrk="0" hangingPunct="0"/>
            <a:r>
              <a:rPr lang="de-DE" sz="8000" dirty="0">
                <a:solidFill>
                  <a:srgbClr val="262699"/>
                </a:solidFill>
                <a:latin typeface="Webdings" pitchFamily="18" charset="2"/>
                <a:sym typeface="Webdings" pitchFamily="18" charset="2"/>
              </a:rPr>
              <a:t></a:t>
            </a:r>
            <a:endParaRPr lang="de-DE" sz="8000" dirty="0">
              <a:solidFill>
                <a:srgbClr val="262699"/>
              </a:solidFill>
              <a:latin typeface="Webdings" pitchFamily="18" charset="2"/>
            </a:endParaRPr>
          </a:p>
        </p:txBody>
      </p:sp>
      <p:sp>
        <p:nvSpPr>
          <p:cNvPr id="68622" name="Textfeld 34"/>
          <p:cNvSpPr txBox="1">
            <a:spLocks noChangeArrowheads="1"/>
          </p:cNvSpPr>
          <p:nvPr/>
        </p:nvSpPr>
        <p:spPr bwMode="auto">
          <a:xfrm>
            <a:off x="7082324" y="4098925"/>
            <a:ext cx="1676400" cy="230188"/>
          </a:xfrm>
          <a:prstGeom prst="rect">
            <a:avLst/>
          </a:prstGeom>
          <a:noFill/>
          <a:ln w="9525">
            <a:noFill/>
            <a:miter lim="800000"/>
            <a:headEnd/>
            <a:tailEnd/>
          </a:ln>
        </p:spPr>
        <p:txBody>
          <a:bodyPr wrap="none">
            <a:spAutoFit/>
          </a:bodyPr>
          <a:lstStyle/>
          <a:p>
            <a:pPr eaLnBrk="0" hangingPunct="0">
              <a:spcBef>
                <a:spcPct val="50000"/>
              </a:spcBef>
            </a:pPr>
            <a:r>
              <a:rPr lang="de-DE" sz="900" dirty="0">
                <a:solidFill>
                  <a:srgbClr val="000000"/>
                </a:solidFill>
                <a:latin typeface="Arial" charset="0"/>
              </a:rPr>
              <a:t>= hauptberufliches</a:t>
            </a:r>
            <a:r>
              <a:rPr lang="de-DE" sz="900" b="1" dirty="0">
                <a:solidFill>
                  <a:srgbClr val="000000"/>
                </a:solidFill>
                <a:latin typeface="Arial" charset="0"/>
              </a:rPr>
              <a:t> </a:t>
            </a:r>
            <a:r>
              <a:rPr lang="de-DE" sz="900" dirty="0">
                <a:solidFill>
                  <a:srgbClr val="000000"/>
                </a:solidFill>
                <a:latin typeface="Arial" charset="0"/>
              </a:rPr>
              <a:t>Personal</a:t>
            </a:r>
          </a:p>
        </p:txBody>
      </p:sp>
      <p:sp>
        <p:nvSpPr>
          <p:cNvPr id="68623" name="Rechteck 35"/>
          <p:cNvSpPr>
            <a:spLocks noChangeArrowheads="1"/>
          </p:cNvSpPr>
          <p:nvPr/>
        </p:nvSpPr>
        <p:spPr bwMode="auto">
          <a:xfrm>
            <a:off x="6673850" y="3941763"/>
            <a:ext cx="428625" cy="385762"/>
          </a:xfrm>
          <a:prstGeom prst="rect">
            <a:avLst/>
          </a:prstGeom>
          <a:noFill/>
          <a:ln w="9525">
            <a:noFill/>
            <a:miter lim="800000"/>
            <a:headEnd/>
            <a:tailEnd/>
          </a:ln>
        </p:spPr>
        <p:txBody>
          <a:bodyPr wrap="none">
            <a:spAutoFit/>
          </a:bodyPr>
          <a:lstStyle/>
          <a:p>
            <a:pPr eaLnBrk="0" hangingPunct="0"/>
            <a:r>
              <a:rPr lang="de-DE" sz="2800">
                <a:solidFill>
                  <a:srgbClr val="3333CC"/>
                </a:solidFill>
                <a:latin typeface="Webdings" pitchFamily="18" charset="2"/>
                <a:sym typeface="Webdings" pitchFamily="18" charset="2"/>
              </a:rPr>
              <a:t></a:t>
            </a:r>
            <a:endParaRPr lang="de-DE" sz="2800">
              <a:solidFill>
                <a:srgbClr val="3333CC"/>
              </a:solidFill>
              <a:latin typeface="Webdings" pitchFamily="18" charset="2"/>
            </a:endParaRPr>
          </a:p>
        </p:txBody>
      </p:sp>
      <p:sp>
        <p:nvSpPr>
          <p:cNvPr id="68624" name="Textfeld 47"/>
          <p:cNvSpPr txBox="1">
            <a:spLocks noChangeArrowheads="1"/>
          </p:cNvSpPr>
          <p:nvPr/>
        </p:nvSpPr>
        <p:spPr bwMode="auto">
          <a:xfrm>
            <a:off x="7102475" y="5599113"/>
            <a:ext cx="1792288" cy="368300"/>
          </a:xfrm>
          <a:prstGeom prst="rect">
            <a:avLst/>
          </a:prstGeom>
          <a:noFill/>
          <a:ln w="9525">
            <a:noFill/>
            <a:miter lim="800000"/>
            <a:headEnd/>
            <a:tailEnd/>
          </a:ln>
        </p:spPr>
        <p:txBody>
          <a:bodyPr>
            <a:spAutoFit/>
          </a:bodyPr>
          <a:lstStyle/>
          <a:p>
            <a:pPr marL="90488" indent="-90488" eaLnBrk="0" hangingPunct="0">
              <a:spcBef>
                <a:spcPct val="50000"/>
              </a:spcBef>
            </a:pPr>
            <a:r>
              <a:rPr lang="de-DE" sz="900" dirty="0">
                <a:solidFill>
                  <a:srgbClr val="000000"/>
                </a:solidFill>
                <a:latin typeface="Arial" charset="0"/>
              </a:rPr>
              <a:t>= nebenberuflich </a:t>
            </a:r>
            <a:br>
              <a:rPr lang="de-DE" sz="900" dirty="0">
                <a:solidFill>
                  <a:srgbClr val="000000"/>
                </a:solidFill>
                <a:latin typeface="Arial" charset="0"/>
              </a:rPr>
            </a:br>
            <a:r>
              <a:rPr lang="de-DE" sz="900" dirty="0">
                <a:solidFill>
                  <a:srgbClr val="000000"/>
                </a:solidFill>
                <a:latin typeface="Arial" charset="0"/>
              </a:rPr>
              <a:t>ausbildende Fachkraft </a:t>
            </a:r>
          </a:p>
        </p:txBody>
      </p:sp>
      <p:sp>
        <p:nvSpPr>
          <p:cNvPr id="68625" name="Rechteck 75"/>
          <p:cNvSpPr>
            <a:spLocks noChangeArrowheads="1"/>
          </p:cNvSpPr>
          <p:nvPr/>
        </p:nvSpPr>
        <p:spPr bwMode="auto">
          <a:xfrm>
            <a:off x="6648450" y="5461000"/>
            <a:ext cx="428625" cy="571500"/>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88889E-6 7.40741E-7 L -0.32292 0.03148 " pathEditMode="relative" rAng="0" ptsTypes="AA">
                                      <p:cBhvr>
                                        <p:cTn id="6" dur="2000" fill="hold"/>
                                        <p:tgtEl>
                                          <p:spTgt spid="30"/>
                                        </p:tgtEl>
                                        <p:attrNameLst>
                                          <p:attrName>ppt_x</p:attrName>
                                          <p:attrName>ppt_y</p:attrName>
                                        </p:attrNameLst>
                                      </p:cBhvr>
                                      <p:rCtr x="-161" y="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feld 13"/>
          <p:cNvSpPr txBox="1">
            <a:spLocks noChangeArrowheads="1"/>
          </p:cNvSpPr>
          <p:nvPr/>
        </p:nvSpPr>
        <p:spPr bwMode="auto">
          <a:xfrm>
            <a:off x="395288" y="73025"/>
            <a:ext cx="8640762" cy="923330"/>
          </a:xfrm>
          <a:prstGeom prst="rect">
            <a:avLst/>
          </a:prstGeom>
          <a:noFill/>
          <a:ln w="9525">
            <a:noFill/>
            <a:miter lim="800000"/>
            <a:headEnd/>
            <a:tailEnd/>
          </a:ln>
        </p:spPr>
        <p:txBody>
          <a:bodyPr>
            <a:spAutoFit/>
          </a:bodyPr>
          <a:lstStyle/>
          <a:p>
            <a:pPr algn="ctr" eaLnBrk="0" hangingPunct="0">
              <a:spcBef>
                <a:spcPts val="0"/>
              </a:spcBef>
            </a:pPr>
            <a:r>
              <a:rPr lang="de-DE" b="1" dirty="0">
                <a:solidFill>
                  <a:srgbClr val="191966"/>
                </a:solidFill>
                <a:latin typeface="Arial" charset="0"/>
              </a:rPr>
              <a:t>KMU mit </a:t>
            </a:r>
            <a:r>
              <a:rPr lang="de-DE" b="1" dirty="0" smtClean="0">
                <a:solidFill>
                  <a:srgbClr val="191966"/>
                </a:solidFill>
                <a:latin typeface="Arial" charset="0"/>
              </a:rPr>
              <a:t>Service-Ausbilder-Unterstützung </a:t>
            </a:r>
          </a:p>
          <a:p>
            <a:pPr algn="ctr" eaLnBrk="0" hangingPunct="0">
              <a:spcBef>
                <a:spcPts val="0"/>
              </a:spcBef>
            </a:pPr>
            <a:r>
              <a:rPr lang="de-DE" sz="1200" b="1" dirty="0" smtClean="0">
                <a:solidFill>
                  <a:srgbClr val="191966"/>
                </a:solidFill>
                <a:latin typeface="Arial" charset="0"/>
              </a:rPr>
              <a:t>Mittelständisches Metallunternehmen/IHK ohne eigene Lehrwerkstatt  (192 MA)</a:t>
            </a:r>
          </a:p>
          <a:p>
            <a:pPr algn="ctr" eaLnBrk="0" hangingPunct="0">
              <a:spcBef>
                <a:spcPct val="50000"/>
              </a:spcBef>
            </a:pPr>
            <a:endParaRPr lang="de-DE" sz="1200" b="1" dirty="0">
              <a:solidFill>
                <a:srgbClr val="191966"/>
              </a:solidFill>
              <a:latin typeface="Arial" charset="0"/>
            </a:endParaRPr>
          </a:p>
        </p:txBody>
      </p:sp>
      <p:grpSp>
        <p:nvGrpSpPr>
          <p:cNvPr id="2" name="Gruppieren 47"/>
          <p:cNvGrpSpPr>
            <a:grpSpLocks/>
          </p:cNvGrpSpPr>
          <p:nvPr/>
        </p:nvGrpSpPr>
        <p:grpSpPr bwMode="auto">
          <a:xfrm>
            <a:off x="827584" y="980728"/>
            <a:ext cx="4168775" cy="3602038"/>
            <a:chOff x="1096951" y="1041398"/>
            <a:chExt cx="3714750" cy="3244838"/>
          </a:xfrm>
        </p:grpSpPr>
        <p:sp>
          <p:nvSpPr>
            <p:cNvPr id="20" name="Rechteck 19"/>
            <p:cNvSpPr/>
            <p:nvPr/>
          </p:nvSpPr>
          <p:spPr bwMode="auto">
            <a:xfrm>
              <a:off x="1143632" y="1500452"/>
              <a:ext cx="3642606" cy="2785784"/>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1" name="Eingekerbter Richtungspfeil 10"/>
            <p:cNvSpPr/>
            <p:nvPr/>
          </p:nvSpPr>
          <p:spPr bwMode="auto">
            <a:xfrm>
              <a:off x="1167681" y="3485395"/>
              <a:ext cx="643644" cy="35751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68628" name="Rechteck 27"/>
            <p:cNvSpPr>
              <a:spLocks noChangeArrowheads="1"/>
            </p:cNvSpPr>
            <p:nvPr/>
          </p:nvSpPr>
          <p:spPr bwMode="auto">
            <a:xfrm>
              <a:off x="2268526" y="2214561"/>
              <a:ext cx="714375" cy="857250"/>
            </a:xfrm>
            <a:prstGeom prst="rect">
              <a:avLst/>
            </a:prstGeom>
            <a:noFill/>
            <a:ln w="9525">
              <a:noFill/>
              <a:miter lim="800000"/>
              <a:headEnd/>
              <a:tailEnd/>
            </a:ln>
          </p:spPr>
          <p:txBody>
            <a:bodyPr wrap="none"/>
            <a:lstStyle/>
            <a:p>
              <a:pPr eaLnBrk="0" hangingPunct="0">
                <a:spcBef>
                  <a:spcPct val="50000"/>
                </a:spcBef>
              </a:pPr>
              <a:r>
                <a:rPr lang="de-DE" sz="4800">
                  <a:solidFill>
                    <a:srgbClr val="0DB335"/>
                  </a:solidFill>
                  <a:latin typeface="Webdings" pitchFamily="18" charset="2"/>
                  <a:sym typeface="Webdings" pitchFamily="18" charset="2"/>
                </a:rPr>
                <a:t></a:t>
              </a:r>
              <a:endParaRPr lang="de-DE" sz="4800">
                <a:solidFill>
                  <a:srgbClr val="0DB335"/>
                </a:solidFill>
                <a:latin typeface="Arial" charset="0"/>
              </a:endParaRPr>
            </a:p>
          </p:txBody>
        </p:sp>
        <p:sp>
          <p:nvSpPr>
            <p:cNvPr id="25" name="Gleichschenkliges Dreieck 24"/>
            <p:cNvSpPr/>
            <p:nvPr/>
          </p:nvSpPr>
          <p:spPr bwMode="auto">
            <a:xfrm>
              <a:off x="1096951" y="1041398"/>
              <a:ext cx="3714750" cy="461914"/>
            </a:xfrm>
            <a:prstGeom prst="triangle">
              <a:avLst/>
            </a:prstGeom>
            <a:solidFill>
              <a:schemeClr val="bg1">
                <a:lumMod val="7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68630" name="Rechteck 34"/>
            <p:cNvSpPr>
              <a:spLocks noChangeArrowheads="1"/>
            </p:cNvSpPr>
            <p:nvPr/>
          </p:nvSpPr>
          <p:spPr bwMode="auto">
            <a:xfrm>
              <a:off x="2871776" y="2227261"/>
              <a:ext cx="714375" cy="857250"/>
            </a:xfrm>
            <a:prstGeom prst="rect">
              <a:avLst/>
            </a:prstGeom>
            <a:noFill/>
            <a:ln w="9525">
              <a:noFill/>
              <a:miter lim="800000"/>
              <a:headEnd/>
              <a:tailEnd/>
            </a:ln>
          </p:spPr>
          <p:txBody>
            <a:bodyPr wrap="none"/>
            <a:lstStyle/>
            <a:p>
              <a:pPr eaLnBrk="0" hangingPunct="0">
                <a:spcBef>
                  <a:spcPct val="50000"/>
                </a:spcBef>
              </a:pPr>
              <a:r>
                <a:rPr lang="de-DE" sz="4800">
                  <a:solidFill>
                    <a:srgbClr val="0DB335"/>
                  </a:solidFill>
                  <a:latin typeface="Webdings" pitchFamily="18" charset="2"/>
                  <a:sym typeface="Webdings" pitchFamily="18" charset="2"/>
                </a:rPr>
                <a:t></a:t>
              </a:r>
              <a:endParaRPr lang="de-DE" sz="4800">
                <a:solidFill>
                  <a:srgbClr val="0DB335"/>
                </a:solidFill>
                <a:latin typeface="Arial" charset="0"/>
              </a:endParaRPr>
            </a:p>
          </p:txBody>
        </p:sp>
        <p:sp>
          <p:nvSpPr>
            <p:cNvPr id="68631" name="Rechteck 36"/>
            <p:cNvSpPr>
              <a:spLocks noChangeArrowheads="1"/>
            </p:cNvSpPr>
            <p:nvPr/>
          </p:nvSpPr>
          <p:spPr bwMode="auto">
            <a:xfrm>
              <a:off x="2389176" y="1897061"/>
              <a:ext cx="1209675" cy="1322387"/>
            </a:xfrm>
            <a:prstGeom prst="rect">
              <a:avLst/>
            </a:prstGeom>
            <a:noFill/>
            <a:ln w="9525">
              <a:noFill/>
              <a:miter lim="800000"/>
              <a:headEnd/>
              <a:tailEnd/>
            </a:ln>
          </p:spPr>
          <p:txBody>
            <a:bodyPr wrap="none">
              <a:spAutoFit/>
            </a:bodyPr>
            <a:lstStyle/>
            <a:p>
              <a:pPr eaLnBrk="0" hangingPunct="0"/>
              <a:r>
                <a:rPr lang="de-DE" sz="8000">
                  <a:solidFill>
                    <a:srgbClr val="0DB335"/>
                  </a:solidFill>
                  <a:latin typeface="Webdings" pitchFamily="18" charset="2"/>
                  <a:sym typeface="Webdings" pitchFamily="18" charset="2"/>
                </a:rPr>
                <a:t></a:t>
              </a:r>
              <a:endParaRPr lang="de-DE" sz="8000">
                <a:solidFill>
                  <a:srgbClr val="0DB335"/>
                </a:solidFill>
                <a:latin typeface="Webdings" pitchFamily="18" charset="2"/>
              </a:endParaRPr>
            </a:p>
          </p:txBody>
        </p:sp>
        <p:sp>
          <p:nvSpPr>
            <p:cNvPr id="39" name="Eingekerbter Richtungspfeil 38"/>
            <p:cNvSpPr/>
            <p:nvPr/>
          </p:nvSpPr>
          <p:spPr bwMode="auto">
            <a:xfrm>
              <a:off x="1913177" y="3471094"/>
              <a:ext cx="642230" cy="35751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41" name="Eingekerbter Richtungspfeil 40"/>
            <p:cNvSpPr/>
            <p:nvPr/>
          </p:nvSpPr>
          <p:spPr bwMode="auto">
            <a:xfrm>
              <a:off x="2655845" y="3471094"/>
              <a:ext cx="643644" cy="35751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43" name="Eingekerbter Richtungspfeil 42"/>
            <p:cNvSpPr/>
            <p:nvPr/>
          </p:nvSpPr>
          <p:spPr bwMode="auto">
            <a:xfrm>
              <a:off x="3385780" y="3471094"/>
              <a:ext cx="643644" cy="35751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44" name="Eingekerbter Richtungspfeil 43"/>
            <p:cNvSpPr/>
            <p:nvPr/>
          </p:nvSpPr>
          <p:spPr bwMode="auto">
            <a:xfrm>
              <a:off x="4114301" y="3471094"/>
              <a:ext cx="643645" cy="35751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68636" name="Textfeld 14"/>
            <p:cNvSpPr txBox="1">
              <a:spLocks noChangeArrowheads="1"/>
            </p:cNvSpPr>
            <p:nvPr/>
          </p:nvSpPr>
          <p:spPr bwMode="auto">
            <a:xfrm>
              <a:off x="1142976" y="1714498"/>
              <a:ext cx="3631823" cy="332707"/>
            </a:xfrm>
            <a:prstGeom prst="rect">
              <a:avLst/>
            </a:prstGeom>
            <a:noFill/>
            <a:ln w="9525">
              <a:noFill/>
              <a:miter lim="800000"/>
              <a:headEnd/>
              <a:tailEnd/>
            </a:ln>
          </p:spPr>
          <p:txBody>
            <a:bodyPr>
              <a:spAutoFit/>
            </a:bodyPr>
            <a:lstStyle/>
            <a:p>
              <a:pPr algn="ctr" eaLnBrk="0" hangingPunct="0">
                <a:spcBef>
                  <a:spcPct val="50000"/>
                </a:spcBef>
              </a:pPr>
              <a:r>
                <a:rPr lang="de-DE" sz="1800" dirty="0">
                  <a:solidFill>
                    <a:srgbClr val="000000"/>
                  </a:solidFill>
                  <a:latin typeface="Arial" charset="0"/>
                </a:rPr>
                <a:t>Ausbildender = </a:t>
              </a:r>
              <a:r>
                <a:rPr lang="de-DE" sz="1800" dirty="0" smtClean="0">
                  <a:solidFill>
                    <a:srgbClr val="000000"/>
                  </a:solidFill>
                  <a:latin typeface="Arial" charset="0"/>
                </a:rPr>
                <a:t>Geschäftsführer </a:t>
              </a:r>
              <a:endParaRPr lang="de-DE" sz="1800" dirty="0">
                <a:solidFill>
                  <a:srgbClr val="000000"/>
                </a:solidFill>
                <a:latin typeface="Arial" charset="0"/>
              </a:endParaRPr>
            </a:p>
          </p:txBody>
        </p:sp>
      </p:grpSp>
      <p:sp>
        <p:nvSpPr>
          <p:cNvPr id="68612" name="Textfeld 17"/>
          <p:cNvSpPr txBox="1">
            <a:spLocks noChangeArrowheads="1"/>
          </p:cNvSpPr>
          <p:nvPr/>
        </p:nvSpPr>
        <p:spPr bwMode="auto">
          <a:xfrm>
            <a:off x="7102475" y="4722813"/>
            <a:ext cx="1862138" cy="230832"/>
          </a:xfrm>
          <a:prstGeom prst="rect">
            <a:avLst/>
          </a:prstGeom>
          <a:noFill/>
          <a:ln w="9525">
            <a:noFill/>
            <a:miter lim="800000"/>
            <a:headEnd/>
            <a:tailEnd/>
          </a:ln>
        </p:spPr>
        <p:txBody>
          <a:bodyPr>
            <a:spAutoFit/>
          </a:bodyPr>
          <a:lstStyle/>
          <a:p>
            <a:pPr marL="90488" indent="-90488" eaLnBrk="0" hangingPunct="0">
              <a:spcBef>
                <a:spcPct val="50000"/>
              </a:spcBef>
            </a:pPr>
            <a:r>
              <a:rPr lang="de-DE" sz="900" dirty="0">
                <a:solidFill>
                  <a:srgbClr val="000000"/>
                </a:solidFill>
                <a:latin typeface="Arial" charset="0"/>
              </a:rPr>
              <a:t>= nebenberuflicher</a:t>
            </a:r>
            <a:r>
              <a:rPr lang="de-DE" sz="900" b="1" dirty="0">
                <a:solidFill>
                  <a:srgbClr val="000000"/>
                </a:solidFill>
                <a:latin typeface="Arial" charset="0"/>
              </a:rPr>
              <a:t> </a:t>
            </a:r>
            <a:r>
              <a:rPr lang="de-DE" sz="900" dirty="0">
                <a:solidFill>
                  <a:srgbClr val="000000"/>
                </a:solidFill>
                <a:latin typeface="Arial" charset="0"/>
              </a:rPr>
              <a:t>Ausbilder/-in </a:t>
            </a:r>
          </a:p>
        </p:txBody>
      </p:sp>
      <p:sp>
        <p:nvSpPr>
          <p:cNvPr id="68613" name="Rechteck 17"/>
          <p:cNvSpPr>
            <a:spLocks noChangeArrowheads="1"/>
          </p:cNvSpPr>
          <p:nvPr/>
        </p:nvSpPr>
        <p:spPr bwMode="auto">
          <a:xfrm>
            <a:off x="6330950" y="4217988"/>
            <a:ext cx="1231900" cy="1323975"/>
          </a:xfrm>
          <a:prstGeom prst="rect">
            <a:avLst/>
          </a:prstGeom>
          <a:noFill/>
          <a:ln w="9525">
            <a:noFill/>
            <a:miter lim="800000"/>
            <a:headEnd/>
            <a:tailEnd/>
          </a:ln>
        </p:spPr>
        <p:txBody>
          <a:bodyPr>
            <a:spAutoFit/>
          </a:bodyPr>
          <a:lstStyle/>
          <a:p>
            <a:pPr algn="r" eaLnBrk="0" hangingPunct="0"/>
            <a:r>
              <a:rPr lang="de-DE" sz="8000" dirty="0">
                <a:solidFill>
                  <a:srgbClr val="0DB335"/>
                </a:solidFill>
                <a:latin typeface="Webdings" pitchFamily="18" charset="2"/>
                <a:sym typeface="Webdings" pitchFamily="18" charset="2"/>
              </a:rPr>
              <a:t></a:t>
            </a:r>
            <a:endParaRPr lang="de-DE" sz="8000" dirty="0">
              <a:solidFill>
                <a:srgbClr val="0DB335"/>
              </a:solidFill>
              <a:latin typeface="Webdings" pitchFamily="18" charset="2"/>
            </a:endParaRPr>
          </a:p>
        </p:txBody>
      </p:sp>
      <p:sp>
        <p:nvSpPr>
          <p:cNvPr id="23" name="Rechteck 22"/>
          <p:cNvSpPr/>
          <p:nvPr/>
        </p:nvSpPr>
        <p:spPr bwMode="auto">
          <a:xfrm>
            <a:off x="6278563" y="1838325"/>
            <a:ext cx="2032000" cy="1146175"/>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24" name="Gleichschenkliges Dreieck 23"/>
          <p:cNvSpPr/>
          <p:nvPr/>
        </p:nvSpPr>
        <p:spPr bwMode="auto">
          <a:xfrm>
            <a:off x="6253163" y="1555750"/>
            <a:ext cx="2071687" cy="284163"/>
          </a:xfrm>
          <a:prstGeom prst="triangle">
            <a:avLst/>
          </a:prstGeom>
          <a:solidFill>
            <a:schemeClr val="bg1">
              <a:lumMod val="7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68616" name="Rechteck 36"/>
          <p:cNvSpPr>
            <a:spLocks noChangeArrowheads="1"/>
          </p:cNvSpPr>
          <p:nvPr/>
        </p:nvSpPr>
        <p:spPr bwMode="auto">
          <a:xfrm>
            <a:off x="6859588" y="1743075"/>
            <a:ext cx="674687" cy="814388"/>
          </a:xfrm>
          <a:prstGeom prst="rect">
            <a:avLst/>
          </a:prstGeom>
          <a:noFill/>
          <a:ln w="9525">
            <a:noFill/>
            <a:miter lim="800000"/>
            <a:headEnd/>
            <a:tailEnd/>
          </a:ln>
        </p:spPr>
        <p:txBody>
          <a:bodyPr wrap="none">
            <a:spAutoFit/>
          </a:bodyPr>
          <a:lstStyle/>
          <a:p>
            <a:pPr eaLnBrk="0" hangingPunct="0"/>
            <a:r>
              <a:rPr lang="de-DE" sz="8000">
                <a:solidFill>
                  <a:srgbClr val="262699"/>
                </a:solidFill>
                <a:latin typeface="Webdings" pitchFamily="18" charset="2"/>
                <a:sym typeface="Webdings" pitchFamily="18" charset="2"/>
              </a:rPr>
              <a:t></a:t>
            </a:r>
            <a:endParaRPr lang="de-DE" sz="8000">
              <a:solidFill>
                <a:srgbClr val="262699"/>
              </a:solidFill>
              <a:latin typeface="Webdings" pitchFamily="18" charset="2"/>
            </a:endParaRPr>
          </a:p>
        </p:txBody>
      </p:sp>
      <p:sp>
        <p:nvSpPr>
          <p:cNvPr id="68617" name="Rechteck 36"/>
          <p:cNvSpPr>
            <a:spLocks noChangeArrowheads="1"/>
          </p:cNvSpPr>
          <p:nvPr/>
        </p:nvSpPr>
        <p:spPr bwMode="auto">
          <a:xfrm>
            <a:off x="7273925" y="1738313"/>
            <a:ext cx="1211263" cy="1323975"/>
          </a:xfrm>
          <a:prstGeom prst="rect">
            <a:avLst/>
          </a:prstGeom>
          <a:noFill/>
          <a:ln w="9525">
            <a:noFill/>
            <a:miter lim="800000"/>
            <a:headEnd/>
            <a:tailEnd/>
          </a:ln>
        </p:spPr>
        <p:txBody>
          <a:bodyPr wrap="none">
            <a:spAutoFit/>
          </a:bodyPr>
          <a:lstStyle/>
          <a:p>
            <a:pPr eaLnBrk="0" hangingPunct="0"/>
            <a:r>
              <a:rPr lang="de-DE" sz="8000" dirty="0">
                <a:solidFill>
                  <a:srgbClr val="262699"/>
                </a:solidFill>
                <a:latin typeface="Webdings" pitchFamily="18" charset="2"/>
                <a:sym typeface="Webdings" pitchFamily="18" charset="2"/>
              </a:rPr>
              <a:t></a:t>
            </a:r>
            <a:endParaRPr lang="de-DE" sz="8000" dirty="0">
              <a:solidFill>
                <a:srgbClr val="3333CC"/>
              </a:solidFill>
              <a:latin typeface="Webdings" pitchFamily="18" charset="2"/>
            </a:endParaRPr>
          </a:p>
        </p:txBody>
      </p:sp>
      <p:sp>
        <p:nvSpPr>
          <p:cNvPr id="68618" name="Rechteck 36"/>
          <p:cNvSpPr>
            <a:spLocks noChangeArrowheads="1"/>
          </p:cNvSpPr>
          <p:nvPr/>
        </p:nvSpPr>
        <p:spPr bwMode="auto">
          <a:xfrm>
            <a:off x="6423025" y="1736725"/>
            <a:ext cx="1211263" cy="1322388"/>
          </a:xfrm>
          <a:prstGeom prst="rect">
            <a:avLst/>
          </a:prstGeom>
          <a:noFill/>
          <a:ln w="9525">
            <a:noFill/>
            <a:miter lim="800000"/>
            <a:headEnd/>
            <a:tailEnd/>
          </a:ln>
        </p:spPr>
        <p:txBody>
          <a:bodyPr wrap="none">
            <a:spAutoFit/>
          </a:bodyPr>
          <a:lstStyle/>
          <a:p>
            <a:pPr eaLnBrk="0" hangingPunct="0"/>
            <a:r>
              <a:rPr lang="de-DE" sz="8000">
                <a:solidFill>
                  <a:srgbClr val="262699"/>
                </a:solidFill>
                <a:latin typeface="Webdings" pitchFamily="18" charset="2"/>
                <a:sym typeface="Webdings" pitchFamily="18" charset="2"/>
              </a:rPr>
              <a:t></a:t>
            </a:r>
            <a:endParaRPr lang="de-DE" sz="8000">
              <a:solidFill>
                <a:srgbClr val="262699"/>
              </a:solidFill>
              <a:latin typeface="Webdings" pitchFamily="18" charset="2"/>
            </a:endParaRPr>
          </a:p>
        </p:txBody>
      </p:sp>
      <p:sp>
        <p:nvSpPr>
          <p:cNvPr id="68619" name="Rechteck 30"/>
          <p:cNvSpPr>
            <a:spLocks noChangeArrowheads="1"/>
          </p:cNvSpPr>
          <p:nvPr/>
        </p:nvSpPr>
        <p:spPr bwMode="auto">
          <a:xfrm>
            <a:off x="6134408" y="1071160"/>
            <a:ext cx="2286000" cy="338138"/>
          </a:xfrm>
          <a:prstGeom prst="rect">
            <a:avLst/>
          </a:prstGeom>
          <a:noFill/>
          <a:ln w="9525">
            <a:noFill/>
            <a:miter lim="800000"/>
            <a:headEnd/>
            <a:tailEnd/>
          </a:ln>
        </p:spPr>
        <p:txBody>
          <a:bodyPr>
            <a:spAutoFit/>
          </a:bodyPr>
          <a:lstStyle/>
          <a:p>
            <a:pPr algn="ctr"/>
            <a:r>
              <a:rPr lang="de-DE" sz="1600" dirty="0">
                <a:solidFill>
                  <a:srgbClr val="000000"/>
                </a:solidFill>
                <a:latin typeface="Arial" charset="0"/>
              </a:rPr>
              <a:t>Bildungszentrum</a:t>
            </a:r>
          </a:p>
        </p:txBody>
      </p:sp>
      <p:sp>
        <p:nvSpPr>
          <p:cNvPr id="30" name="Rechteck 36"/>
          <p:cNvSpPr>
            <a:spLocks noChangeArrowheads="1"/>
          </p:cNvSpPr>
          <p:nvPr/>
        </p:nvSpPr>
        <p:spPr bwMode="auto">
          <a:xfrm>
            <a:off x="6000750" y="1727200"/>
            <a:ext cx="1211263" cy="1323975"/>
          </a:xfrm>
          <a:prstGeom prst="rect">
            <a:avLst/>
          </a:prstGeom>
          <a:noFill/>
          <a:ln w="9525">
            <a:noFill/>
            <a:miter lim="800000"/>
            <a:headEnd/>
            <a:tailEnd/>
          </a:ln>
        </p:spPr>
        <p:txBody>
          <a:bodyPr wrap="none">
            <a:spAutoFit/>
          </a:bodyPr>
          <a:lstStyle/>
          <a:p>
            <a:pPr eaLnBrk="0" hangingPunct="0"/>
            <a:r>
              <a:rPr lang="de-DE" sz="8000" dirty="0">
                <a:solidFill>
                  <a:srgbClr val="262699"/>
                </a:solidFill>
                <a:latin typeface="Webdings" pitchFamily="18" charset="2"/>
                <a:sym typeface="Webdings" pitchFamily="18" charset="2"/>
              </a:rPr>
              <a:t></a:t>
            </a:r>
            <a:endParaRPr lang="de-DE" sz="8000" dirty="0">
              <a:solidFill>
                <a:srgbClr val="262699"/>
              </a:solidFill>
              <a:latin typeface="Webdings" pitchFamily="18" charset="2"/>
            </a:endParaRPr>
          </a:p>
        </p:txBody>
      </p:sp>
      <p:sp>
        <p:nvSpPr>
          <p:cNvPr id="68622" name="Textfeld 34"/>
          <p:cNvSpPr txBox="1">
            <a:spLocks noChangeArrowheads="1"/>
          </p:cNvSpPr>
          <p:nvPr/>
        </p:nvSpPr>
        <p:spPr bwMode="auto">
          <a:xfrm>
            <a:off x="7082324" y="4098925"/>
            <a:ext cx="1676400" cy="230188"/>
          </a:xfrm>
          <a:prstGeom prst="rect">
            <a:avLst/>
          </a:prstGeom>
          <a:noFill/>
          <a:ln w="9525">
            <a:noFill/>
            <a:miter lim="800000"/>
            <a:headEnd/>
            <a:tailEnd/>
          </a:ln>
        </p:spPr>
        <p:txBody>
          <a:bodyPr wrap="none">
            <a:spAutoFit/>
          </a:bodyPr>
          <a:lstStyle/>
          <a:p>
            <a:pPr eaLnBrk="0" hangingPunct="0">
              <a:spcBef>
                <a:spcPct val="50000"/>
              </a:spcBef>
            </a:pPr>
            <a:r>
              <a:rPr lang="de-DE" sz="900" dirty="0">
                <a:solidFill>
                  <a:srgbClr val="000000"/>
                </a:solidFill>
                <a:latin typeface="Arial" charset="0"/>
              </a:rPr>
              <a:t>= hauptberufliches</a:t>
            </a:r>
            <a:r>
              <a:rPr lang="de-DE" sz="900" b="1" dirty="0">
                <a:solidFill>
                  <a:srgbClr val="000000"/>
                </a:solidFill>
                <a:latin typeface="Arial" charset="0"/>
              </a:rPr>
              <a:t> </a:t>
            </a:r>
            <a:r>
              <a:rPr lang="de-DE" sz="900" dirty="0">
                <a:solidFill>
                  <a:srgbClr val="000000"/>
                </a:solidFill>
                <a:latin typeface="Arial" charset="0"/>
              </a:rPr>
              <a:t>Personal</a:t>
            </a:r>
          </a:p>
        </p:txBody>
      </p:sp>
      <p:sp>
        <p:nvSpPr>
          <p:cNvPr id="68623" name="Rechteck 35"/>
          <p:cNvSpPr>
            <a:spLocks noChangeArrowheads="1"/>
          </p:cNvSpPr>
          <p:nvPr/>
        </p:nvSpPr>
        <p:spPr bwMode="auto">
          <a:xfrm>
            <a:off x="6673850" y="3941763"/>
            <a:ext cx="428625" cy="385762"/>
          </a:xfrm>
          <a:prstGeom prst="rect">
            <a:avLst/>
          </a:prstGeom>
          <a:noFill/>
          <a:ln w="9525">
            <a:noFill/>
            <a:miter lim="800000"/>
            <a:headEnd/>
            <a:tailEnd/>
          </a:ln>
        </p:spPr>
        <p:txBody>
          <a:bodyPr wrap="none">
            <a:spAutoFit/>
          </a:bodyPr>
          <a:lstStyle/>
          <a:p>
            <a:pPr eaLnBrk="0" hangingPunct="0"/>
            <a:r>
              <a:rPr lang="de-DE" sz="2800">
                <a:solidFill>
                  <a:srgbClr val="3333CC"/>
                </a:solidFill>
                <a:latin typeface="Webdings" pitchFamily="18" charset="2"/>
                <a:sym typeface="Webdings" pitchFamily="18" charset="2"/>
              </a:rPr>
              <a:t></a:t>
            </a:r>
            <a:endParaRPr lang="de-DE" sz="2800">
              <a:solidFill>
                <a:srgbClr val="3333CC"/>
              </a:solidFill>
              <a:latin typeface="Webdings" pitchFamily="18" charset="2"/>
            </a:endParaRPr>
          </a:p>
        </p:txBody>
      </p:sp>
      <p:sp>
        <p:nvSpPr>
          <p:cNvPr id="68624" name="Textfeld 47"/>
          <p:cNvSpPr txBox="1">
            <a:spLocks noChangeArrowheads="1"/>
          </p:cNvSpPr>
          <p:nvPr/>
        </p:nvSpPr>
        <p:spPr bwMode="auto">
          <a:xfrm>
            <a:off x="7102475" y="5599113"/>
            <a:ext cx="1792288" cy="368300"/>
          </a:xfrm>
          <a:prstGeom prst="rect">
            <a:avLst/>
          </a:prstGeom>
          <a:noFill/>
          <a:ln w="9525">
            <a:noFill/>
            <a:miter lim="800000"/>
            <a:headEnd/>
            <a:tailEnd/>
          </a:ln>
        </p:spPr>
        <p:txBody>
          <a:bodyPr>
            <a:spAutoFit/>
          </a:bodyPr>
          <a:lstStyle/>
          <a:p>
            <a:pPr marL="90488" indent="-90488" eaLnBrk="0" hangingPunct="0">
              <a:spcBef>
                <a:spcPct val="50000"/>
              </a:spcBef>
            </a:pPr>
            <a:r>
              <a:rPr lang="de-DE" sz="900" dirty="0">
                <a:solidFill>
                  <a:srgbClr val="000000"/>
                </a:solidFill>
                <a:latin typeface="Arial" charset="0"/>
              </a:rPr>
              <a:t>= nebenberuflich </a:t>
            </a:r>
            <a:br>
              <a:rPr lang="de-DE" sz="900" dirty="0">
                <a:solidFill>
                  <a:srgbClr val="000000"/>
                </a:solidFill>
                <a:latin typeface="Arial" charset="0"/>
              </a:rPr>
            </a:br>
            <a:r>
              <a:rPr lang="de-DE" sz="900" dirty="0">
                <a:solidFill>
                  <a:srgbClr val="000000"/>
                </a:solidFill>
                <a:latin typeface="Arial" charset="0"/>
              </a:rPr>
              <a:t>ausbildende Fachkraft </a:t>
            </a:r>
          </a:p>
        </p:txBody>
      </p:sp>
      <p:sp>
        <p:nvSpPr>
          <p:cNvPr id="68625" name="Rechteck 75"/>
          <p:cNvSpPr>
            <a:spLocks noChangeArrowheads="1"/>
          </p:cNvSpPr>
          <p:nvPr/>
        </p:nvSpPr>
        <p:spPr bwMode="auto">
          <a:xfrm>
            <a:off x="6648450" y="5461000"/>
            <a:ext cx="428625" cy="571500"/>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cxnSp>
        <p:nvCxnSpPr>
          <p:cNvPr id="31" name="Gerade Verbindung mit Pfeil 30"/>
          <p:cNvCxnSpPr>
            <a:stCxn id="68630" idx="3"/>
          </p:cNvCxnSpPr>
          <p:nvPr/>
        </p:nvCxnSpPr>
        <p:spPr bwMode="auto">
          <a:xfrm>
            <a:off x="3621020" y="2772943"/>
            <a:ext cx="3809596" cy="490337"/>
          </a:xfrm>
          <a:prstGeom prst="straightConnector1">
            <a:avLst/>
          </a:prstGeom>
          <a:noFill/>
          <a:ln w="9525" cap="flat" cmpd="sng" algn="ctr">
            <a:noFill/>
            <a:prstDash val="solid"/>
            <a:round/>
            <a:headEnd type="none" w="med" len="med"/>
            <a:tailEnd type="arrow"/>
          </a:ln>
          <a:effectLst/>
        </p:spPr>
      </p:cxnSp>
      <p:cxnSp>
        <p:nvCxnSpPr>
          <p:cNvPr id="34" name="Gerade Verbindung mit Pfeil 33"/>
          <p:cNvCxnSpPr>
            <a:endCxn id="68631" idx="3"/>
          </p:cNvCxnSpPr>
          <p:nvPr/>
        </p:nvCxnSpPr>
        <p:spPr bwMode="auto">
          <a:xfrm rot="10800000" flipV="1">
            <a:off x="3635272" y="2492895"/>
            <a:ext cx="2808936" cy="171669"/>
          </a:xfrm>
          <a:prstGeom prst="straightConnector1">
            <a:avLst/>
          </a:prstGeom>
          <a:noFill/>
          <a:ln w="28575" cap="flat" cmpd="sng" algn="ctr">
            <a:solidFill>
              <a:schemeClr val="accent2"/>
            </a:solidFill>
            <a:prstDash val="solid"/>
            <a:round/>
            <a:headEnd type="none" w="med" len="med"/>
            <a:tailEnd type="arrow"/>
          </a:ln>
          <a:effectLst/>
        </p:spPr>
      </p:cxn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09"/>
          <p:cNvGrpSpPr>
            <a:grpSpLocks/>
          </p:cNvGrpSpPr>
          <p:nvPr/>
        </p:nvGrpSpPr>
        <p:grpSpPr bwMode="auto">
          <a:xfrm>
            <a:off x="438150" y="4710113"/>
            <a:ext cx="1800225" cy="1152525"/>
            <a:chOff x="6552696" y="980728"/>
            <a:chExt cx="2058756" cy="1440160"/>
          </a:xfrm>
        </p:grpSpPr>
        <p:sp>
          <p:nvSpPr>
            <p:cNvPr id="93" name="Ellipse 92"/>
            <p:cNvSpPr/>
            <p:nvPr/>
          </p:nvSpPr>
          <p:spPr bwMode="auto">
            <a:xfrm>
              <a:off x="6552696" y="980728"/>
              <a:ext cx="2058756" cy="1440160"/>
            </a:xfrm>
            <a:prstGeom prst="ellipse">
              <a:avLst/>
            </a:prstGeom>
            <a:solidFill>
              <a:schemeClr val="accent1">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a:solidFill>
                  <a:srgbClr val="000000"/>
                </a:solidFill>
              </a:endParaRPr>
            </a:p>
          </p:txBody>
        </p:sp>
        <p:grpSp>
          <p:nvGrpSpPr>
            <p:cNvPr id="3" name="Gruppieren 61"/>
            <p:cNvGrpSpPr>
              <a:grpSpLocks/>
            </p:cNvGrpSpPr>
            <p:nvPr/>
          </p:nvGrpSpPr>
          <p:grpSpPr bwMode="auto">
            <a:xfrm>
              <a:off x="6660230" y="1052721"/>
              <a:ext cx="1852265" cy="1170831"/>
              <a:chOff x="6735602" y="3920422"/>
              <a:chExt cx="1852265" cy="1170831"/>
            </a:xfrm>
          </p:grpSpPr>
          <p:sp>
            <p:nvSpPr>
              <p:cNvPr id="69721" name="Textfeld 62"/>
              <p:cNvSpPr txBox="1">
                <a:spLocks noChangeArrowheads="1"/>
              </p:cNvSpPr>
              <p:nvPr/>
            </p:nvSpPr>
            <p:spPr bwMode="auto">
              <a:xfrm>
                <a:off x="7158650" y="3938438"/>
                <a:ext cx="931652" cy="346248"/>
              </a:xfrm>
              <a:prstGeom prst="rect">
                <a:avLst/>
              </a:prstGeom>
              <a:noFill/>
              <a:ln w="9525">
                <a:noFill/>
                <a:miter lim="800000"/>
                <a:headEnd/>
                <a:tailEnd/>
              </a:ln>
            </p:spPr>
            <p:txBody>
              <a:bodyPr wrap="none">
                <a:spAutoFit/>
              </a:bodyPr>
              <a:lstStyle/>
              <a:p>
                <a:r>
                  <a:rPr lang="de-DE" sz="1200">
                    <a:solidFill>
                      <a:srgbClr val="000000"/>
                    </a:solidFill>
                    <a:latin typeface="Arial" charset="0"/>
                  </a:rPr>
                  <a:t>Baustelle</a:t>
                </a:r>
                <a:endParaRPr lang="de-DE" sz="800">
                  <a:solidFill>
                    <a:srgbClr val="000000"/>
                  </a:solidFill>
                  <a:latin typeface="Arial" charset="0"/>
                </a:endParaRPr>
              </a:p>
            </p:txBody>
          </p:sp>
          <p:grpSp>
            <p:nvGrpSpPr>
              <p:cNvPr id="4" name="Gruppieren 35"/>
              <p:cNvGrpSpPr>
                <a:grpSpLocks/>
              </p:cNvGrpSpPr>
              <p:nvPr/>
            </p:nvGrpSpPr>
            <p:grpSpPr bwMode="auto">
              <a:xfrm>
                <a:off x="6735602" y="3920422"/>
                <a:ext cx="1852265" cy="1034044"/>
                <a:chOff x="5997872" y="3920437"/>
                <a:chExt cx="2514018" cy="1325838"/>
              </a:xfrm>
            </p:grpSpPr>
            <p:sp>
              <p:nvSpPr>
                <p:cNvPr id="84" name="Eingekerbter Richtungspfeil 83"/>
                <p:cNvSpPr/>
                <p:nvPr/>
              </p:nvSpPr>
              <p:spPr bwMode="auto">
                <a:xfrm>
                  <a:off x="5997302" y="4466537"/>
                  <a:ext cx="500210" cy="284868"/>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69727" name="Rechteck 25"/>
                <p:cNvSpPr>
                  <a:spLocks noChangeArrowheads="1"/>
                </p:cNvSpPr>
                <p:nvPr/>
              </p:nvSpPr>
              <p:spPr bwMode="auto">
                <a:xfrm>
                  <a:off x="6411204" y="3920437"/>
                  <a:ext cx="384666" cy="357190"/>
                </a:xfrm>
                <a:prstGeom prst="rect">
                  <a:avLst/>
                </a:prstGeom>
                <a:noFill/>
                <a:ln w="9525">
                  <a:noFill/>
                  <a:miter lim="800000"/>
                  <a:headEnd/>
                  <a:tailEnd/>
                </a:ln>
              </p:spPr>
              <p:txBody>
                <a:bodyPr/>
                <a:lstStyle/>
                <a:p>
                  <a:pPr eaLnBrk="0" hangingPunct="0"/>
                  <a:endParaRPr lang="de-DE" sz="3200">
                    <a:solidFill>
                      <a:srgbClr val="00B050"/>
                    </a:solidFill>
                    <a:latin typeface="Webdings" pitchFamily="18" charset="2"/>
                  </a:endParaRPr>
                </a:p>
              </p:txBody>
            </p:sp>
            <p:sp>
              <p:nvSpPr>
                <p:cNvPr id="86" name="Eingekerbter Richtungspfeil 85"/>
                <p:cNvSpPr/>
                <p:nvPr/>
              </p:nvSpPr>
              <p:spPr bwMode="auto">
                <a:xfrm>
                  <a:off x="6497513" y="4466537"/>
                  <a:ext cx="500212" cy="284868"/>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87" name="Eingekerbter Richtungspfeil 86"/>
                <p:cNvSpPr/>
                <p:nvPr/>
              </p:nvSpPr>
              <p:spPr bwMode="auto">
                <a:xfrm>
                  <a:off x="6982940" y="4466537"/>
                  <a:ext cx="500210" cy="28486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88" name="Eingekerbter Richtungspfeil 87"/>
                <p:cNvSpPr/>
                <p:nvPr/>
              </p:nvSpPr>
              <p:spPr bwMode="auto">
                <a:xfrm>
                  <a:off x="7497935" y="4466537"/>
                  <a:ext cx="500212" cy="284868"/>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89" name="Eingekerbter Richtungspfeil 88"/>
                <p:cNvSpPr/>
                <p:nvPr/>
              </p:nvSpPr>
              <p:spPr bwMode="auto">
                <a:xfrm>
                  <a:off x="8010466" y="4466537"/>
                  <a:ext cx="500212" cy="284868"/>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69732" name="Rechteck 75"/>
                <p:cNvSpPr>
                  <a:spLocks noChangeArrowheads="1"/>
                </p:cNvSpPr>
                <p:nvPr/>
              </p:nvSpPr>
              <p:spPr bwMode="auto">
                <a:xfrm>
                  <a:off x="7220627" y="4674772"/>
                  <a:ext cx="428625" cy="571503"/>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9733" name="Rechteck 75"/>
                <p:cNvSpPr>
                  <a:spLocks noChangeArrowheads="1"/>
                </p:cNvSpPr>
                <p:nvPr/>
              </p:nvSpPr>
              <p:spPr bwMode="auto">
                <a:xfrm>
                  <a:off x="7550215" y="4662311"/>
                  <a:ext cx="564464" cy="503501"/>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grpSp>
          <p:sp>
            <p:nvSpPr>
              <p:cNvPr id="69723" name="Rechteck 75"/>
              <p:cNvSpPr>
                <a:spLocks noChangeArrowheads="1"/>
              </p:cNvSpPr>
              <p:nvPr/>
            </p:nvSpPr>
            <p:spPr bwMode="auto">
              <a:xfrm>
                <a:off x="7391519" y="4509121"/>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9724" name="Rechteck 75"/>
              <p:cNvSpPr>
                <a:spLocks noChangeArrowheads="1"/>
              </p:cNvSpPr>
              <p:nvPr/>
            </p:nvSpPr>
            <p:spPr bwMode="auto">
              <a:xfrm>
                <a:off x="7173071" y="4506697"/>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9725" name="Rechteck 75"/>
              <p:cNvSpPr>
                <a:spLocks noChangeArrowheads="1"/>
              </p:cNvSpPr>
              <p:nvPr/>
            </p:nvSpPr>
            <p:spPr bwMode="auto">
              <a:xfrm>
                <a:off x="6927571" y="4519753"/>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grpSp>
      </p:grpSp>
      <p:sp>
        <p:nvSpPr>
          <p:cNvPr id="69635" name="Rectangle 5"/>
          <p:cNvSpPr>
            <a:spLocks noChangeArrowheads="1"/>
          </p:cNvSpPr>
          <p:nvPr/>
        </p:nvSpPr>
        <p:spPr bwMode="auto">
          <a:xfrm>
            <a:off x="762000" y="42863"/>
            <a:ext cx="8382000" cy="490537"/>
          </a:xfrm>
          <a:prstGeom prst="rect">
            <a:avLst/>
          </a:prstGeom>
          <a:noFill/>
          <a:ln w="9525">
            <a:noFill/>
            <a:miter lim="800000"/>
            <a:headEnd/>
            <a:tailEnd/>
          </a:ln>
        </p:spPr>
        <p:txBody>
          <a:bodyPr anchor="ctr"/>
          <a:lstStyle/>
          <a:p>
            <a:pPr algn="ctr" eaLnBrk="0" hangingPunct="0"/>
            <a:endParaRPr lang="de-DE">
              <a:solidFill>
                <a:srgbClr val="000000"/>
              </a:solidFill>
              <a:latin typeface="Arial" charset="0"/>
            </a:endParaRPr>
          </a:p>
        </p:txBody>
      </p:sp>
      <p:sp>
        <p:nvSpPr>
          <p:cNvPr id="69636" name="Textfeld 13"/>
          <p:cNvSpPr txBox="1">
            <a:spLocks noChangeArrowheads="1"/>
          </p:cNvSpPr>
          <p:nvPr/>
        </p:nvSpPr>
        <p:spPr bwMode="auto">
          <a:xfrm>
            <a:off x="1571625" y="74613"/>
            <a:ext cx="6521450" cy="584200"/>
          </a:xfrm>
          <a:prstGeom prst="rect">
            <a:avLst/>
          </a:prstGeom>
          <a:noFill/>
          <a:ln w="9525">
            <a:noFill/>
            <a:miter lim="800000"/>
            <a:headEnd/>
            <a:tailEnd/>
          </a:ln>
        </p:spPr>
        <p:txBody>
          <a:bodyPr wrap="none"/>
          <a:lstStyle/>
          <a:p>
            <a:pPr algn="ctr" eaLnBrk="0" hangingPunct="0">
              <a:spcBef>
                <a:spcPct val="50000"/>
              </a:spcBef>
            </a:pPr>
            <a:r>
              <a:rPr lang="de-DE" b="1">
                <a:solidFill>
                  <a:srgbClr val="191966"/>
                </a:solidFill>
                <a:latin typeface="Arial" charset="0"/>
              </a:rPr>
              <a:t>KMU Baugewerbe </a:t>
            </a:r>
            <a:br>
              <a:rPr lang="de-DE" b="1">
                <a:solidFill>
                  <a:srgbClr val="191966"/>
                </a:solidFill>
                <a:latin typeface="Arial" charset="0"/>
              </a:rPr>
            </a:br>
            <a:r>
              <a:rPr lang="de-DE" sz="1200" b="1">
                <a:solidFill>
                  <a:srgbClr val="191966"/>
                </a:solidFill>
                <a:latin typeface="Arial" charset="0"/>
              </a:rPr>
              <a:t>Mittelständ. Bauunternehmen Rohrleitungsbau (50 MA</a:t>
            </a:r>
            <a:r>
              <a:rPr lang="de-DE" sz="1200" b="1">
                <a:solidFill>
                  <a:srgbClr val="262699"/>
                </a:solidFill>
                <a:latin typeface="Arial" charset="0"/>
              </a:rPr>
              <a:t>)</a:t>
            </a:r>
          </a:p>
          <a:p>
            <a:pPr algn="ctr" eaLnBrk="0" hangingPunct="0">
              <a:spcBef>
                <a:spcPct val="50000"/>
              </a:spcBef>
            </a:pPr>
            <a:endParaRPr lang="de-DE" b="1">
              <a:solidFill>
                <a:srgbClr val="262699"/>
              </a:solidFill>
              <a:latin typeface="Arial" charset="0"/>
            </a:endParaRPr>
          </a:p>
        </p:txBody>
      </p:sp>
      <p:sp>
        <p:nvSpPr>
          <p:cNvPr id="69637" name="Rechteck 70"/>
          <p:cNvSpPr>
            <a:spLocks noChangeArrowheads="1"/>
          </p:cNvSpPr>
          <p:nvPr/>
        </p:nvSpPr>
        <p:spPr bwMode="auto">
          <a:xfrm>
            <a:off x="7415213" y="5248275"/>
            <a:ext cx="914400" cy="914400"/>
          </a:xfrm>
          <a:prstGeom prst="rect">
            <a:avLst/>
          </a:prstGeom>
          <a:noFill/>
          <a:ln w="9525" algn="ctr">
            <a:noFill/>
            <a:round/>
            <a:headEnd/>
            <a:tailEnd/>
          </a:ln>
        </p:spPr>
        <p:txBody>
          <a:bodyPr lIns="90000" tIns="46800" rIns="90000" bIns="46800">
            <a:spAutoFit/>
          </a:bodyPr>
          <a:lstStyle/>
          <a:p>
            <a:pPr eaLnBrk="0" hangingPunct="0">
              <a:spcBef>
                <a:spcPct val="50000"/>
              </a:spcBef>
            </a:pPr>
            <a:endParaRPr lang="de-DE" sz="900">
              <a:solidFill>
                <a:srgbClr val="000000"/>
              </a:solidFill>
              <a:latin typeface="Arial" charset="0"/>
            </a:endParaRPr>
          </a:p>
        </p:txBody>
      </p:sp>
      <p:cxnSp>
        <p:nvCxnSpPr>
          <p:cNvPr id="69638" name="Gerade Verbindung 76"/>
          <p:cNvCxnSpPr>
            <a:cxnSpLocks noChangeShapeType="1"/>
          </p:cNvCxnSpPr>
          <p:nvPr/>
        </p:nvCxnSpPr>
        <p:spPr bwMode="auto">
          <a:xfrm>
            <a:off x="3673475" y="3221038"/>
            <a:ext cx="4240213" cy="195262"/>
          </a:xfrm>
          <a:prstGeom prst="line">
            <a:avLst/>
          </a:prstGeom>
          <a:noFill/>
          <a:ln w="9525" algn="ctr">
            <a:noFill/>
            <a:round/>
            <a:headEnd/>
            <a:tailEnd/>
          </a:ln>
        </p:spPr>
      </p:cxnSp>
      <p:cxnSp>
        <p:nvCxnSpPr>
          <p:cNvPr id="69639" name="Gerade Verbindung 120"/>
          <p:cNvCxnSpPr>
            <a:cxnSpLocks noChangeShapeType="1"/>
          </p:cNvCxnSpPr>
          <p:nvPr/>
        </p:nvCxnSpPr>
        <p:spPr bwMode="auto">
          <a:xfrm>
            <a:off x="7885113" y="4868863"/>
            <a:ext cx="914400" cy="914400"/>
          </a:xfrm>
          <a:prstGeom prst="line">
            <a:avLst/>
          </a:prstGeom>
          <a:noFill/>
          <a:ln w="9525" algn="ctr">
            <a:noFill/>
            <a:round/>
            <a:headEnd/>
            <a:tailEnd/>
          </a:ln>
        </p:spPr>
      </p:cxnSp>
      <p:grpSp>
        <p:nvGrpSpPr>
          <p:cNvPr id="5" name="Gruppieren 94"/>
          <p:cNvGrpSpPr>
            <a:grpSpLocks/>
          </p:cNvGrpSpPr>
          <p:nvPr/>
        </p:nvGrpSpPr>
        <p:grpSpPr bwMode="auto">
          <a:xfrm>
            <a:off x="4067175" y="1687513"/>
            <a:ext cx="2881313" cy="2370137"/>
            <a:chOff x="2477408" y="1001984"/>
            <a:chExt cx="3755622" cy="2859064"/>
          </a:xfrm>
        </p:grpSpPr>
        <p:sp>
          <p:nvSpPr>
            <p:cNvPr id="81" name="Rechteck 80"/>
            <p:cNvSpPr/>
            <p:nvPr/>
          </p:nvSpPr>
          <p:spPr bwMode="auto">
            <a:xfrm>
              <a:off x="2477408" y="1557328"/>
              <a:ext cx="3395579" cy="198583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a:solidFill>
                  <a:srgbClr val="000000"/>
                </a:solidFill>
              </a:endParaRPr>
            </a:p>
          </p:txBody>
        </p:sp>
        <p:cxnSp>
          <p:nvCxnSpPr>
            <p:cNvPr id="69712" name="Gerade Verbindung 54"/>
            <p:cNvCxnSpPr>
              <a:cxnSpLocks noChangeShapeType="1"/>
            </p:cNvCxnSpPr>
            <p:nvPr/>
          </p:nvCxnSpPr>
          <p:spPr bwMode="auto">
            <a:xfrm>
              <a:off x="4789573" y="1010400"/>
              <a:ext cx="1079884" cy="984207"/>
            </a:xfrm>
            <a:prstGeom prst="line">
              <a:avLst/>
            </a:prstGeom>
            <a:noFill/>
            <a:ln w="9525" algn="ctr">
              <a:noFill/>
              <a:round/>
              <a:headEnd/>
              <a:tailEnd/>
            </a:ln>
          </p:spPr>
        </p:cxnSp>
        <p:cxnSp>
          <p:nvCxnSpPr>
            <p:cNvPr id="69713" name="Gerade Verbindung 60"/>
            <p:cNvCxnSpPr>
              <a:cxnSpLocks noChangeShapeType="1"/>
            </p:cNvCxnSpPr>
            <p:nvPr/>
          </p:nvCxnSpPr>
          <p:spPr bwMode="auto">
            <a:xfrm rot="5400000">
              <a:off x="3705711" y="3707266"/>
              <a:ext cx="307565" cy="0"/>
            </a:xfrm>
            <a:prstGeom prst="line">
              <a:avLst/>
            </a:prstGeom>
            <a:noFill/>
            <a:ln w="9525" algn="ctr">
              <a:noFill/>
              <a:round/>
              <a:headEnd/>
              <a:tailEnd/>
            </a:ln>
          </p:spPr>
        </p:cxnSp>
        <p:sp>
          <p:nvSpPr>
            <p:cNvPr id="47" name="Gleichschenkliges Dreieck 46"/>
            <p:cNvSpPr/>
            <p:nvPr/>
          </p:nvSpPr>
          <p:spPr bwMode="auto">
            <a:xfrm>
              <a:off x="2477408" y="1001984"/>
              <a:ext cx="3368679" cy="557258"/>
            </a:xfrm>
            <a:prstGeom prst="triangle">
              <a:avLst/>
            </a:prstGeom>
            <a:solidFill>
              <a:schemeClr val="accent3">
                <a:lumMod val="8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69715" name="Gleichschenkliges Dreieck 51"/>
            <p:cNvSpPr>
              <a:spLocks noChangeArrowheads="1"/>
            </p:cNvSpPr>
            <p:nvPr/>
          </p:nvSpPr>
          <p:spPr bwMode="auto">
            <a:xfrm>
              <a:off x="5895564" y="1622887"/>
              <a:ext cx="337466" cy="634084"/>
            </a:xfrm>
            <a:prstGeom prst="triangle">
              <a:avLst>
                <a:gd name="adj" fmla="val 50000"/>
              </a:avLst>
            </a:prstGeom>
            <a:noFill/>
            <a:ln w="9525" algn="ctr">
              <a:noFill/>
              <a:round/>
              <a:headEnd/>
              <a:tailEnd/>
            </a:ln>
          </p:spPr>
          <p:txBody>
            <a:bodyPr lIns="90000" tIns="46800" rIns="90000" bIns="46800">
              <a:spAutoFit/>
            </a:bodyPr>
            <a:lstStyle/>
            <a:p>
              <a:pPr eaLnBrk="0" hangingPunct="0">
                <a:spcBef>
                  <a:spcPct val="50000"/>
                </a:spcBef>
              </a:pPr>
              <a:endParaRPr lang="de-DE" sz="900">
                <a:solidFill>
                  <a:srgbClr val="000000"/>
                </a:solidFill>
                <a:latin typeface="Arial" charset="0"/>
              </a:endParaRPr>
            </a:p>
          </p:txBody>
        </p:sp>
        <p:sp>
          <p:nvSpPr>
            <p:cNvPr id="69716" name="Rechteck 25"/>
            <p:cNvSpPr>
              <a:spLocks noChangeArrowheads="1"/>
            </p:cNvSpPr>
            <p:nvPr/>
          </p:nvSpPr>
          <p:spPr bwMode="auto">
            <a:xfrm>
              <a:off x="3554416" y="1750739"/>
              <a:ext cx="1049940" cy="1078651"/>
            </a:xfrm>
            <a:prstGeom prst="rect">
              <a:avLst/>
            </a:prstGeom>
            <a:noFill/>
            <a:ln w="9525">
              <a:noFill/>
              <a:miter lim="800000"/>
              <a:headEnd/>
              <a:tailEnd/>
            </a:ln>
          </p:spPr>
          <p:txBody>
            <a:bodyPr/>
            <a:lstStyle/>
            <a:p>
              <a:pPr eaLnBrk="0" hangingPunct="0"/>
              <a:r>
                <a:rPr lang="de-DE" sz="6000">
                  <a:solidFill>
                    <a:srgbClr val="EC8F14"/>
                  </a:solidFill>
                  <a:latin typeface="Webdings" pitchFamily="18" charset="2"/>
                  <a:sym typeface="Webdings" pitchFamily="18" charset="2"/>
                </a:rPr>
                <a:t></a:t>
              </a:r>
              <a:endParaRPr lang="de-DE" sz="6000">
                <a:solidFill>
                  <a:srgbClr val="EC8F14"/>
                </a:solidFill>
                <a:latin typeface="Webdings" pitchFamily="18" charset="2"/>
              </a:endParaRPr>
            </a:p>
          </p:txBody>
        </p:sp>
        <p:sp>
          <p:nvSpPr>
            <p:cNvPr id="69717" name="Rechteck 25"/>
            <p:cNvSpPr>
              <a:spLocks noChangeArrowheads="1"/>
            </p:cNvSpPr>
            <p:nvPr/>
          </p:nvSpPr>
          <p:spPr bwMode="auto">
            <a:xfrm>
              <a:off x="4167438" y="2068669"/>
              <a:ext cx="690466" cy="685035"/>
            </a:xfrm>
            <a:prstGeom prst="rect">
              <a:avLst/>
            </a:prstGeom>
            <a:noFill/>
            <a:ln w="9525">
              <a:noFill/>
              <a:miter lim="800000"/>
              <a:headEnd/>
              <a:tailEnd/>
            </a:ln>
          </p:spPr>
          <p:txBody>
            <a:bodyPr/>
            <a:lstStyle/>
            <a:p>
              <a:pPr eaLnBrk="0" hangingPunct="0"/>
              <a:r>
                <a:rPr lang="de-DE" sz="4000">
                  <a:solidFill>
                    <a:srgbClr val="00B050"/>
                  </a:solidFill>
                  <a:latin typeface="Webdings" pitchFamily="18" charset="2"/>
                  <a:sym typeface="Webdings" pitchFamily="18" charset="2"/>
                </a:rPr>
                <a:t></a:t>
              </a:r>
              <a:endParaRPr lang="de-DE" sz="4000">
                <a:solidFill>
                  <a:srgbClr val="00B050"/>
                </a:solidFill>
                <a:latin typeface="Webdings" pitchFamily="18" charset="2"/>
              </a:endParaRPr>
            </a:p>
          </p:txBody>
        </p:sp>
        <p:sp>
          <p:nvSpPr>
            <p:cNvPr id="69718" name="Rechteck 25"/>
            <p:cNvSpPr>
              <a:spLocks noChangeArrowheads="1"/>
            </p:cNvSpPr>
            <p:nvPr/>
          </p:nvSpPr>
          <p:spPr bwMode="auto">
            <a:xfrm>
              <a:off x="3260325" y="2075100"/>
              <a:ext cx="690466" cy="685035"/>
            </a:xfrm>
            <a:prstGeom prst="rect">
              <a:avLst/>
            </a:prstGeom>
            <a:noFill/>
            <a:ln w="9525">
              <a:noFill/>
              <a:miter lim="800000"/>
              <a:headEnd/>
              <a:tailEnd/>
            </a:ln>
          </p:spPr>
          <p:txBody>
            <a:bodyPr/>
            <a:lstStyle/>
            <a:p>
              <a:pPr eaLnBrk="0" hangingPunct="0"/>
              <a:r>
                <a:rPr lang="de-DE" sz="4000">
                  <a:solidFill>
                    <a:srgbClr val="00B050"/>
                  </a:solidFill>
                  <a:latin typeface="Webdings" pitchFamily="18" charset="2"/>
                  <a:sym typeface="Webdings" pitchFamily="18" charset="2"/>
                </a:rPr>
                <a:t></a:t>
              </a:r>
              <a:endParaRPr lang="de-DE" sz="4000">
                <a:solidFill>
                  <a:srgbClr val="00B050"/>
                </a:solidFill>
                <a:latin typeface="Webdings" pitchFamily="18" charset="2"/>
              </a:endParaRPr>
            </a:p>
          </p:txBody>
        </p:sp>
      </p:grpSp>
      <p:grpSp>
        <p:nvGrpSpPr>
          <p:cNvPr id="6" name="Gruppieren 113"/>
          <p:cNvGrpSpPr>
            <a:grpSpLocks/>
          </p:cNvGrpSpPr>
          <p:nvPr/>
        </p:nvGrpSpPr>
        <p:grpSpPr bwMode="auto">
          <a:xfrm>
            <a:off x="2555875" y="4714875"/>
            <a:ext cx="1800225" cy="1152525"/>
            <a:chOff x="6552696" y="980728"/>
            <a:chExt cx="2058756" cy="1440160"/>
          </a:xfrm>
        </p:grpSpPr>
        <p:sp>
          <p:nvSpPr>
            <p:cNvPr id="115" name="Ellipse 114"/>
            <p:cNvSpPr/>
            <p:nvPr/>
          </p:nvSpPr>
          <p:spPr bwMode="auto">
            <a:xfrm>
              <a:off x="6552696" y="980728"/>
              <a:ext cx="2058756" cy="1440160"/>
            </a:xfrm>
            <a:prstGeom prst="ellipse">
              <a:avLst/>
            </a:prstGeom>
            <a:solidFill>
              <a:schemeClr val="accent1">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a:solidFill>
                  <a:srgbClr val="000000"/>
                </a:solidFill>
              </a:endParaRPr>
            </a:p>
          </p:txBody>
        </p:sp>
        <p:grpSp>
          <p:nvGrpSpPr>
            <p:cNvPr id="7" name="Gruppieren 61"/>
            <p:cNvGrpSpPr>
              <a:grpSpLocks/>
            </p:cNvGrpSpPr>
            <p:nvPr/>
          </p:nvGrpSpPr>
          <p:grpSpPr bwMode="auto">
            <a:xfrm>
              <a:off x="6660230" y="1052724"/>
              <a:ext cx="1852265" cy="1170828"/>
              <a:chOff x="6735602" y="3920425"/>
              <a:chExt cx="1852265" cy="1170828"/>
            </a:xfrm>
          </p:grpSpPr>
          <p:sp>
            <p:nvSpPr>
              <p:cNvPr id="69698" name="Textfeld 116"/>
              <p:cNvSpPr txBox="1">
                <a:spLocks noChangeArrowheads="1"/>
              </p:cNvSpPr>
              <p:nvPr/>
            </p:nvSpPr>
            <p:spPr bwMode="auto">
              <a:xfrm>
                <a:off x="7031479" y="3933056"/>
                <a:ext cx="211263" cy="269304"/>
              </a:xfrm>
              <a:prstGeom prst="rect">
                <a:avLst/>
              </a:prstGeom>
              <a:noFill/>
              <a:ln w="9525">
                <a:noFill/>
                <a:miter lim="800000"/>
                <a:headEnd/>
                <a:tailEnd/>
              </a:ln>
            </p:spPr>
            <p:txBody>
              <a:bodyPr wrap="none">
                <a:spAutoFit/>
              </a:bodyPr>
              <a:lstStyle/>
              <a:p>
                <a:endParaRPr lang="de-DE" sz="800">
                  <a:solidFill>
                    <a:srgbClr val="000000"/>
                  </a:solidFill>
                  <a:latin typeface="Arial" charset="0"/>
                </a:endParaRPr>
              </a:p>
            </p:txBody>
          </p:sp>
          <p:grpSp>
            <p:nvGrpSpPr>
              <p:cNvPr id="8" name="Gruppieren 35"/>
              <p:cNvGrpSpPr>
                <a:grpSpLocks/>
              </p:cNvGrpSpPr>
              <p:nvPr/>
            </p:nvGrpSpPr>
            <p:grpSpPr bwMode="auto">
              <a:xfrm>
                <a:off x="6735602" y="3920425"/>
                <a:ext cx="1852265" cy="1034045"/>
                <a:chOff x="5997872" y="3920437"/>
                <a:chExt cx="2514018" cy="1325838"/>
              </a:xfrm>
            </p:grpSpPr>
            <p:sp>
              <p:nvSpPr>
                <p:cNvPr id="123" name="Eingekerbter Richtungspfeil 122"/>
                <p:cNvSpPr/>
                <p:nvPr/>
              </p:nvSpPr>
              <p:spPr bwMode="auto">
                <a:xfrm>
                  <a:off x="5997302" y="4466534"/>
                  <a:ext cx="500210" cy="284868"/>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69704" name="Rechteck 25"/>
                <p:cNvSpPr>
                  <a:spLocks noChangeArrowheads="1"/>
                </p:cNvSpPr>
                <p:nvPr/>
              </p:nvSpPr>
              <p:spPr bwMode="auto">
                <a:xfrm>
                  <a:off x="6411204" y="3920437"/>
                  <a:ext cx="384666" cy="357190"/>
                </a:xfrm>
                <a:prstGeom prst="rect">
                  <a:avLst/>
                </a:prstGeom>
                <a:noFill/>
                <a:ln w="9525">
                  <a:noFill/>
                  <a:miter lim="800000"/>
                  <a:headEnd/>
                  <a:tailEnd/>
                </a:ln>
              </p:spPr>
              <p:txBody>
                <a:bodyPr/>
                <a:lstStyle/>
                <a:p>
                  <a:pPr eaLnBrk="0" hangingPunct="0"/>
                  <a:endParaRPr lang="de-DE" sz="3200">
                    <a:solidFill>
                      <a:srgbClr val="00B050"/>
                    </a:solidFill>
                    <a:latin typeface="Webdings" pitchFamily="18" charset="2"/>
                  </a:endParaRPr>
                </a:p>
              </p:txBody>
            </p:sp>
            <p:sp>
              <p:nvSpPr>
                <p:cNvPr id="125" name="Eingekerbter Richtungspfeil 124"/>
                <p:cNvSpPr/>
                <p:nvPr/>
              </p:nvSpPr>
              <p:spPr bwMode="auto">
                <a:xfrm>
                  <a:off x="6497513" y="4466534"/>
                  <a:ext cx="500212" cy="284868"/>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26" name="Eingekerbter Richtungspfeil 125"/>
                <p:cNvSpPr/>
                <p:nvPr/>
              </p:nvSpPr>
              <p:spPr bwMode="auto">
                <a:xfrm>
                  <a:off x="6982940" y="4466534"/>
                  <a:ext cx="500210" cy="28486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27" name="Eingekerbter Richtungspfeil 126"/>
                <p:cNvSpPr/>
                <p:nvPr/>
              </p:nvSpPr>
              <p:spPr bwMode="auto">
                <a:xfrm>
                  <a:off x="7497935" y="4466534"/>
                  <a:ext cx="500212" cy="284868"/>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28" name="Eingekerbter Richtungspfeil 127"/>
                <p:cNvSpPr/>
                <p:nvPr/>
              </p:nvSpPr>
              <p:spPr bwMode="auto">
                <a:xfrm>
                  <a:off x="8010466" y="4466534"/>
                  <a:ext cx="500212" cy="284868"/>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69709" name="Rechteck 75"/>
                <p:cNvSpPr>
                  <a:spLocks noChangeArrowheads="1"/>
                </p:cNvSpPr>
                <p:nvPr/>
              </p:nvSpPr>
              <p:spPr bwMode="auto">
                <a:xfrm>
                  <a:off x="7220627" y="4674772"/>
                  <a:ext cx="428625" cy="571503"/>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9710" name="Rechteck 75"/>
                <p:cNvSpPr>
                  <a:spLocks noChangeArrowheads="1"/>
                </p:cNvSpPr>
                <p:nvPr/>
              </p:nvSpPr>
              <p:spPr bwMode="auto">
                <a:xfrm>
                  <a:off x="7550215" y="4662311"/>
                  <a:ext cx="564464" cy="503501"/>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grpSp>
          <p:sp>
            <p:nvSpPr>
              <p:cNvPr id="69700" name="Rechteck 75"/>
              <p:cNvSpPr>
                <a:spLocks noChangeArrowheads="1"/>
              </p:cNvSpPr>
              <p:nvPr/>
            </p:nvSpPr>
            <p:spPr bwMode="auto">
              <a:xfrm>
                <a:off x="7391519" y="4509121"/>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9701" name="Rechteck 75"/>
              <p:cNvSpPr>
                <a:spLocks noChangeArrowheads="1"/>
              </p:cNvSpPr>
              <p:nvPr/>
            </p:nvSpPr>
            <p:spPr bwMode="auto">
              <a:xfrm>
                <a:off x="7173071" y="4506697"/>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9702" name="Rechteck 75"/>
              <p:cNvSpPr>
                <a:spLocks noChangeArrowheads="1"/>
              </p:cNvSpPr>
              <p:nvPr/>
            </p:nvSpPr>
            <p:spPr bwMode="auto">
              <a:xfrm>
                <a:off x="6927571" y="4519753"/>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grpSp>
      </p:grpSp>
      <p:grpSp>
        <p:nvGrpSpPr>
          <p:cNvPr id="9" name="Gruppieren 131"/>
          <p:cNvGrpSpPr>
            <a:grpSpLocks/>
          </p:cNvGrpSpPr>
          <p:nvPr/>
        </p:nvGrpSpPr>
        <p:grpSpPr bwMode="auto">
          <a:xfrm>
            <a:off x="4652963" y="4724400"/>
            <a:ext cx="1800225" cy="1152525"/>
            <a:chOff x="6552696" y="980728"/>
            <a:chExt cx="2058756" cy="1440160"/>
          </a:xfrm>
        </p:grpSpPr>
        <p:sp>
          <p:nvSpPr>
            <p:cNvPr id="133" name="Ellipse 132"/>
            <p:cNvSpPr/>
            <p:nvPr/>
          </p:nvSpPr>
          <p:spPr bwMode="auto">
            <a:xfrm>
              <a:off x="6552696" y="980728"/>
              <a:ext cx="2058756" cy="1440160"/>
            </a:xfrm>
            <a:prstGeom prst="ellipse">
              <a:avLst/>
            </a:prstGeom>
            <a:solidFill>
              <a:schemeClr val="accent1">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a:solidFill>
                  <a:srgbClr val="000000"/>
                </a:solidFill>
              </a:endParaRPr>
            </a:p>
          </p:txBody>
        </p:sp>
        <p:grpSp>
          <p:nvGrpSpPr>
            <p:cNvPr id="10" name="Gruppieren 61"/>
            <p:cNvGrpSpPr>
              <a:grpSpLocks/>
            </p:cNvGrpSpPr>
            <p:nvPr/>
          </p:nvGrpSpPr>
          <p:grpSpPr bwMode="auto">
            <a:xfrm>
              <a:off x="6660230" y="1052724"/>
              <a:ext cx="1852265" cy="1170828"/>
              <a:chOff x="6735602" y="3920425"/>
              <a:chExt cx="1852265" cy="1170828"/>
            </a:xfrm>
          </p:grpSpPr>
          <p:sp>
            <p:nvSpPr>
              <p:cNvPr id="69683" name="Textfeld 134"/>
              <p:cNvSpPr txBox="1">
                <a:spLocks noChangeArrowheads="1"/>
              </p:cNvSpPr>
              <p:nvPr/>
            </p:nvSpPr>
            <p:spPr bwMode="auto">
              <a:xfrm>
                <a:off x="7031479" y="3933056"/>
                <a:ext cx="211263" cy="269304"/>
              </a:xfrm>
              <a:prstGeom prst="rect">
                <a:avLst/>
              </a:prstGeom>
              <a:noFill/>
              <a:ln w="9525">
                <a:noFill/>
                <a:miter lim="800000"/>
                <a:headEnd/>
                <a:tailEnd/>
              </a:ln>
            </p:spPr>
            <p:txBody>
              <a:bodyPr wrap="none">
                <a:spAutoFit/>
              </a:bodyPr>
              <a:lstStyle/>
              <a:p>
                <a:endParaRPr lang="de-DE" sz="800">
                  <a:solidFill>
                    <a:srgbClr val="000000"/>
                  </a:solidFill>
                  <a:latin typeface="Arial" charset="0"/>
                </a:endParaRPr>
              </a:p>
            </p:txBody>
          </p:sp>
          <p:grpSp>
            <p:nvGrpSpPr>
              <p:cNvPr id="11" name="Gruppieren 35"/>
              <p:cNvGrpSpPr>
                <a:grpSpLocks/>
              </p:cNvGrpSpPr>
              <p:nvPr/>
            </p:nvGrpSpPr>
            <p:grpSpPr bwMode="auto">
              <a:xfrm>
                <a:off x="6735602" y="3920425"/>
                <a:ext cx="1852265" cy="1034045"/>
                <a:chOff x="5997872" y="3920437"/>
                <a:chExt cx="2514018" cy="1325838"/>
              </a:xfrm>
            </p:grpSpPr>
            <p:sp>
              <p:nvSpPr>
                <p:cNvPr id="140" name="Eingekerbter Richtungspfeil 139"/>
                <p:cNvSpPr/>
                <p:nvPr/>
              </p:nvSpPr>
              <p:spPr bwMode="auto">
                <a:xfrm>
                  <a:off x="5997301" y="4466534"/>
                  <a:ext cx="500212" cy="284868"/>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69689" name="Rechteck 25"/>
                <p:cNvSpPr>
                  <a:spLocks noChangeArrowheads="1"/>
                </p:cNvSpPr>
                <p:nvPr/>
              </p:nvSpPr>
              <p:spPr bwMode="auto">
                <a:xfrm>
                  <a:off x="6411204" y="3920437"/>
                  <a:ext cx="384666" cy="357190"/>
                </a:xfrm>
                <a:prstGeom prst="rect">
                  <a:avLst/>
                </a:prstGeom>
                <a:noFill/>
                <a:ln w="9525">
                  <a:noFill/>
                  <a:miter lim="800000"/>
                  <a:headEnd/>
                  <a:tailEnd/>
                </a:ln>
              </p:spPr>
              <p:txBody>
                <a:bodyPr/>
                <a:lstStyle/>
                <a:p>
                  <a:pPr eaLnBrk="0" hangingPunct="0"/>
                  <a:endParaRPr lang="de-DE" sz="3200">
                    <a:solidFill>
                      <a:srgbClr val="00B050"/>
                    </a:solidFill>
                    <a:latin typeface="Webdings" pitchFamily="18" charset="2"/>
                  </a:endParaRPr>
                </a:p>
              </p:txBody>
            </p:sp>
            <p:sp>
              <p:nvSpPr>
                <p:cNvPr id="142" name="Eingekerbter Richtungspfeil 141"/>
                <p:cNvSpPr/>
                <p:nvPr/>
              </p:nvSpPr>
              <p:spPr bwMode="auto">
                <a:xfrm>
                  <a:off x="6497513" y="4466534"/>
                  <a:ext cx="500210" cy="284868"/>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43" name="Eingekerbter Richtungspfeil 142"/>
                <p:cNvSpPr/>
                <p:nvPr/>
              </p:nvSpPr>
              <p:spPr bwMode="auto">
                <a:xfrm>
                  <a:off x="6982938" y="4466534"/>
                  <a:ext cx="500212" cy="28486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44" name="Eingekerbter Richtungspfeil 143"/>
                <p:cNvSpPr/>
                <p:nvPr/>
              </p:nvSpPr>
              <p:spPr bwMode="auto">
                <a:xfrm>
                  <a:off x="7497935" y="4466534"/>
                  <a:ext cx="500210" cy="284868"/>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45" name="Eingekerbter Richtungspfeil 144"/>
                <p:cNvSpPr/>
                <p:nvPr/>
              </p:nvSpPr>
              <p:spPr bwMode="auto">
                <a:xfrm>
                  <a:off x="8010466" y="4466534"/>
                  <a:ext cx="500210" cy="284868"/>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69694" name="Rechteck 75"/>
                <p:cNvSpPr>
                  <a:spLocks noChangeArrowheads="1"/>
                </p:cNvSpPr>
                <p:nvPr/>
              </p:nvSpPr>
              <p:spPr bwMode="auto">
                <a:xfrm>
                  <a:off x="7220627" y="4674772"/>
                  <a:ext cx="428625" cy="571503"/>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9695" name="Rechteck 75"/>
                <p:cNvSpPr>
                  <a:spLocks noChangeArrowheads="1"/>
                </p:cNvSpPr>
                <p:nvPr/>
              </p:nvSpPr>
              <p:spPr bwMode="auto">
                <a:xfrm>
                  <a:off x="7550215" y="4662311"/>
                  <a:ext cx="564464" cy="503501"/>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grpSp>
          <p:sp>
            <p:nvSpPr>
              <p:cNvPr id="69685" name="Rechteck 75"/>
              <p:cNvSpPr>
                <a:spLocks noChangeArrowheads="1"/>
              </p:cNvSpPr>
              <p:nvPr/>
            </p:nvSpPr>
            <p:spPr bwMode="auto">
              <a:xfrm>
                <a:off x="7391519" y="4509121"/>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9686" name="Rechteck 75"/>
              <p:cNvSpPr>
                <a:spLocks noChangeArrowheads="1"/>
              </p:cNvSpPr>
              <p:nvPr/>
            </p:nvSpPr>
            <p:spPr bwMode="auto">
              <a:xfrm>
                <a:off x="7173071" y="4506697"/>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9687" name="Rechteck 75"/>
              <p:cNvSpPr>
                <a:spLocks noChangeArrowheads="1"/>
              </p:cNvSpPr>
              <p:nvPr/>
            </p:nvSpPr>
            <p:spPr bwMode="auto">
              <a:xfrm>
                <a:off x="6927571" y="4519753"/>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grpSp>
      </p:grpSp>
      <p:grpSp>
        <p:nvGrpSpPr>
          <p:cNvPr id="12" name="Gruppieren 147"/>
          <p:cNvGrpSpPr>
            <a:grpSpLocks/>
          </p:cNvGrpSpPr>
          <p:nvPr/>
        </p:nvGrpSpPr>
        <p:grpSpPr bwMode="auto">
          <a:xfrm>
            <a:off x="6770688" y="4724400"/>
            <a:ext cx="1800225" cy="1152525"/>
            <a:chOff x="6552696" y="980728"/>
            <a:chExt cx="2058756" cy="1440160"/>
          </a:xfrm>
        </p:grpSpPr>
        <p:sp>
          <p:nvSpPr>
            <p:cNvPr id="149" name="Ellipse 148"/>
            <p:cNvSpPr/>
            <p:nvPr/>
          </p:nvSpPr>
          <p:spPr bwMode="auto">
            <a:xfrm>
              <a:off x="6552696" y="980728"/>
              <a:ext cx="2058756" cy="1440160"/>
            </a:xfrm>
            <a:prstGeom prst="ellipse">
              <a:avLst/>
            </a:prstGeom>
            <a:solidFill>
              <a:schemeClr val="accent1">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a:solidFill>
                  <a:srgbClr val="000000"/>
                </a:solidFill>
              </a:endParaRPr>
            </a:p>
          </p:txBody>
        </p:sp>
        <p:grpSp>
          <p:nvGrpSpPr>
            <p:cNvPr id="13" name="Gruppieren 61"/>
            <p:cNvGrpSpPr>
              <a:grpSpLocks/>
            </p:cNvGrpSpPr>
            <p:nvPr/>
          </p:nvGrpSpPr>
          <p:grpSpPr bwMode="auto">
            <a:xfrm>
              <a:off x="6660230" y="1052724"/>
              <a:ext cx="1852265" cy="1170828"/>
              <a:chOff x="6735602" y="3920425"/>
              <a:chExt cx="1852265" cy="1170828"/>
            </a:xfrm>
          </p:grpSpPr>
          <p:sp>
            <p:nvSpPr>
              <p:cNvPr id="69668" name="Textfeld 150"/>
              <p:cNvSpPr txBox="1">
                <a:spLocks noChangeArrowheads="1"/>
              </p:cNvSpPr>
              <p:nvPr/>
            </p:nvSpPr>
            <p:spPr bwMode="auto">
              <a:xfrm>
                <a:off x="7031479" y="3933056"/>
                <a:ext cx="211263" cy="269304"/>
              </a:xfrm>
              <a:prstGeom prst="rect">
                <a:avLst/>
              </a:prstGeom>
              <a:noFill/>
              <a:ln w="9525">
                <a:noFill/>
                <a:miter lim="800000"/>
                <a:headEnd/>
                <a:tailEnd/>
              </a:ln>
            </p:spPr>
            <p:txBody>
              <a:bodyPr wrap="none">
                <a:spAutoFit/>
              </a:bodyPr>
              <a:lstStyle/>
              <a:p>
                <a:endParaRPr lang="de-DE" sz="800">
                  <a:solidFill>
                    <a:srgbClr val="000000"/>
                  </a:solidFill>
                  <a:latin typeface="Arial" charset="0"/>
                </a:endParaRPr>
              </a:p>
            </p:txBody>
          </p:sp>
          <p:grpSp>
            <p:nvGrpSpPr>
              <p:cNvPr id="14" name="Gruppieren 35"/>
              <p:cNvGrpSpPr>
                <a:grpSpLocks/>
              </p:cNvGrpSpPr>
              <p:nvPr/>
            </p:nvGrpSpPr>
            <p:grpSpPr bwMode="auto">
              <a:xfrm>
                <a:off x="6735602" y="3920425"/>
                <a:ext cx="1852265" cy="1034045"/>
                <a:chOff x="5997872" y="3920437"/>
                <a:chExt cx="2514018" cy="1325838"/>
              </a:xfrm>
            </p:grpSpPr>
            <p:sp>
              <p:nvSpPr>
                <p:cNvPr id="156" name="Eingekerbter Richtungspfeil 155"/>
                <p:cNvSpPr/>
                <p:nvPr/>
              </p:nvSpPr>
              <p:spPr bwMode="auto">
                <a:xfrm>
                  <a:off x="5997301" y="4466534"/>
                  <a:ext cx="500212" cy="284868"/>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69674" name="Rechteck 25"/>
                <p:cNvSpPr>
                  <a:spLocks noChangeArrowheads="1"/>
                </p:cNvSpPr>
                <p:nvPr/>
              </p:nvSpPr>
              <p:spPr bwMode="auto">
                <a:xfrm>
                  <a:off x="6411204" y="3920437"/>
                  <a:ext cx="384666" cy="357190"/>
                </a:xfrm>
                <a:prstGeom prst="rect">
                  <a:avLst/>
                </a:prstGeom>
                <a:noFill/>
                <a:ln w="9525">
                  <a:noFill/>
                  <a:miter lim="800000"/>
                  <a:headEnd/>
                  <a:tailEnd/>
                </a:ln>
              </p:spPr>
              <p:txBody>
                <a:bodyPr/>
                <a:lstStyle/>
                <a:p>
                  <a:pPr eaLnBrk="0" hangingPunct="0"/>
                  <a:endParaRPr lang="de-DE" sz="3200">
                    <a:solidFill>
                      <a:srgbClr val="00B050"/>
                    </a:solidFill>
                    <a:latin typeface="Webdings" pitchFamily="18" charset="2"/>
                  </a:endParaRPr>
                </a:p>
              </p:txBody>
            </p:sp>
            <p:sp>
              <p:nvSpPr>
                <p:cNvPr id="158" name="Eingekerbter Richtungspfeil 157"/>
                <p:cNvSpPr/>
                <p:nvPr/>
              </p:nvSpPr>
              <p:spPr bwMode="auto">
                <a:xfrm>
                  <a:off x="6497513" y="4466534"/>
                  <a:ext cx="500210" cy="284868"/>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59" name="Eingekerbter Richtungspfeil 158"/>
                <p:cNvSpPr/>
                <p:nvPr/>
              </p:nvSpPr>
              <p:spPr bwMode="auto">
                <a:xfrm>
                  <a:off x="6982938" y="4466534"/>
                  <a:ext cx="500212" cy="284868"/>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60" name="Eingekerbter Richtungspfeil 159"/>
                <p:cNvSpPr/>
                <p:nvPr/>
              </p:nvSpPr>
              <p:spPr bwMode="auto">
                <a:xfrm>
                  <a:off x="7497935" y="4466534"/>
                  <a:ext cx="500210" cy="284868"/>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61" name="Eingekerbter Richtungspfeil 160"/>
                <p:cNvSpPr/>
                <p:nvPr/>
              </p:nvSpPr>
              <p:spPr bwMode="auto">
                <a:xfrm>
                  <a:off x="8010466" y="4466534"/>
                  <a:ext cx="500210" cy="284868"/>
                </a:xfrm>
                <a:prstGeom prst="chevron">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69679" name="Rechteck 75"/>
                <p:cNvSpPr>
                  <a:spLocks noChangeArrowheads="1"/>
                </p:cNvSpPr>
                <p:nvPr/>
              </p:nvSpPr>
              <p:spPr bwMode="auto">
                <a:xfrm>
                  <a:off x="7220627" y="4674772"/>
                  <a:ext cx="428625" cy="571503"/>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9680" name="Rechteck 75"/>
                <p:cNvSpPr>
                  <a:spLocks noChangeArrowheads="1"/>
                </p:cNvSpPr>
                <p:nvPr/>
              </p:nvSpPr>
              <p:spPr bwMode="auto">
                <a:xfrm>
                  <a:off x="7550215" y="4662311"/>
                  <a:ext cx="564464" cy="503501"/>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grpSp>
          <p:sp>
            <p:nvSpPr>
              <p:cNvPr id="69670" name="Rechteck 75"/>
              <p:cNvSpPr>
                <a:spLocks noChangeArrowheads="1"/>
              </p:cNvSpPr>
              <p:nvPr/>
            </p:nvSpPr>
            <p:spPr bwMode="auto">
              <a:xfrm>
                <a:off x="7391519" y="4509121"/>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9671" name="Rechteck 75"/>
              <p:cNvSpPr>
                <a:spLocks noChangeArrowheads="1"/>
              </p:cNvSpPr>
              <p:nvPr/>
            </p:nvSpPr>
            <p:spPr bwMode="auto">
              <a:xfrm>
                <a:off x="7173071" y="4506697"/>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sp>
            <p:nvSpPr>
              <p:cNvPr id="69672" name="Rechteck 75"/>
              <p:cNvSpPr>
                <a:spLocks noChangeArrowheads="1"/>
              </p:cNvSpPr>
              <p:nvPr/>
            </p:nvSpPr>
            <p:spPr bwMode="auto">
              <a:xfrm>
                <a:off x="6927571" y="4519753"/>
                <a:ext cx="428625" cy="571500"/>
              </a:xfrm>
              <a:prstGeom prst="rect">
                <a:avLst/>
              </a:prstGeom>
              <a:noFill/>
              <a:ln w="9525">
                <a:noFill/>
                <a:miter lim="800000"/>
                <a:headEnd/>
                <a:tailEnd/>
              </a:ln>
            </p:spPr>
            <p:txBody>
              <a:bodyPr wrap="none"/>
              <a:lstStyle/>
              <a:p>
                <a:pPr eaLnBrk="0" hangingPunct="0">
                  <a:spcBef>
                    <a:spcPct val="50000"/>
                  </a:spcBef>
                </a:pPr>
                <a:r>
                  <a:rPr lang="de-DE" sz="3200">
                    <a:solidFill>
                      <a:srgbClr val="0DB335"/>
                    </a:solidFill>
                    <a:latin typeface="Webdings" pitchFamily="18" charset="2"/>
                    <a:sym typeface="Webdings" pitchFamily="18" charset="2"/>
                  </a:rPr>
                  <a:t></a:t>
                </a:r>
                <a:endParaRPr lang="de-DE" sz="3200">
                  <a:solidFill>
                    <a:srgbClr val="0DB335"/>
                  </a:solidFill>
                  <a:latin typeface="Arial" charset="0"/>
                </a:endParaRPr>
              </a:p>
            </p:txBody>
          </p:sp>
        </p:grpSp>
      </p:grpSp>
      <p:sp>
        <p:nvSpPr>
          <p:cNvPr id="69644" name="Textfeld 165"/>
          <p:cNvSpPr txBox="1">
            <a:spLocks noChangeArrowheads="1"/>
          </p:cNvSpPr>
          <p:nvPr/>
        </p:nvSpPr>
        <p:spPr bwMode="auto">
          <a:xfrm>
            <a:off x="3055938" y="4797425"/>
            <a:ext cx="814387" cy="276225"/>
          </a:xfrm>
          <a:prstGeom prst="rect">
            <a:avLst/>
          </a:prstGeom>
          <a:noFill/>
          <a:ln w="9525">
            <a:noFill/>
            <a:miter lim="800000"/>
            <a:headEnd/>
            <a:tailEnd/>
          </a:ln>
        </p:spPr>
        <p:txBody>
          <a:bodyPr wrap="none">
            <a:spAutoFit/>
          </a:bodyPr>
          <a:lstStyle/>
          <a:p>
            <a:r>
              <a:rPr lang="de-DE" sz="1200">
                <a:solidFill>
                  <a:srgbClr val="000000"/>
                </a:solidFill>
                <a:latin typeface="Arial" charset="0"/>
              </a:rPr>
              <a:t>Baustelle</a:t>
            </a:r>
            <a:endParaRPr lang="de-DE" sz="800">
              <a:solidFill>
                <a:srgbClr val="000000"/>
              </a:solidFill>
              <a:latin typeface="Arial" charset="0"/>
            </a:endParaRPr>
          </a:p>
        </p:txBody>
      </p:sp>
      <p:sp>
        <p:nvSpPr>
          <p:cNvPr id="69645" name="Textfeld 166"/>
          <p:cNvSpPr txBox="1">
            <a:spLocks noChangeArrowheads="1"/>
          </p:cNvSpPr>
          <p:nvPr/>
        </p:nvSpPr>
        <p:spPr bwMode="auto">
          <a:xfrm>
            <a:off x="5157788" y="4797425"/>
            <a:ext cx="814387" cy="276225"/>
          </a:xfrm>
          <a:prstGeom prst="rect">
            <a:avLst/>
          </a:prstGeom>
          <a:noFill/>
          <a:ln w="9525">
            <a:noFill/>
            <a:miter lim="800000"/>
            <a:headEnd/>
            <a:tailEnd/>
          </a:ln>
        </p:spPr>
        <p:txBody>
          <a:bodyPr wrap="none">
            <a:spAutoFit/>
          </a:bodyPr>
          <a:lstStyle/>
          <a:p>
            <a:r>
              <a:rPr lang="de-DE" sz="1200">
                <a:solidFill>
                  <a:srgbClr val="000000"/>
                </a:solidFill>
                <a:latin typeface="Arial" charset="0"/>
              </a:rPr>
              <a:t>Baustelle</a:t>
            </a:r>
            <a:endParaRPr lang="de-DE" sz="800">
              <a:solidFill>
                <a:srgbClr val="000000"/>
              </a:solidFill>
              <a:latin typeface="Arial" charset="0"/>
            </a:endParaRPr>
          </a:p>
        </p:txBody>
      </p:sp>
      <p:sp>
        <p:nvSpPr>
          <p:cNvPr id="69646" name="Textfeld 167"/>
          <p:cNvSpPr txBox="1">
            <a:spLocks noChangeArrowheads="1"/>
          </p:cNvSpPr>
          <p:nvPr/>
        </p:nvSpPr>
        <p:spPr bwMode="auto">
          <a:xfrm>
            <a:off x="7292975" y="4797425"/>
            <a:ext cx="814388" cy="276225"/>
          </a:xfrm>
          <a:prstGeom prst="rect">
            <a:avLst/>
          </a:prstGeom>
          <a:noFill/>
          <a:ln w="9525">
            <a:noFill/>
            <a:miter lim="800000"/>
            <a:headEnd/>
            <a:tailEnd/>
          </a:ln>
        </p:spPr>
        <p:txBody>
          <a:bodyPr wrap="none">
            <a:spAutoFit/>
          </a:bodyPr>
          <a:lstStyle/>
          <a:p>
            <a:r>
              <a:rPr lang="de-DE" sz="1200">
                <a:solidFill>
                  <a:srgbClr val="000000"/>
                </a:solidFill>
                <a:latin typeface="Arial" charset="0"/>
              </a:rPr>
              <a:t>Baustelle</a:t>
            </a:r>
            <a:endParaRPr lang="de-DE" sz="800">
              <a:solidFill>
                <a:srgbClr val="000000"/>
              </a:solidFill>
              <a:latin typeface="Arial" charset="0"/>
            </a:endParaRPr>
          </a:p>
        </p:txBody>
      </p:sp>
      <p:sp>
        <p:nvSpPr>
          <p:cNvPr id="69647" name="Textfeld 47"/>
          <p:cNvSpPr txBox="1">
            <a:spLocks noChangeArrowheads="1"/>
          </p:cNvSpPr>
          <p:nvPr/>
        </p:nvSpPr>
        <p:spPr bwMode="auto">
          <a:xfrm>
            <a:off x="7524750" y="2559050"/>
            <a:ext cx="1447800" cy="368300"/>
          </a:xfrm>
          <a:prstGeom prst="rect">
            <a:avLst/>
          </a:prstGeom>
          <a:noFill/>
          <a:ln w="9525">
            <a:noFill/>
            <a:miter lim="800000"/>
            <a:headEnd/>
            <a:tailEnd/>
          </a:ln>
        </p:spPr>
        <p:txBody>
          <a:bodyPr wrap="none">
            <a:spAutoFit/>
          </a:bodyPr>
          <a:lstStyle/>
          <a:p>
            <a:pPr eaLnBrk="0" hangingPunct="0">
              <a:spcBef>
                <a:spcPct val="50000"/>
              </a:spcBef>
            </a:pPr>
            <a:r>
              <a:rPr lang="de-DE" sz="900" dirty="0">
                <a:solidFill>
                  <a:srgbClr val="000000"/>
                </a:solidFill>
                <a:latin typeface="Arial" charset="0"/>
              </a:rPr>
              <a:t>= nebenberuflich </a:t>
            </a:r>
            <a:br>
              <a:rPr lang="de-DE" sz="900" dirty="0">
                <a:solidFill>
                  <a:srgbClr val="000000"/>
                </a:solidFill>
                <a:latin typeface="Arial" charset="0"/>
              </a:rPr>
            </a:br>
            <a:r>
              <a:rPr lang="de-DE" sz="900" dirty="0">
                <a:solidFill>
                  <a:srgbClr val="000000"/>
                </a:solidFill>
                <a:latin typeface="Arial" charset="0"/>
              </a:rPr>
              <a:t>   ausbildende Fachkraft </a:t>
            </a:r>
          </a:p>
        </p:txBody>
      </p:sp>
      <p:sp>
        <p:nvSpPr>
          <p:cNvPr id="69648" name="Rechteck 75"/>
          <p:cNvSpPr>
            <a:spLocks noChangeArrowheads="1"/>
          </p:cNvSpPr>
          <p:nvPr/>
        </p:nvSpPr>
        <p:spPr bwMode="auto">
          <a:xfrm>
            <a:off x="7054850" y="2387600"/>
            <a:ext cx="428625" cy="571500"/>
          </a:xfrm>
          <a:prstGeom prst="rect">
            <a:avLst/>
          </a:prstGeom>
          <a:noFill/>
          <a:ln w="9525">
            <a:noFill/>
            <a:miter lim="800000"/>
            <a:headEnd/>
            <a:tailEnd/>
          </a:ln>
        </p:spPr>
        <p:txBody>
          <a:bodyPr wrap="none"/>
          <a:lstStyle/>
          <a:p>
            <a:pPr eaLnBrk="0" hangingPunct="0">
              <a:spcBef>
                <a:spcPct val="50000"/>
              </a:spcBef>
            </a:pPr>
            <a:r>
              <a:rPr lang="de-DE" sz="4000" dirty="0">
                <a:solidFill>
                  <a:srgbClr val="0DB335"/>
                </a:solidFill>
                <a:latin typeface="Webdings" pitchFamily="18" charset="2"/>
                <a:sym typeface="Webdings" pitchFamily="18" charset="2"/>
              </a:rPr>
              <a:t></a:t>
            </a:r>
            <a:endParaRPr lang="de-DE" sz="4000" dirty="0">
              <a:solidFill>
                <a:srgbClr val="0DB335"/>
              </a:solidFill>
              <a:latin typeface="Arial" charset="0"/>
            </a:endParaRPr>
          </a:p>
        </p:txBody>
      </p:sp>
      <p:sp>
        <p:nvSpPr>
          <p:cNvPr id="69649" name="Textfeld 34"/>
          <p:cNvSpPr txBox="1">
            <a:spLocks noChangeArrowheads="1"/>
          </p:cNvSpPr>
          <p:nvPr/>
        </p:nvSpPr>
        <p:spPr bwMode="auto">
          <a:xfrm>
            <a:off x="7519988" y="2092325"/>
            <a:ext cx="1617662" cy="231775"/>
          </a:xfrm>
          <a:prstGeom prst="rect">
            <a:avLst/>
          </a:prstGeom>
          <a:noFill/>
          <a:ln w="9525">
            <a:noFill/>
            <a:miter lim="800000"/>
            <a:headEnd/>
            <a:tailEnd/>
          </a:ln>
        </p:spPr>
        <p:txBody>
          <a:bodyPr wrap="none">
            <a:spAutoFit/>
          </a:bodyPr>
          <a:lstStyle/>
          <a:p>
            <a:pPr eaLnBrk="0" hangingPunct="0">
              <a:spcBef>
                <a:spcPct val="50000"/>
              </a:spcBef>
            </a:pPr>
            <a:r>
              <a:rPr lang="de-DE" sz="900" dirty="0">
                <a:solidFill>
                  <a:srgbClr val="000000"/>
                </a:solidFill>
                <a:latin typeface="Arial" charset="0"/>
              </a:rPr>
              <a:t>= hauptberufliches</a:t>
            </a:r>
            <a:r>
              <a:rPr lang="de-DE" sz="900" b="1" dirty="0">
                <a:solidFill>
                  <a:srgbClr val="000000"/>
                </a:solidFill>
                <a:latin typeface="Arial" charset="0"/>
              </a:rPr>
              <a:t> </a:t>
            </a:r>
            <a:r>
              <a:rPr lang="de-DE" sz="900" dirty="0">
                <a:solidFill>
                  <a:srgbClr val="000000"/>
                </a:solidFill>
                <a:latin typeface="Arial" charset="0"/>
              </a:rPr>
              <a:t>Personal</a:t>
            </a:r>
          </a:p>
        </p:txBody>
      </p:sp>
      <p:sp>
        <p:nvSpPr>
          <p:cNvPr id="69650" name="Rechteck 98"/>
          <p:cNvSpPr>
            <a:spLocks noChangeArrowheads="1"/>
          </p:cNvSpPr>
          <p:nvPr/>
        </p:nvSpPr>
        <p:spPr bwMode="auto">
          <a:xfrm>
            <a:off x="7034213" y="1854200"/>
            <a:ext cx="696912" cy="708025"/>
          </a:xfrm>
          <a:prstGeom prst="rect">
            <a:avLst/>
          </a:prstGeom>
          <a:noFill/>
          <a:ln w="9525">
            <a:noFill/>
            <a:miter lim="800000"/>
            <a:headEnd/>
            <a:tailEnd/>
          </a:ln>
        </p:spPr>
        <p:txBody>
          <a:bodyPr wrap="none">
            <a:spAutoFit/>
          </a:bodyPr>
          <a:lstStyle/>
          <a:p>
            <a:pPr eaLnBrk="0" hangingPunct="0"/>
            <a:r>
              <a:rPr lang="de-DE" sz="4000">
                <a:solidFill>
                  <a:srgbClr val="3333CC"/>
                </a:solidFill>
                <a:latin typeface="Webdings" pitchFamily="18" charset="2"/>
                <a:sym typeface="Webdings" pitchFamily="18" charset="2"/>
              </a:rPr>
              <a:t></a:t>
            </a:r>
            <a:endParaRPr lang="de-DE" sz="4000">
              <a:solidFill>
                <a:srgbClr val="3333CC"/>
              </a:solidFill>
              <a:latin typeface="Webdings" pitchFamily="18" charset="2"/>
            </a:endParaRPr>
          </a:p>
        </p:txBody>
      </p:sp>
      <p:sp>
        <p:nvSpPr>
          <p:cNvPr id="69651" name="Textfeld 50"/>
          <p:cNvSpPr txBox="1">
            <a:spLocks noChangeArrowheads="1"/>
          </p:cNvSpPr>
          <p:nvPr/>
        </p:nvSpPr>
        <p:spPr bwMode="auto">
          <a:xfrm>
            <a:off x="7504113" y="3201988"/>
            <a:ext cx="1406525" cy="368300"/>
          </a:xfrm>
          <a:prstGeom prst="rect">
            <a:avLst/>
          </a:prstGeom>
          <a:noFill/>
          <a:ln w="9525">
            <a:noFill/>
            <a:miter lim="800000"/>
            <a:headEnd/>
            <a:tailEnd/>
          </a:ln>
        </p:spPr>
        <p:txBody>
          <a:bodyPr wrap="none">
            <a:spAutoFit/>
          </a:bodyPr>
          <a:lstStyle/>
          <a:p>
            <a:pPr marL="85725" indent="-85725" eaLnBrk="0" hangingPunct="0">
              <a:spcBef>
                <a:spcPct val="50000"/>
              </a:spcBef>
            </a:pPr>
            <a:r>
              <a:rPr lang="de-DE" sz="900" dirty="0">
                <a:solidFill>
                  <a:srgbClr val="000000"/>
                </a:solidFill>
                <a:latin typeface="Arial" charset="0"/>
              </a:rPr>
              <a:t>=	Ausbildungsleiterin/ </a:t>
            </a:r>
            <a:br>
              <a:rPr lang="de-DE" sz="900" dirty="0">
                <a:solidFill>
                  <a:srgbClr val="000000"/>
                </a:solidFill>
                <a:latin typeface="Arial" charset="0"/>
              </a:rPr>
            </a:br>
            <a:r>
              <a:rPr lang="de-DE" sz="900" dirty="0">
                <a:solidFill>
                  <a:srgbClr val="000000"/>
                </a:solidFill>
                <a:latin typeface="Arial" charset="0"/>
              </a:rPr>
              <a:t>Ehefrau des Inhabers</a:t>
            </a:r>
          </a:p>
        </p:txBody>
      </p:sp>
      <p:sp>
        <p:nvSpPr>
          <p:cNvPr id="69652" name="Rechteck 25"/>
          <p:cNvSpPr>
            <a:spLocks noChangeArrowheads="1"/>
          </p:cNvSpPr>
          <p:nvPr/>
        </p:nvSpPr>
        <p:spPr bwMode="auto">
          <a:xfrm>
            <a:off x="7056438" y="2987675"/>
            <a:ext cx="760412" cy="787400"/>
          </a:xfrm>
          <a:prstGeom prst="rect">
            <a:avLst/>
          </a:prstGeom>
          <a:noFill/>
          <a:ln w="9525">
            <a:noFill/>
            <a:miter lim="800000"/>
            <a:headEnd/>
            <a:tailEnd/>
          </a:ln>
        </p:spPr>
        <p:txBody>
          <a:bodyPr/>
          <a:lstStyle/>
          <a:p>
            <a:pPr eaLnBrk="0" hangingPunct="0"/>
            <a:r>
              <a:rPr lang="de-DE" sz="4000" dirty="0">
                <a:solidFill>
                  <a:srgbClr val="EC8F14"/>
                </a:solidFill>
                <a:latin typeface="Webdings" pitchFamily="18" charset="2"/>
                <a:sym typeface="Webdings" pitchFamily="18" charset="2"/>
              </a:rPr>
              <a:t></a:t>
            </a:r>
            <a:endParaRPr lang="de-DE" sz="4000" dirty="0">
              <a:solidFill>
                <a:srgbClr val="EC8F14"/>
              </a:solidFill>
              <a:latin typeface="Webdings" pitchFamily="18" charset="2"/>
            </a:endParaRPr>
          </a:p>
        </p:txBody>
      </p:sp>
      <p:grpSp>
        <p:nvGrpSpPr>
          <p:cNvPr id="15" name="Gruppieren 108"/>
          <p:cNvGrpSpPr>
            <a:grpSpLocks/>
          </p:cNvGrpSpPr>
          <p:nvPr/>
        </p:nvGrpSpPr>
        <p:grpSpPr bwMode="auto">
          <a:xfrm>
            <a:off x="395288" y="1125538"/>
            <a:ext cx="2979737" cy="2689225"/>
            <a:chOff x="389149" y="1006742"/>
            <a:chExt cx="2286000" cy="1886288"/>
          </a:xfrm>
        </p:grpSpPr>
        <p:sp>
          <p:nvSpPr>
            <p:cNvPr id="102" name="Rechteck 101"/>
            <p:cNvSpPr/>
            <p:nvPr/>
          </p:nvSpPr>
          <p:spPr bwMode="auto">
            <a:xfrm>
              <a:off x="480491" y="1731637"/>
              <a:ext cx="2032677" cy="1145803"/>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03" name="Gleichschenkliges Dreieck 102"/>
            <p:cNvSpPr/>
            <p:nvPr/>
          </p:nvSpPr>
          <p:spPr bwMode="auto">
            <a:xfrm>
              <a:off x="462223" y="1408719"/>
              <a:ext cx="2033895" cy="324032"/>
            </a:xfrm>
            <a:prstGeom prst="triangle">
              <a:avLst/>
            </a:prstGeom>
            <a:solidFill>
              <a:schemeClr val="bg1">
                <a:lumMod val="7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69661" name="Rechteck 36"/>
            <p:cNvSpPr>
              <a:spLocks noChangeArrowheads="1"/>
            </p:cNvSpPr>
            <p:nvPr/>
          </p:nvSpPr>
          <p:spPr bwMode="auto">
            <a:xfrm>
              <a:off x="858609" y="1862509"/>
              <a:ext cx="954107" cy="1015663"/>
            </a:xfrm>
            <a:prstGeom prst="rect">
              <a:avLst/>
            </a:prstGeom>
            <a:noFill/>
            <a:ln w="9525">
              <a:noFill/>
              <a:miter lim="800000"/>
              <a:headEnd/>
              <a:tailEnd/>
            </a:ln>
          </p:spPr>
          <p:txBody>
            <a:bodyPr wrap="none">
              <a:spAutoFit/>
            </a:bodyPr>
            <a:lstStyle/>
            <a:p>
              <a:pPr eaLnBrk="0" hangingPunct="0"/>
              <a:r>
                <a:rPr lang="de-DE" sz="6000">
                  <a:solidFill>
                    <a:srgbClr val="262699"/>
                  </a:solidFill>
                  <a:latin typeface="Webdings" pitchFamily="18" charset="2"/>
                  <a:sym typeface="Webdings" pitchFamily="18" charset="2"/>
                </a:rPr>
                <a:t></a:t>
              </a:r>
              <a:endParaRPr lang="de-DE" sz="6000">
                <a:solidFill>
                  <a:srgbClr val="262699"/>
                </a:solidFill>
                <a:latin typeface="Webdings" pitchFamily="18" charset="2"/>
              </a:endParaRPr>
            </a:p>
          </p:txBody>
        </p:sp>
        <p:sp>
          <p:nvSpPr>
            <p:cNvPr id="69662" name="Rechteck 36"/>
            <p:cNvSpPr>
              <a:spLocks noChangeArrowheads="1"/>
            </p:cNvSpPr>
            <p:nvPr/>
          </p:nvSpPr>
          <p:spPr bwMode="auto">
            <a:xfrm>
              <a:off x="1290656" y="1862509"/>
              <a:ext cx="954107" cy="1015663"/>
            </a:xfrm>
            <a:prstGeom prst="rect">
              <a:avLst/>
            </a:prstGeom>
            <a:noFill/>
            <a:ln w="9525">
              <a:noFill/>
              <a:miter lim="800000"/>
              <a:headEnd/>
              <a:tailEnd/>
            </a:ln>
          </p:spPr>
          <p:txBody>
            <a:bodyPr wrap="none">
              <a:spAutoFit/>
            </a:bodyPr>
            <a:lstStyle/>
            <a:p>
              <a:pPr eaLnBrk="0" hangingPunct="0"/>
              <a:r>
                <a:rPr lang="de-DE" sz="6000">
                  <a:solidFill>
                    <a:srgbClr val="262699"/>
                  </a:solidFill>
                  <a:latin typeface="Webdings" pitchFamily="18" charset="2"/>
                  <a:sym typeface="Webdings" pitchFamily="18" charset="2"/>
                </a:rPr>
                <a:t></a:t>
              </a:r>
              <a:endParaRPr lang="de-DE" sz="6000">
                <a:solidFill>
                  <a:srgbClr val="3333CC"/>
                </a:solidFill>
                <a:latin typeface="Webdings" pitchFamily="18" charset="2"/>
              </a:endParaRPr>
            </a:p>
          </p:txBody>
        </p:sp>
        <p:sp>
          <p:nvSpPr>
            <p:cNvPr id="69663" name="Rechteck 36"/>
            <p:cNvSpPr>
              <a:spLocks noChangeArrowheads="1"/>
            </p:cNvSpPr>
            <p:nvPr/>
          </p:nvSpPr>
          <p:spPr bwMode="auto">
            <a:xfrm>
              <a:off x="498569" y="1862509"/>
              <a:ext cx="954107" cy="1015663"/>
            </a:xfrm>
            <a:prstGeom prst="rect">
              <a:avLst/>
            </a:prstGeom>
            <a:noFill/>
            <a:ln w="9525">
              <a:noFill/>
              <a:miter lim="800000"/>
              <a:headEnd/>
              <a:tailEnd/>
            </a:ln>
          </p:spPr>
          <p:txBody>
            <a:bodyPr wrap="none">
              <a:spAutoFit/>
            </a:bodyPr>
            <a:lstStyle/>
            <a:p>
              <a:pPr eaLnBrk="0" hangingPunct="0"/>
              <a:r>
                <a:rPr lang="de-DE" sz="6000">
                  <a:solidFill>
                    <a:srgbClr val="262699"/>
                  </a:solidFill>
                  <a:latin typeface="Webdings" pitchFamily="18" charset="2"/>
                  <a:sym typeface="Webdings" pitchFamily="18" charset="2"/>
                </a:rPr>
                <a:t></a:t>
              </a:r>
              <a:endParaRPr lang="de-DE" sz="6000">
                <a:solidFill>
                  <a:srgbClr val="262699"/>
                </a:solidFill>
                <a:latin typeface="Webdings" pitchFamily="18" charset="2"/>
              </a:endParaRPr>
            </a:p>
          </p:txBody>
        </p:sp>
        <p:sp>
          <p:nvSpPr>
            <p:cNvPr id="69664" name="Rechteck 106"/>
            <p:cNvSpPr>
              <a:spLocks noChangeArrowheads="1"/>
            </p:cNvSpPr>
            <p:nvPr/>
          </p:nvSpPr>
          <p:spPr bwMode="auto">
            <a:xfrm>
              <a:off x="389149" y="1006742"/>
              <a:ext cx="2286000" cy="584775"/>
            </a:xfrm>
            <a:prstGeom prst="rect">
              <a:avLst/>
            </a:prstGeom>
            <a:noFill/>
            <a:ln w="9525">
              <a:noFill/>
              <a:miter lim="800000"/>
              <a:headEnd/>
              <a:tailEnd/>
            </a:ln>
          </p:spPr>
          <p:txBody>
            <a:bodyPr>
              <a:spAutoFit/>
            </a:bodyPr>
            <a:lstStyle/>
            <a:p>
              <a:pPr algn="ctr"/>
              <a:r>
                <a:rPr lang="de-DE" sz="1600">
                  <a:solidFill>
                    <a:srgbClr val="000000"/>
                  </a:solidFill>
                  <a:latin typeface="Arial" charset="0"/>
                </a:rPr>
                <a:t>Überbetriebliches Bildungszentrum</a:t>
              </a:r>
            </a:p>
          </p:txBody>
        </p:sp>
        <p:sp>
          <p:nvSpPr>
            <p:cNvPr id="69665" name="Rechteck 36"/>
            <p:cNvSpPr>
              <a:spLocks noChangeArrowheads="1"/>
            </p:cNvSpPr>
            <p:nvPr/>
          </p:nvSpPr>
          <p:spPr bwMode="auto">
            <a:xfrm>
              <a:off x="1698322" y="1877367"/>
              <a:ext cx="954107" cy="1015663"/>
            </a:xfrm>
            <a:prstGeom prst="rect">
              <a:avLst/>
            </a:prstGeom>
            <a:noFill/>
            <a:ln w="9525">
              <a:noFill/>
              <a:miter lim="800000"/>
              <a:headEnd/>
              <a:tailEnd/>
            </a:ln>
          </p:spPr>
          <p:txBody>
            <a:bodyPr wrap="none">
              <a:spAutoFit/>
            </a:bodyPr>
            <a:lstStyle/>
            <a:p>
              <a:pPr eaLnBrk="0" hangingPunct="0"/>
              <a:r>
                <a:rPr lang="de-DE" sz="6000">
                  <a:solidFill>
                    <a:srgbClr val="262699"/>
                  </a:solidFill>
                  <a:latin typeface="Webdings" pitchFamily="18" charset="2"/>
                  <a:sym typeface="Webdings" pitchFamily="18" charset="2"/>
                </a:rPr>
                <a:t></a:t>
              </a:r>
              <a:endParaRPr lang="de-DE" sz="6000">
                <a:solidFill>
                  <a:srgbClr val="262699"/>
                </a:solidFill>
                <a:latin typeface="Webdings" pitchFamily="18" charset="2"/>
              </a:endParaRPr>
            </a:p>
          </p:txBody>
        </p:sp>
      </p:grpSp>
      <p:cxnSp>
        <p:nvCxnSpPr>
          <p:cNvPr id="109" name="Gerade Verbindung 108"/>
          <p:cNvCxnSpPr/>
          <p:nvPr/>
        </p:nvCxnSpPr>
        <p:spPr bwMode="auto">
          <a:xfrm rot="10800000" flipV="1">
            <a:off x="1187450" y="3789363"/>
            <a:ext cx="3384550" cy="935037"/>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2" name="Gerade Verbindung 111"/>
          <p:cNvCxnSpPr>
            <a:endCxn id="115" idx="0"/>
          </p:cNvCxnSpPr>
          <p:nvPr/>
        </p:nvCxnSpPr>
        <p:spPr bwMode="auto">
          <a:xfrm rot="10800000" flipV="1">
            <a:off x="3455988" y="3789363"/>
            <a:ext cx="1763712" cy="925512"/>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4" name="Gerade Verbindung 133"/>
          <p:cNvCxnSpPr>
            <a:endCxn id="133" idx="0"/>
          </p:cNvCxnSpPr>
          <p:nvPr/>
        </p:nvCxnSpPr>
        <p:spPr bwMode="auto">
          <a:xfrm rot="5400000">
            <a:off x="5099050" y="4243388"/>
            <a:ext cx="935037" cy="26988"/>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8" name="Gerade Verbindung 147"/>
          <p:cNvCxnSpPr>
            <a:endCxn id="149" idx="0"/>
          </p:cNvCxnSpPr>
          <p:nvPr/>
        </p:nvCxnSpPr>
        <p:spPr bwMode="auto">
          <a:xfrm>
            <a:off x="5867400" y="3789363"/>
            <a:ext cx="1803400" cy="935037"/>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bwMode="auto">
          <a:xfrm>
            <a:off x="376517" y="135748"/>
            <a:ext cx="8650941" cy="507170"/>
          </a:xfrm>
          <a:noFill/>
          <a:ln>
            <a:miter lim="800000"/>
            <a:headEnd/>
            <a:tailEnd/>
          </a:ln>
        </p:spPr>
        <p:txBody>
          <a:bodyPr vert="horz" wrap="square" lIns="91440" tIns="45720" rIns="91440" bIns="45720" numCol="1" anchor="t" anchorCtr="0" compatLnSpc="1">
            <a:prstTxWarp prst="textNoShape">
              <a:avLst/>
            </a:prstTxWarp>
          </a:bodyPr>
          <a:lstStyle/>
          <a:p>
            <a:r>
              <a:rPr lang="de-DE" sz="2000" b="1" kern="1200" dirty="0" smtClean="0">
                <a:solidFill>
                  <a:schemeClr val="accent6">
                    <a:lumMod val="50000"/>
                  </a:schemeClr>
                </a:solidFill>
                <a:latin typeface="Arial" charset="0"/>
                <a:ea typeface="+mn-ea"/>
                <a:cs typeface="+mn-cs"/>
              </a:rPr>
              <a:t>Methodische Vorgehensweise im Projekt SIAP</a:t>
            </a:r>
          </a:p>
        </p:txBody>
      </p:sp>
      <p:sp>
        <p:nvSpPr>
          <p:cNvPr id="506883" name="Rectangle 3"/>
          <p:cNvSpPr>
            <a:spLocks noGrp="1" noChangeArrowheads="1"/>
          </p:cNvSpPr>
          <p:nvPr>
            <p:ph type="body" idx="1"/>
          </p:nvPr>
        </p:nvSpPr>
        <p:spPr bwMode="auto">
          <a:xfrm>
            <a:off x="251460" y="908684"/>
            <a:ext cx="8740140" cy="5384539"/>
          </a:xfrm>
          <a:ln>
            <a:miter lim="800000"/>
            <a:headEnd/>
            <a:tailEnd/>
          </a:ln>
        </p:spPr>
        <p:txBody>
          <a:bodyPr vert="horz" wrap="square" lIns="91440" tIns="45720" rIns="91440" bIns="45720" numCol="1" anchor="t" anchorCtr="0" compatLnSpc="1">
            <a:prstTxWarp prst="textNoShape">
              <a:avLst/>
            </a:prstTxWarp>
          </a:bodyPr>
          <a:lstStyle/>
          <a:p>
            <a:pPr marL="446088" indent="-446088">
              <a:buFont typeface="Wingdings" pitchFamily="2" charset="2"/>
              <a:buAutoNum type="arabicPeriod"/>
              <a:defRPr/>
            </a:pPr>
            <a:r>
              <a:rPr lang="de-DE" sz="1800" dirty="0" smtClean="0">
                <a:cs typeface="Times New Roman" pitchFamily="18" charset="0"/>
                <a:sym typeface="Wingdings" pitchFamily="2" charset="2"/>
              </a:rPr>
              <a:t>Systematische Analyse bisheriger empirischer Studien und Literatur auf theoretische Grundannahmen und festgestellte Wirkungszusammenhänge</a:t>
            </a:r>
          </a:p>
          <a:p>
            <a:pPr marL="446088" indent="-446088">
              <a:buNone/>
              <a:defRPr/>
            </a:pPr>
            <a:endParaRPr lang="de-DE" sz="1800" dirty="0" smtClean="0">
              <a:cs typeface="Times New Roman" pitchFamily="18" charset="0"/>
              <a:sym typeface="Wingdings" pitchFamily="2" charset="2"/>
            </a:endParaRPr>
          </a:p>
          <a:p>
            <a:pPr marL="446088" indent="-446088">
              <a:spcBef>
                <a:spcPts val="0"/>
              </a:spcBef>
              <a:buFont typeface="Wingdings" pitchFamily="2" charset="2"/>
              <a:buAutoNum type="arabicPeriod" startAt="2"/>
              <a:defRPr/>
            </a:pPr>
            <a:r>
              <a:rPr lang="de-DE" sz="1800" dirty="0" smtClean="0">
                <a:cs typeface="Times New Roman" pitchFamily="18" charset="0"/>
                <a:sym typeface="Wingdings" pitchFamily="2" charset="2"/>
              </a:rPr>
              <a:t>Qualitative Erhebung anhand von Unternehmensfallstudien in drei Erhebungswellen</a:t>
            </a:r>
          </a:p>
          <a:p>
            <a:pPr marL="446088" indent="-446088">
              <a:spcBef>
                <a:spcPts val="0"/>
              </a:spcBef>
              <a:buNone/>
              <a:defRPr/>
            </a:pPr>
            <a:r>
              <a:rPr lang="de-DE" sz="1800" dirty="0" smtClean="0">
                <a:cs typeface="Times New Roman" pitchFamily="18" charset="0"/>
                <a:sym typeface="Wingdings" pitchFamily="2" charset="2"/>
              </a:rPr>
              <a:t>	 Interviews mit </a:t>
            </a:r>
            <a:r>
              <a:rPr lang="de-DE" sz="1800" dirty="0" smtClean="0"/>
              <a:t>Vertretern folgender </a:t>
            </a:r>
            <a:r>
              <a:rPr lang="de-DE" sz="1800" dirty="0" err="1" smtClean="0"/>
              <a:t>Akteursgruppen</a:t>
            </a:r>
            <a:r>
              <a:rPr lang="de-DE" sz="1800" dirty="0" smtClean="0"/>
              <a:t>:</a:t>
            </a:r>
          </a:p>
          <a:p>
            <a:pPr marL="1163638" lvl="4" indent="-249238">
              <a:spcBef>
                <a:spcPts val="0"/>
              </a:spcBef>
              <a:buFont typeface="Arial" pitchFamily="34" charset="0"/>
              <a:buChar char="•"/>
              <a:defRPr/>
            </a:pPr>
            <a:r>
              <a:rPr lang="de-DE" dirty="0" smtClean="0"/>
              <a:t>Personal- und Ausbildungsleitung, 	</a:t>
            </a:r>
          </a:p>
          <a:p>
            <a:pPr marL="1163638" lvl="4" indent="-249238">
              <a:spcBef>
                <a:spcPts val="0"/>
              </a:spcBef>
              <a:buFont typeface="Arial" pitchFamily="34" charset="0"/>
              <a:buChar char="•"/>
              <a:defRPr/>
            </a:pPr>
            <a:r>
              <a:rPr lang="de-DE" dirty="0" err="1" smtClean="0"/>
              <a:t>haupt</a:t>
            </a:r>
            <a:r>
              <a:rPr lang="de-DE" dirty="0" smtClean="0"/>
              <a:t>- und nebenberufliche Ausbilder/-innen, </a:t>
            </a:r>
          </a:p>
          <a:p>
            <a:pPr marL="1163638" lvl="4" indent="-249238">
              <a:spcBef>
                <a:spcPts val="0"/>
              </a:spcBef>
              <a:buFont typeface="Arial" pitchFamily="34" charset="0"/>
              <a:buChar char="•"/>
              <a:defRPr/>
            </a:pPr>
            <a:r>
              <a:rPr lang="de-DE" dirty="0" smtClean="0"/>
              <a:t>Vorgesetzte, </a:t>
            </a:r>
          </a:p>
          <a:p>
            <a:pPr marL="1163638" lvl="4" indent="-249238">
              <a:spcBef>
                <a:spcPts val="0"/>
              </a:spcBef>
              <a:buFont typeface="Arial" pitchFamily="34" charset="0"/>
              <a:buChar char="•"/>
              <a:defRPr/>
            </a:pPr>
            <a:r>
              <a:rPr lang="de-DE" dirty="0" smtClean="0"/>
              <a:t>Mitarbeitervertretung, </a:t>
            </a:r>
          </a:p>
          <a:p>
            <a:pPr marL="1163638" lvl="4" indent="-249238">
              <a:spcBef>
                <a:spcPts val="0"/>
              </a:spcBef>
              <a:buFont typeface="Arial" pitchFamily="34" charset="0"/>
              <a:buChar char="•"/>
              <a:defRPr/>
            </a:pPr>
            <a:r>
              <a:rPr lang="de-DE" dirty="0" smtClean="0"/>
              <a:t>Auszubildende</a:t>
            </a:r>
          </a:p>
          <a:p>
            <a:pPr marL="706438" lvl="3" indent="-249238">
              <a:spcBef>
                <a:spcPts val="0"/>
              </a:spcBef>
              <a:buNone/>
              <a:defRPr/>
            </a:pPr>
            <a:r>
              <a:rPr lang="de-DE" sz="1800" dirty="0" smtClean="0">
                <a:sym typeface="Wingdings" pitchFamily="2" charset="2"/>
              </a:rPr>
              <a:t> in 14 Unternehmen unterschiedlicher Größe und Branche </a:t>
            </a:r>
            <a:r>
              <a:rPr lang="de-DE" sz="1800" dirty="0" smtClean="0"/>
              <a:t>(mehrere Handwerksbereiche; Bau; Industrie (Chemie, Metall, </a:t>
            </a:r>
            <a:r>
              <a:rPr lang="de-DE" sz="1800" dirty="0" err="1" smtClean="0"/>
              <a:t>Elektro</a:t>
            </a:r>
            <a:r>
              <a:rPr lang="de-DE" sz="1800" dirty="0" smtClean="0"/>
              <a:t>); Dienstleistung (Versicherung, IT, </a:t>
            </a:r>
            <a:r>
              <a:rPr lang="de-DE" sz="1800" dirty="0" err="1" smtClean="0"/>
              <a:t>HoGa</a:t>
            </a:r>
            <a:r>
              <a:rPr lang="de-DE" sz="1800" dirty="0" smtClean="0"/>
              <a:t>)).</a:t>
            </a:r>
            <a:endParaRPr lang="de-DE" sz="1800" dirty="0" smtClean="0">
              <a:sym typeface="Wingdings" pitchFamily="2" charset="2"/>
            </a:endParaRPr>
          </a:p>
          <a:p>
            <a:pPr marL="446088" lvl="1" indent="-446088">
              <a:spcBef>
                <a:spcPts val="0"/>
              </a:spcBef>
              <a:buNone/>
              <a:defRPr/>
            </a:pPr>
            <a:endParaRPr lang="de-DE" sz="1800" dirty="0" smtClean="0">
              <a:sym typeface="Wingdings" pitchFamily="2" charset="2"/>
            </a:endParaRPr>
          </a:p>
          <a:p>
            <a:pPr marL="446088" indent="-446088">
              <a:spcBef>
                <a:spcPts val="0"/>
              </a:spcBef>
              <a:buAutoNum type="arabicPeriod" startAt="3"/>
              <a:defRPr/>
            </a:pPr>
            <a:r>
              <a:rPr lang="de-DE" sz="1800" dirty="0" smtClean="0">
                <a:cs typeface="Times New Roman" pitchFamily="18" charset="0"/>
                <a:sym typeface="Wingdings" pitchFamily="2" charset="2"/>
              </a:rPr>
              <a:t>Entwicklung einer gegenstandsbezogenen Theorie (Aufstellung eines Satzes von Hypothesen) zur Situation des betrieblichen Ausbildungspersonals</a:t>
            </a:r>
          </a:p>
          <a:p>
            <a:pPr marL="446088" indent="-446088">
              <a:spcBef>
                <a:spcPts val="0"/>
              </a:spcBef>
              <a:buNone/>
              <a:defRPr/>
            </a:pPr>
            <a:endParaRPr lang="de-DE" sz="1800" dirty="0" smtClean="0">
              <a:cs typeface="Times New Roman" pitchFamily="18" charset="0"/>
              <a:sym typeface="Wingdings" pitchFamily="2" charset="2"/>
            </a:endParaRPr>
          </a:p>
          <a:p>
            <a:pPr marL="446088" indent="-446088">
              <a:spcBef>
                <a:spcPts val="0"/>
              </a:spcBef>
              <a:buNone/>
              <a:defRPr/>
            </a:pPr>
            <a:r>
              <a:rPr lang="de-DE" sz="1800" dirty="0" smtClean="0">
                <a:cs typeface="Times New Roman" pitchFamily="18" charset="0"/>
                <a:sym typeface="Wingdings" pitchFamily="2" charset="2"/>
              </a:rPr>
              <a:t>4. 	Entwurf einer Typologie betrieblicher Ausbildungsstrukturen</a:t>
            </a:r>
          </a:p>
          <a:p>
            <a:pPr marL="446088" indent="-446088">
              <a:spcBef>
                <a:spcPts val="0"/>
              </a:spcBef>
              <a:buNone/>
              <a:defRPr/>
            </a:pPr>
            <a:endParaRPr lang="de-DE" sz="1800" dirty="0" smtClean="0">
              <a:cs typeface="Times New Roman" pitchFamily="18" charset="0"/>
              <a:sym typeface="Wingdings" pitchFamily="2" charset="2"/>
            </a:endParaRPr>
          </a:p>
          <a:p>
            <a:pPr marL="446088" lvl="1" indent="-446088">
              <a:spcBef>
                <a:spcPts val="0"/>
              </a:spcBef>
              <a:buFontTx/>
              <a:buNone/>
              <a:defRPr/>
            </a:pPr>
            <a:endParaRPr lang="de-DE" sz="1800" dirty="0" smtClean="0">
              <a:sym typeface="Wingdings" pitchFamily="2" charset="2"/>
            </a:endParaRPr>
          </a:p>
        </p:txBody>
      </p:sp>
      <p:sp>
        <p:nvSpPr>
          <p:cNvPr id="5125" name="Text Box 4"/>
          <p:cNvSpPr txBox="1">
            <a:spLocks noChangeArrowheads="1"/>
          </p:cNvSpPr>
          <p:nvPr/>
        </p:nvSpPr>
        <p:spPr bwMode="auto">
          <a:xfrm>
            <a:off x="323850" y="6092825"/>
            <a:ext cx="8640763" cy="703263"/>
          </a:xfrm>
          <a:prstGeom prst="rect">
            <a:avLst/>
          </a:prstGeom>
          <a:noFill/>
          <a:ln w="9525">
            <a:noFill/>
            <a:miter lim="800000"/>
            <a:headEnd/>
            <a:tailEnd/>
          </a:ln>
        </p:spPr>
        <p:txBody>
          <a:bodyPr lIns="90000" tIns="46800" rIns="90000" bIns="46800">
            <a:spAutoFit/>
          </a:bodyPr>
          <a:lstStyle/>
          <a:p>
            <a:pPr eaLnBrk="0" hangingPunct="0">
              <a:spcBef>
                <a:spcPct val="20000"/>
              </a:spcBef>
            </a:pPr>
            <a:endParaRPr lang="de-DE" sz="1600"/>
          </a:p>
          <a:p>
            <a:pPr eaLnBrk="0" hangingPunct="0"/>
            <a:endParaRPr lang="de-DE" sz="160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92"/>
          <p:cNvGrpSpPr>
            <a:grpSpLocks/>
          </p:cNvGrpSpPr>
          <p:nvPr/>
        </p:nvGrpSpPr>
        <p:grpSpPr bwMode="auto">
          <a:xfrm>
            <a:off x="234950" y="908050"/>
            <a:ext cx="3832225" cy="2736850"/>
            <a:chOff x="235004" y="908720"/>
            <a:chExt cx="6929284" cy="3814133"/>
          </a:xfrm>
        </p:grpSpPr>
        <p:sp>
          <p:nvSpPr>
            <p:cNvPr id="59" name="Rechteck 58"/>
            <p:cNvSpPr/>
            <p:nvPr/>
          </p:nvSpPr>
          <p:spPr bwMode="auto">
            <a:xfrm>
              <a:off x="467512" y="1556946"/>
              <a:ext cx="6696776" cy="3095111"/>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spcBef>
                  <a:spcPct val="50000"/>
                </a:spcBef>
                <a:defRPr/>
              </a:pPr>
              <a:r>
                <a:rPr lang="de-DE" sz="2000" dirty="0">
                  <a:solidFill>
                    <a:srgbClr val="000000"/>
                  </a:solidFill>
                </a:rPr>
                <a:t/>
              </a:r>
              <a:br>
                <a:rPr lang="de-DE" sz="2000" dirty="0">
                  <a:solidFill>
                    <a:srgbClr val="000000"/>
                  </a:solidFill>
                </a:rPr>
              </a:br>
              <a:r>
                <a:rPr lang="de-DE" sz="2000" dirty="0">
                  <a:solidFill>
                    <a:srgbClr val="000000"/>
                  </a:solidFill>
                </a:rPr>
                <a:t>GmbH</a:t>
              </a:r>
              <a:endParaRPr lang="de-DE" dirty="0">
                <a:solidFill>
                  <a:srgbClr val="000000"/>
                </a:solidFill>
              </a:endParaRPr>
            </a:p>
          </p:txBody>
        </p:sp>
        <p:sp>
          <p:nvSpPr>
            <p:cNvPr id="65616" name="Textfeld 36"/>
            <p:cNvSpPr txBox="1">
              <a:spLocks noChangeArrowheads="1"/>
            </p:cNvSpPr>
            <p:nvPr/>
          </p:nvSpPr>
          <p:spPr bwMode="auto">
            <a:xfrm>
              <a:off x="235004" y="2766691"/>
              <a:ext cx="286172" cy="229049"/>
            </a:xfrm>
            <a:prstGeom prst="rect">
              <a:avLst/>
            </a:prstGeom>
            <a:noFill/>
            <a:ln w="9525">
              <a:noFill/>
              <a:miter lim="800000"/>
              <a:headEnd/>
              <a:tailEnd/>
            </a:ln>
          </p:spPr>
          <p:txBody>
            <a:bodyPr wrap="none">
              <a:spAutoFit/>
            </a:bodyPr>
            <a:lstStyle/>
            <a:p>
              <a:pPr eaLnBrk="0" hangingPunct="0">
                <a:spcBef>
                  <a:spcPct val="50000"/>
                </a:spcBef>
              </a:pPr>
              <a:r>
                <a:rPr lang="de-DE" sz="900">
                  <a:solidFill>
                    <a:srgbClr val="000000"/>
                  </a:solidFill>
                  <a:latin typeface="Arial" charset="0"/>
                </a:rPr>
                <a:t> </a:t>
              </a:r>
            </a:p>
          </p:txBody>
        </p:sp>
        <p:sp>
          <p:nvSpPr>
            <p:cNvPr id="65617" name="Textfeld 39"/>
            <p:cNvSpPr txBox="1">
              <a:spLocks noChangeArrowheads="1"/>
            </p:cNvSpPr>
            <p:nvPr/>
          </p:nvSpPr>
          <p:spPr bwMode="auto">
            <a:xfrm>
              <a:off x="235004" y="2412261"/>
              <a:ext cx="286172" cy="229049"/>
            </a:xfrm>
            <a:prstGeom prst="rect">
              <a:avLst/>
            </a:prstGeom>
            <a:noFill/>
            <a:ln w="9525">
              <a:noFill/>
              <a:miter lim="800000"/>
              <a:headEnd/>
              <a:tailEnd/>
            </a:ln>
          </p:spPr>
          <p:txBody>
            <a:bodyPr wrap="none">
              <a:spAutoFit/>
            </a:bodyPr>
            <a:lstStyle/>
            <a:p>
              <a:pPr eaLnBrk="0" hangingPunct="0">
                <a:spcBef>
                  <a:spcPct val="50000"/>
                </a:spcBef>
              </a:pPr>
              <a:r>
                <a:rPr lang="de-DE" sz="900">
                  <a:solidFill>
                    <a:srgbClr val="000000"/>
                  </a:solidFill>
                  <a:latin typeface="Arial" charset="0"/>
                </a:rPr>
                <a:t> </a:t>
              </a:r>
            </a:p>
          </p:txBody>
        </p:sp>
        <p:cxnSp>
          <p:nvCxnSpPr>
            <p:cNvPr id="65618" name="Gerade Verbindung 179"/>
            <p:cNvCxnSpPr>
              <a:cxnSpLocks noChangeShapeType="1"/>
            </p:cNvCxnSpPr>
            <p:nvPr/>
          </p:nvCxnSpPr>
          <p:spPr bwMode="auto">
            <a:xfrm rot="5400000" flipH="1" flipV="1">
              <a:off x="6328793" y="4644288"/>
              <a:ext cx="157131" cy="0"/>
            </a:xfrm>
            <a:prstGeom prst="line">
              <a:avLst/>
            </a:prstGeom>
            <a:noFill/>
            <a:ln w="9525" algn="ctr">
              <a:noFill/>
              <a:round/>
              <a:headEnd/>
              <a:tailEnd/>
            </a:ln>
          </p:spPr>
        </p:cxnSp>
        <p:sp>
          <p:nvSpPr>
            <p:cNvPr id="62" name="Gleichschenkliges Dreieck 61"/>
            <p:cNvSpPr/>
            <p:nvPr/>
          </p:nvSpPr>
          <p:spPr bwMode="auto">
            <a:xfrm>
              <a:off x="467512" y="908720"/>
              <a:ext cx="6696776" cy="648226"/>
            </a:xfrm>
            <a:prstGeom prst="triangle">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lIns="90000" tIns="46800" rIns="90000" bIns="46800"/>
            <a:lstStyle/>
            <a:p>
              <a:pPr eaLnBrk="0" hangingPunct="0">
                <a:spcBef>
                  <a:spcPct val="50000"/>
                </a:spcBef>
                <a:defRPr/>
              </a:pPr>
              <a:endParaRPr lang="de-DE" sz="900">
                <a:solidFill>
                  <a:srgbClr val="000000"/>
                </a:solidFill>
                <a:latin typeface="Arial" charset="0"/>
              </a:endParaRPr>
            </a:p>
          </p:txBody>
        </p:sp>
        <p:cxnSp>
          <p:nvCxnSpPr>
            <p:cNvPr id="65620" name="Gerade Verbindung 62"/>
            <p:cNvCxnSpPr>
              <a:cxnSpLocks noChangeShapeType="1"/>
            </p:cNvCxnSpPr>
            <p:nvPr/>
          </p:nvCxnSpPr>
          <p:spPr bwMode="auto">
            <a:xfrm rot="5400000" flipH="1" flipV="1">
              <a:off x="1969401" y="1177003"/>
              <a:ext cx="244331" cy="0"/>
            </a:xfrm>
            <a:prstGeom prst="line">
              <a:avLst/>
            </a:prstGeom>
            <a:noFill/>
            <a:ln w="9525" algn="ctr">
              <a:noFill/>
              <a:round/>
              <a:headEnd/>
              <a:tailEnd/>
            </a:ln>
          </p:spPr>
        </p:cxnSp>
        <p:cxnSp>
          <p:nvCxnSpPr>
            <p:cNvPr id="65621" name="Gerade Verbindung mit Pfeil 91"/>
            <p:cNvCxnSpPr>
              <a:cxnSpLocks noChangeShapeType="1"/>
            </p:cNvCxnSpPr>
            <p:nvPr/>
          </p:nvCxnSpPr>
          <p:spPr bwMode="auto">
            <a:xfrm>
              <a:off x="4376100" y="2550593"/>
              <a:ext cx="2258190" cy="1811"/>
            </a:xfrm>
            <a:prstGeom prst="straightConnector1">
              <a:avLst/>
            </a:prstGeom>
            <a:noFill/>
            <a:ln w="9525" algn="ctr">
              <a:noFill/>
              <a:round/>
              <a:headEnd/>
              <a:tailEnd type="arrow" w="med" len="med"/>
            </a:ln>
          </p:spPr>
        </p:cxnSp>
        <p:cxnSp>
          <p:nvCxnSpPr>
            <p:cNvPr id="65622" name="Gerade Verbindung 118"/>
            <p:cNvCxnSpPr>
              <a:cxnSpLocks noChangeShapeType="1"/>
            </p:cNvCxnSpPr>
            <p:nvPr/>
          </p:nvCxnSpPr>
          <p:spPr bwMode="auto">
            <a:xfrm>
              <a:off x="2949875" y="3125248"/>
              <a:ext cx="1509254" cy="1042473"/>
            </a:xfrm>
            <a:prstGeom prst="line">
              <a:avLst/>
            </a:prstGeom>
            <a:noFill/>
            <a:ln w="9525" algn="ctr">
              <a:noFill/>
              <a:round/>
              <a:headEnd/>
              <a:tailEnd/>
            </a:ln>
          </p:spPr>
        </p:cxnSp>
      </p:grpSp>
      <p:sp>
        <p:nvSpPr>
          <p:cNvPr id="65539" name="Textfeld 13"/>
          <p:cNvSpPr txBox="1">
            <a:spLocks noChangeArrowheads="1"/>
          </p:cNvSpPr>
          <p:nvPr/>
        </p:nvSpPr>
        <p:spPr bwMode="auto">
          <a:xfrm>
            <a:off x="1187450" y="31750"/>
            <a:ext cx="6807200" cy="584200"/>
          </a:xfrm>
          <a:prstGeom prst="rect">
            <a:avLst/>
          </a:prstGeom>
          <a:noFill/>
          <a:ln w="9525">
            <a:noFill/>
            <a:miter lim="800000"/>
            <a:headEnd/>
            <a:tailEnd/>
          </a:ln>
        </p:spPr>
        <p:txBody>
          <a:bodyPr wrap="none"/>
          <a:lstStyle/>
          <a:p>
            <a:pPr algn="ctr" eaLnBrk="0" hangingPunct="0">
              <a:spcBef>
                <a:spcPct val="50000"/>
              </a:spcBef>
            </a:pPr>
            <a:r>
              <a:rPr lang="de-DE" b="1" dirty="0">
                <a:solidFill>
                  <a:srgbClr val="16165D"/>
                </a:solidFill>
                <a:latin typeface="Arial" charset="0"/>
              </a:rPr>
              <a:t>   Industrie-Bildungsdienstleister / </a:t>
            </a:r>
            <a:r>
              <a:rPr lang="de-DE" b="1" dirty="0" err="1">
                <a:solidFill>
                  <a:srgbClr val="16165D"/>
                </a:solidFill>
                <a:latin typeface="Arial" charset="0"/>
              </a:rPr>
              <a:t>Outgesourcte</a:t>
            </a:r>
            <a:r>
              <a:rPr lang="de-DE" b="1" dirty="0">
                <a:solidFill>
                  <a:srgbClr val="16165D"/>
                </a:solidFill>
                <a:latin typeface="Arial" charset="0"/>
              </a:rPr>
              <a:t> Ausbildung </a:t>
            </a:r>
            <a:br>
              <a:rPr lang="de-DE" b="1" dirty="0">
                <a:solidFill>
                  <a:srgbClr val="16165D"/>
                </a:solidFill>
                <a:latin typeface="Arial" charset="0"/>
              </a:rPr>
            </a:br>
            <a:r>
              <a:rPr lang="de-DE" sz="1200" b="1" dirty="0">
                <a:solidFill>
                  <a:srgbClr val="16165D"/>
                </a:solidFill>
                <a:latin typeface="Arial" charset="0"/>
              </a:rPr>
              <a:t>Dienstleister Chemiepark (230/850 MA)</a:t>
            </a:r>
          </a:p>
          <a:p>
            <a:pPr algn="ctr" eaLnBrk="0" hangingPunct="0">
              <a:spcBef>
                <a:spcPct val="50000"/>
              </a:spcBef>
            </a:pPr>
            <a:endParaRPr lang="de-DE" b="1" dirty="0">
              <a:solidFill>
                <a:srgbClr val="262699"/>
              </a:solidFill>
              <a:latin typeface="Arial" charset="0"/>
            </a:endParaRPr>
          </a:p>
          <a:p>
            <a:pPr algn="ctr" eaLnBrk="0" hangingPunct="0">
              <a:spcBef>
                <a:spcPct val="50000"/>
              </a:spcBef>
            </a:pPr>
            <a:endParaRPr lang="de-DE" b="1" dirty="0">
              <a:solidFill>
                <a:srgbClr val="262699"/>
              </a:solidFill>
              <a:latin typeface="Arial" charset="0"/>
            </a:endParaRPr>
          </a:p>
        </p:txBody>
      </p:sp>
      <p:cxnSp>
        <p:nvCxnSpPr>
          <p:cNvPr id="65540" name="Gerade Verbindung 120"/>
          <p:cNvCxnSpPr>
            <a:cxnSpLocks noChangeShapeType="1"/>
          </p:cNvCxnSpPr>
          <p:nvPr/>
        </p:nvCxnSpPr>
        <p:spPr bwMode="auto">
          <a:xfrm rot="5400000" flipH="1" flipV="1">
            <a:off x="611982" y="4725194"/>
            <a:ext cx="5040312" cy="0"/>
          </a:xfrm>
          <a:prstGeom prst="line">
            <a:avLst/>
          </a:prstGeom>
          <a:noFill/>
          <a:ln w="9525" algn="ctr">
            <a:noFill/>
            <a:round/>
            <a:headEnd/>
            <a:tailEnd/>
          </a:ln>
        </p:spPr>
      </p:cxnSp>
      <p:cxnSp>
        <p:nvCxnSpPr>
          <p:cNvPr id="65541" name="Gerade Verbindung mit Pfeil 127"/>
          <p:cNvCxnSpPr>
            <a:cxnSpLocks noChangeShapeType="1"/>
            <a:stCxn id="65575" idx="0"/>
          </p:cNvCxnSpPr>
          <p:nvPr/>
        </p:nvCxnSpPr>
        <p:spPr bwMode="auto">
          <a:xfrm>
            <a:off x="-61913" y="6142038"/>
            <a:ext cx="914401" cy="914400"/>
          </a:xfrm>
          <a:prstGeom prst="straightConnector1">
            <a:avLst/>
          </a:prstGeom>
          <a:noFill/>
          <a:ln w="9525" algn="ctr">
            <a:noFill/>
            <a:round/>
            <a:headEnd type="arrow" w="med" len="med"/>
            <a:tailEnd type="arrow" w="med" len="med"/>
          </a:ln>
        </p:spPr>
      </p:cxnSp>
      <p:grpSp>
        <p:nvGrpSpPr>
          <p:cNvPr id="3" name="Gruppieren 94"/>
          <p:cNvGrpSpPr>
            <a:grpSpLocks/>
          </p:cNvGrpSpPr>
          <p:nvPr/>
        </p:nvGrpSpPr>
        <p:grpSpPr bwMode="auto">
          <a:xfrm>
            <a:off x="230188" y="4746625"/>
            <a:ext cx="1489075" cy="1374775"/>
            <a:chOff x="2088582" y="1337613"/>
            <a:chExt cx="3985018" cy="2660263"/>
          </a:xfrm>
        </p:grpSpPr>
        <p:sp>
          <p:nvSpPr>
            <p:cNvPr id="130" name="Rechteck 129"/>
            <p:cNvSpPr/>
            <p:nvPr/>
          </p:nvSpPr>
          <p:spPr bwMode="auto">
            <a:xfrm>
              <a:off x="2088582" y="1810685"/>
              <a:ext cx="3764100" cy="2187191"/>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31" name="Eingekerbter Richtungspfeil 130"/>
            <p:cNvSpPr/>
            <p:nvPr/>
          </p:nvSpPr>
          <p:spPr bwMode="auto">
            <a:xfrm>
              <a:off x="2237275" y="3435720"/>
              <a:ext cx="641513" cy="356340"/>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32" name="Gleichschenkliges Dreieck 131"/>
            <p:cNvSpPr/>
            <p:nvPr/>
          </p:nvSpPr>
          <p:spPr bwMode="auto">
            <a:xfrm>
              <a:off x="2105576" y="1337613"/>
              <a:ext cx="3717366" cy="460785"/>
            </a:xfrm>
            <a:prstGeom prst="triangle">
              <a:avLst/>
            </a:prstGeom>
            <a:solidFill>
              <a:schemeClr val="bg1">
                <a:lumMod val="75000"/>
              </a:schemeClr>
            </a:solidFill>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65609" name="Rechteck 34"/>
            <p:cNvSpPr>
              <a:spLocks noChangeArrowheads="1"/>
            </p:cNvSpPr>
            <p:nvPr/>
          </p:nvSpPr>
          <p:spPr bwMode="auto">
            <a:xfrm>
              <a:off x="3321720" y="2076046"/>
              <a:ext cx="1457330" cy="880697"/>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134" name="Eingekerbter Richtungspfeil 133"/>
            <p:cNvSpPr/>
            <p:nvPr/>
          </p:nvSpPr>
          <p:spPr bwMode="auto">
            <a:xfrm>
              <a:off x="2980750" y="3420359"/>
              <a:ext cx="641510" cy="356340"/>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35" name="Eingekerbter Richtungspfeil 134"/>
            <p:cNvSpPr/>
            <p:nvPr/>
          </p:nvSpPr>
          <p:spPr bwMode="auto">
            <a:xfrm>
              <a:off x="3724222" y="3420359"/>
              <a:ext cx="641513" cy="356340"/>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38" name="Eingekerbter Richtungspfeil 137"/>
            <p:cNvSpPr/>
            <p:nvPr/>
          </p:nvSpPr>
          <p:spPr bwMode="auto">
            <a:xfrm>
              <a:off x="4454951" y="3420359"/>
              <a:ext cx="641513" cy="356340"/>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39" name="Eingekerbter Richtungspfeil 138"/>
            <p:cNvSpPr/>
            <p:nvPr/>
          </p:nvSpPr>
          <p:spPr bwMode="auto">
            <a:xfrm>
              <a:off x="5181432" y="3420359"/>
              <a:ext cx="645760" cy="356340"/>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65614" name="Textfeld 14"/>
            <p:cNvSpPr txBox="1">
              <a:spLocks noChangeArrowheads="1"/>
            </p:cNvSpPr>
            <p:nvPr/>
          </p:nvSpPr>
          <p:spPr bwMode="auto">
            <a:xfrm>
              <a:off x="2441775" y="1832360"/>
              <a:ext cx="3631825" cy="522184"/>
            </a:xfrm>
            <a:prstGeom prst="rect">
              <a:avLst/>
            </a:prstGeom>
            <a:noFill/>
            <a:ln w="9525">
              <a:noFill/>
              <a:miter lim="800000"/>
              <a:headEnd/>
              <a:tailEnd/>
            </a:ln>
          </p:spPr>
          <p:txBody>
            <a:bodyPr>
              <a:spAutoFit/>
            </a:bodyPr>
            <a:lstStyle/>
            <a:p>
              <a:pPr algn="ctr" defTabSz="981075" eaLnBrk="0" hangingPunct="0">
                <a:spcBef>
                  <a:spcPct val="50000"/>
                </a:spcBef>
              </a:pPr>
              <a:endParaRPr lang="de-DE" sz="800">
                <a:solidFill>
                  <a:srgbClr val="000000"/>
                </a:solidFill>
                <a:latin typeface="Arial" charset="0"/>
              </a:endParaRPr>
            </a:p>
          </p:txBody>
        </p:sp>
      </p:grpSp>
      <p:grpSp>
        <p:nvGrpSpPr>
          <p:cNvPr id="4" name="Gruppieren 94"/>
          <p:cNvGrpSpPr>
            <a:grpSpLocks/>
          </p:cNvGrpSpPr>
          <p:nvPr/>
        </p:nvGrpSpPr>
        <p:grpSpPr bwMode="auto">
          <a:xfrm>
            <a:off x="2297113" y="4752975"/>
            <a:ext cx="1463675" cy="1382713"/>
            <a:chOff x="2153785" y="1329436"/>
            <a:chExt cx="3919815" cy="2675061"/>
          </a:xfrm>
        </p:grpSpPr>
        <p:sp>
          <p:nvSpPr>
            <p:cNvPr id="142" name="Rechteck 141"/>
            <p:cNvSpPr/>
            <p:nvPr/>
          </p:nvSpPr>
          <p:spPr bwMode="auto">
            <a:xfrm>
              <a:off x="2158035" y="1814694"/>
              <a:ext cx="3758261" cy="2189803"/>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43" name="Eingekerbter Richtungspfeil 142"/>
            <p:cNvSpPr/>
            <p:nvPr/>
          </p:nvSpPr>
          <p:spPr bwMode="auto">
            <a:xfrm>
              <a:off x="2234561" y="3436315"/>
              <a:ext cx="646217" cy="356265"/>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44" name="Gleichschenkliges Dreieck 143"/>
            <p:cNvSpPr/>
            <p:nvPr/>
          </p:nvSpPr>
          <p:spPr bwMode="auto">
            <a:xfrm>
              <a:off x="2153785" y="1329436"/>
              <a:ext cx="3715747" cy="460688"/>
            </a:xfrm>
            <a:prstGeom prst="triangle">
              <a:avLst/>
            </a:prstGeom>
            <a:solidFill>
              <a:schemeClr val="bg1">
                <a:lumMod val="75000"/>
              </a:schemeClr>
            </a:solidFill>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146" name="Eingekerbter Richtungspfeil 145"/>
            <p:cNvSpPr/>
            <p:nvPr/>
          </p:nvSpPr>
          <p:spPr bwMode="auto">
            <a:xfrm>
              <a:off x="2982812" y="3420959"/>
              <a:ext cx="641967" cy="356265"/>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51" name="Eingekerbter Richtungspfeil 150"/>
            <p:cNvSpPr/>
            <p:nvPr/>
          </p:nvSpPr>
          <p:spPr bwMode="auto">
            <a:xfrm>
              <a:off x="3722560" y="3420959"/>
              <a:ext cx="646217" cy="356265"/>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52" name="Eingekerbter Richtungspfeil 151"/>
            <p:cNvSpPr/>
            <p:nvPr/>
          </p:nvSpPr>
          <p:spPr bwMode="auto">
            <a:xfrm>
              <a:off x="4453805" y="3420959"/>
              <a:ext cx="641967" cy="356265"/>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53" name="Eingekerbter Richtungspfeil 152"/>
            <p:cNvSpPr/>
            <p:nvPr/>
          </p:nvSpPr>
          <p:spPr bwMode="auto">
            <a:xfrm>
              <a:off x="5180800" y="3420959"/>
              <a:ext cx="646217" cy="356265"/>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65605" name="Textfeld 14"/>
            <p:cNvSpPr txBox="1">
              <a:spLocks noChangeArrowheads="1"/>
            </p:cNvSpPr>
            <p:nvPr/>
          </p:nvSpPr>
          <p:spPr bwMode="auto">
            <a:xfrm>
              <a:off x="2441775" y="1832360"/>
              <a:ext cx="3631825" cy="522184"/>
            </a:xfrm>
            <a:prstGeom prst="rect">
              <a:avLst/>
            </a:prstGeom>
            <a:noFill/>
            <a:ln w="9525">
              <a:noFill/>
              <a:miter lim="800000"/>
              <a:headEnd/>
              <a:tailEnd/>
            </a:ln>
          </p:spPr>
          <p:txBody>
            <a:bodyPr>
              <a:spAutoFit/>
            </a:bodyPr>
            <a:lstStyle/>
            <a:p>
              <a:pPr algn="ctr" defTabSz="981075" eaLnBrk="0" hangingPunct="0">
                <a:spcBef>
                  <a:spcPct val="50000"/>
                </a:spcBef>
              </a:pPr>
              <a:endParaRPr lang="de-DE" sz="800">
                <a:solidFill>
                  <a:srgbClr val="000000"/>
                </a:solidFill>
                <a:latin typeface="Arial" charset="0"/>
              </a:endParaRPr>
            </a:p>
          </p:txBody>
        </p:sp>
      </p:grpSp>
      <p:grpSp>
        <p:nvGrpSpPr>
          <p:cNvPr id="5" name="Gruppieren 94"/>
          <p:cNvGrpSpPr>
            <a:grpSpLocks/>
          </p:cNvGrpSpPr>
          <p:nvPr/>
        </p:nvGrpSpPr>
        <p:grpSpPr bwMode="auto">
          <a:xfrm>
            <a:off x="4906963" y="4741863"/>
            <a:ext cx="1470025" cy="1379537"/>
            <a:chOff x="2141637" y="1329441"/>
            <a:chExt cx="3931963" cy="2668435"/>
          </a:xfrm>
        </p:grpSpPr>
        <p:sp>
          <p:nvSpPr>
            <p:cNvPr id="156" name="Rechteck 155"/>
            <p:cNvSpPr/>
            <p:nvPr/>
          </p:nvSpPr>
          <p:spPr bwMode="auto">
            <a:xfrm>
              <a:off x="2141637" y="1808470"/>
              <a:ext cx="3711162" cy="2189406"/>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57" name="Eingekerbter Richtungspfeil 156"/>
            <p:cNvSpPr/>
            <p:nvPr/>
          </p:nvSpPr>
          <p:spPr bwMode="auto">
            <a:xfrm>
              <a:off x="2235053" y="3435939"/>
              <a:ext cx="645419" cy="356201"/>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58" name="Gleichschenkliges Dreieck 157"/>
            <p:cNvSpPr/>
            <p:nvPr/>
          </p:nvSpPr>
          <p:spPr bwMode="auto">
            <a:xfrm>
              <a:off x="2154374" y="1329441"/>
              <a:ext cx="3715409" cy="460605"/>
            </a:xfrm>
            <a:prstGeom prst="triangle">
              <a:avLst/>
            </a:prstGeom>
            <a:solidFill>
              <a:schemeClr val="bg1">
                <a:lumMod val="75000"/>
              </a:schemeClr>
            </a:solidFill>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eaLnBrk="0" hangingPunct="0">
                <a:spcBef>
                  <a:spcPct val="50000"/>
                </a:spcBef>
                <a:defRPr/>
              </a:pPr>
              <a:endParaRPr lang="de-DE" sz="900">
                <a:solidFill>
                  <a:srgbClr val="000000"/>
                </a:solidFill>
              </a:endParaRPr>
            </a:p>
          </p:txBody>
        </p:sp>
        <p:sp>
          <p:nvSpPr>
            <p:cNvPr id="160" name="Eingekerbter Richtungspfeil 159"/>
            <p:cNvSpPr/>
            <p:nvPr/>
          </p:nvSpPr>
          <p:spPr bwMode="auto">
            <a:xfrm>
              <a:off x="2982381" y="3420585"/>
              <a:ext cx="641172" cy="356201"/>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61" name="Eingekerbter Richtungspfeil 160"/>
            <p:cNvSpPr/>
            <p:nvPr/>
          </p:nvSpPr>
          <p:spPr bwMode="auto">
            <a:xfrm>
              <a:off x="3725461" y="3420585"/>
              <a:ext cx="641175" cy="356201"/>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62" name="Eingekerbter Richtungspfeil 161"/>
            <p:cNvSpPr/>
            <p:nvPr/>
          </p:nvSpPr>
          <p:spPr bwMode="auto">
            <a:xfrm>
              <a:off x="4455804" y="3420585"/>
              <a:ext cx="641175" cy="356201"/>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163" name="Eingekerbter Richtungspfeil 162"/>
            <p:cNvSpPr/>
            <p:nvPr/>
          </p:nvSpPr>
          <p:spPr bwMode="auto">
            <a:xfrm>
              <a:off x="5181902" y="3420585"/>
              <a:ext cx="645419" cy="356201"/>
            </a:xfrm>
            <a:prstGeom prst="chevr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a:p>
              <a:pPr eaLnBrk="0" hangingPunct="0">
                <a:spcBef>
                  <a:spcPct val="50000"/>
                </a:spcBef>
                <a:defRPr/>
              </a:pPr>
              <a:endParaRPr lang="de-DE" sz="900" dirty="0">
                <a:solidFill>
                  <a:srgbClr val="000000"/>
                </a:solidFill>
              </a:endParaRPr>
            </a:p>
          </p:txBody>
        </p:sp>
        <p:sp>
          <p:nvSpPr>
            <p:cNvPr id="65597" name="Textfeld 14"/>
            <p:cNvSpPr txBox="1">
              <a:spLocks noChangeArrowheads="1"/>
            </p:cNvSpPr>
            <p:nvPr/>
          </p:nvSpPr>
          <p:spPr bwMode="auto">
            <a:xfrm>
              <a:off x="2441775" y="1832360"/>
              <a:ext cx="3631825" cy="522184"/>
            </a:xfrm>
            <a:prstGeom prst="rect">
              <a:avLst/>
            </a:prstGeom>
            <a:noFill/>
            <a:ln w="9525">
              <a:noFill/>
              <a:miter lim="800000"/>
              <a:headEnd/>
              <a:tailEnd/>
            </a:ln>
          </p:spPr>
          <p:txBody>
            <a:bodyPr>
              <a:spAutoFit/>
            </a:bodyPr>
            <a:lstStyle/>
            <a:p>
              <a:pPr algn="ctr" defTabSz="981075" eaLnBrk="0" hangingPunct="0">
                <a:spcBef>
                  <a:spcPct val="50000"/>
                </a:spcBef>
              </a:pPr>
              <a:endParaRPr lang="de-DE" sz="800">
                <a:solidFill>
                  <a:srgbClr val="000000"/>
                </a:solidFill>
                <a:latin typeface="Arial" charset="0"/>
              </a:endParaRPr>
            </a:p>
          </p:txBody>
        </p:sp>
      </p:grpSp>
      <p:sp>
        <p:nvSpPr>
          <p:cNvPr id="65545" name="Textfeld 34"/>
          <p:cNvSpPr txBox="1">
            <a:spLocks noChangeArrowheads="1"/>
          </p:cNvSpPr>
          <p:nvPr/>
        </p:nvSpPr>
        <p:spPr bwMode="auto">
          <a:xfrm>
            <a:off x="7502525" y="5229225"/>
            <a:ext cx="1676400" cy="230188"/>
          </a:xfrm>
          <a:prstGeom prst="rect">
            <a:avLst/>
          </a:prstGeom>
          <a:noFill/>
          <a:ln w="9525">
            <a:noFill/>
            <a:miter lim="800000"/>
            <a:headEnd/>
            <a:tailEnd/>
          </a:ln>
        </p:spPr>
        <p:txBody>
          <a:bodyPr wrap="none">
            <a:spAutoFit/>
          </a:bodyPr>
          <a:lstStyle/>
          <a:p>
            <a:pPr eaLnBrk="0" hangingPunct="0">
              <a:spcBef>
                <a:spcPct val="50000"/>
              </a:spcBef>
            </a:pPr>
            <a:r>
              <a:rPr lang="de-DE" sz="900">
                <a:solidFill>
                  <a:srgbClr val="000000"/>
                </a:solidFill>
                <a:latin typeface="Arial" charset="0"/>
              </a:rPr>
              <a:t>= hauptberufliches</a:t>
            </a:r>
            <a:r>
              <a:rPr lang="de-DE" sz="900" b="1">
                <a:solidFill>
                  <a:srgbClr val="000000"/>
                </a:solidFill>
                <a:latin typeface="Arial" charset="0"/>
              </a:rPr>
              <a:t> </a:t>
            </a:r>
            <a:r>
              <a:rPr lang="de-DE" sz="900">
                <a:solidFill>
                  <a:srgbClr val="000000"/>
                </a:solidFill>
                <a:latin typeface="Arial" charset="0"/>
              </a:rPr>
              <a:t>Personal</a:t>
            </a:r>
          </a:p>
        </p:txBody>
      </p:sp>
      <p:sp>
        <p:nvSpPr>
          <p:cNvPr id="65546" name="Rechteck 167"/>
          <p:cNvSpPr>
            <a:spLocks noChangeArrowheads="1"/>
          </p:cNvSpPr>
          <p:nvPr/>
        </p:nvSpPr>
        <p:spPr bwMode="auto">
          <a:xfrm>
            <a:off x="7164388" y="5072063"/>
            <a:ext cx="428625" cy="387350"/>
          </a:xfrm>
          <a:prstGeom prst="rect">
            <a:avLst/>
          </a:prstGeom>
          <a:noFill/>
          <a:ln w="9525">
            <a:noFill/>
            <a:miter lim="800000"/>
            <a:headEnd/>
            <a:tailEnd/>
          </a:ln>
        </p:spPr>
        <p:txBody>
          <a:bodyPr wrap="none">
            <a:spAutoFit/>
          </a:bodyPr>
          <a:lstStyle/>
          <a:p>
            <a:pPr eaLnBrk="0" hangingPunct="0"/>
            <a:r>
              <a:rPr lang="de-DE" sz="2800">
                <a:solidFill>
                  <a:srgbClr val="3333CC"/>
                </a:solidFill>
                <a:latin typeface="Webdings" pitchFamily="18" charset="2"/>
                <a:sym typeface="Webdings" pitchFamily="18" charset="2"/>
              </a:rPr>
              <a:t></a:t>
            </a:r>
            <a:endParaRPr lang="de-DE" sz="2800">
              <a:solidFill>
                <a:srgbClr val="3333CC"/>
              </a:solidFill>
              <a:latin typeface="Webdings" pitchFamily="18" charset="2"/>
            </a:endParaRPr>
          </a:p>
        </p:txBody>
      </p:sp>
      <p:sp>
        <p:nvSpPr>
          <p:cNvPr id="65547" name="Textfeld 21"/>
          <p:cNvSpPr txBox="1">
            <a:spLocks noChangeArrowheads="1"/>
          </p:cNvSpPr>
          <p:nvPr/>
        </p:nvSpPr>
        <p:spPr bwMode="auto">
          <a:xfrm>
            <a:off x="7489825" y="5661025"/>
            <a:ext cx="1649413" cy="231775"/>
          </a:xfrm>
          <a:prstGeom prst="rect">
            <a:avLst/>
          </a:prstGeom>
          <a:noFill/>
          <a:ln w="9525">
            <a:noFill/>
            <a:miter lim="800000"/>
            <a:headEnd/>
            <a:tailEnd/>
          </a:ln>
        </p:spPr>
        <p:txBody>
          <a:bodyPr wrap="none">
            <a:spAutoFit/>
          </a:bodyPr>
          <a:lstStyle/>
          <a:p>
            <a:pPr eaLnBrk="0" hangingPunct="0">
              <a:spcBef>
                <a:spcPct val="50000"/>
              </a:spcBef>
            </a:pPr>
            <a:r>
              <a:rPr lang="de-DE" sz="900">
                <a:solidFill>
                  <a:srgbClr val="000000"/>
                </a:solidFill>
                <a:latin typeface="Arial" charset="0"/>
              </a:rPr>
              <a:t>= nebenberufliches Personal</a:t>
            </a:r>
          </a:p>
        </p:txBody>
      </p:sp>
      <p:grpSp>
        <p:nvGrpSpPr>
          <p:cNvPr id="6" name="Gruppieren 170"/>
          <p:cNvGrpSpPr>
            <a:grpSpLocks/>
          </p:cNvGrpSpPr>
          <p:nvPr/>
        </p:nvGrpSpPr>
        <p:grpSpPr bwMode="auto">
          <a:xfrm>
            <a:off x="4986338" y="1341438"/>
            <a:ext cx="3481387" cy="3290887"/>
            <a:chOff x="285750" y="3257474"/>
            <a:chExt cx="2601883" cy="2218167"/>
          </a:xfrm>
        </p:grpSpPr>
        <p:sp>
          <p:nvSpPr>
            <p:cNvPr id="65586" name="Eingekerbter Richtungspfeil 30"/>
            <p:cNvSpPr>
              <a:spLocks noChangeArrowheads="1"/>
            </p:cNvSpPr>
            <p:nvPr/>
          </p:nvSpPr>
          <p:spPr bwMode="auto">
            <a:xfrm>
              <a:off x="285750" y="4618391"/>
              <a:ext cx="857250" cy="857250"/>
            </a:xfrm>
            <a:prstGeom prst="chevron">
              <a:avLst>
                <a:gd name="adj" fmla="val 50000"/>
              </a:avLst>
            </a:prstGeom>
            <a:noFill/>
            <a:ln w="9525" algn="ctr">
              <a:noFill/>
              <a:round/>
              <a:headEnd/>
              <a:tailEnd/>
            </a:ln>
          </p:spPr>
          <p:txBody>
            <a:bodyPr lIns="90000" tIns="46800" rIns="90000" bIns="46800"/>
            <a:lstStyle/>
            <a:p>
              <a:pPr eaLnBrk="0" hangingPunct="0">
                <a:spcBef>
                  <a:spcPct val="50000"/>
                </a:spcBef>
              </a:pPr>
              <a:endParaRPr lang="de-DE" sz="900">
                <a:solidFill>
                  <a:srgbClr val="000000"/>
                </a:solidFill>
                <a:latin typeface="Arial" charset="0"/>
              </a:endParaRPr>
            </a:p>
          </p:txBody>
        </p:sp>
        <p:sp>
          <p:nvSpPr>
            <p:cNvPr id="173" name="Rechteck 172"/>
            <p:cNvSpPr/>
            <p:nvPr/>
          </p:nvSpPr>
          <p:spPr bwMode="auto">
            <a:xfrm>
              <a:off x="723549" y="3835289"/>
              <a:ext cx="2032388" cy="1144930"/>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dirty="0">
                <a:solidFill>
                  <a:srgbClr val="000000"/>
                </a:solidFill>
              </a:endParaRPr>
            </a:p>
          </p:txBody>
        </p:sp>
        <p:sp>
          <p:nvSpPr>
            <p:cNvPr id="174" name="Gleichschenkliges Dreieck 173"/>
            <p:cNvSpPr/>
            <p:nvPr/>
          </p:nvSpPr>
          <p:spPr bwMode="auto">
            <a:xfrm>
              <a:off x="716431" y="3533541"/>
              <a:ext cx="2031201" cy="293188"/>
            </a:xfrm>
            <a:prstGeom prst="triangle">
              <a:avLst/>
            </a:prstGeom>
            <a:solidFill>
              <a:schemeClr val="bg1">
                <a:lumMod val="75000"/>
              </a:schemeClr>
            </a:solidFill>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eaLnBrk="0" hangingPunct="0">
                <a:spcBef>
                  <a:spcPct val="50000"/>
                </a:spcBef>
                <a:defRPr/>
              </a:pPr>
              <a:endParaRPr lang="de-DE" sz="900">
                <a:solidFill>
                  <a:srgbClr val="000000"/>
                </a:solidFill>
              </a:endParaRPr>
            </a:p>
          </p:txBody>
        </p:sp>
        <p:sp>
          <p:nvSpPr>
            <p:cNvPr id="65589" name="Rechteck 180"/>
            <p:cNvSpPr>
              <a:spLocks noChangeArrowheads="1"/>
            </p:cNvSpPr>
            <p:nvPr/>
          </p:nvSpPr>
          <p:spPr bwMode="auto">
            <a:xfrm>
              <a:off x="601632" y="3257474"/>
              <a:ext cx="2286001" cy="384742"/>
            </a:xfrm>
            <a:prstGeom prst="rect">
              <a:avLst/>
            </a:prstGeom>
            <a:noFill/>
            <a:ln w="9525">
              <a:noFill/>
              <a:miter lim="800000"/>
              <a:headEnd/>
              <a:tailEnd/>
            </a:ln>
          </p:spPr>
          <p:txBody>
            <a:bodyPr>
              <a:spAutoFit/>
            </a:bodyPr>
            <a:lstStyle/>
            <a:p>
              <a:pPr algn="ctr"/>
              <a:r>
                <a:rPr lang="de-DE" sz="1600">
                  <a:solidFill>
                    <a:srgbClr val="000000"/>
                  </a:solidFill>
                  <a:latin typeface="Arial" charset="0"/>
                </a:rPr>
                <a:t>Bildungszentrum</a:t>
              </a:r>
            </a:p>
          </p:txBody>
        </p:sp>
      </p:grpSp>
      <p:sp>
        <p:nvSpPr>
          <p:cNvPr id="75" name="Rechteck 74"/>
          <p:cNvSpPr/>
          <p:nvPr/>
        </p:nvSpPr>
        <p:spPr bwMode="auto">
          <a:xfrm>
            <a:off x="684213" y="2205038"/>
            <a:ext cx="1439862" cy="989012"/>
          </a:xfrm>
          <a:prstGeom prst="rect">
            <a:avLst/>
          </a:prstGeom>
          <a:solidFill>
            <a:schemeClr val="accent6">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spcBef>
                <a:spcPct val="50000"/>
              </a:spcBef>
              <a:defRPr/>
            </a:pPr>
            <a:r>
              <a:rPr lang="de-DE" sz="900" dirty="0">
                <a:solidFill>
                  <a:srgbClr val="000000"/>
                </a:solidFill>
              </a:rPr>
              <a:t/>
            </a:r>
            <a:br>
              <a:rPr lang="de-DE" sz="900" dirty="0">
                <a:solidFill>
                  <a:srgbClr val="000000"/>
                </a:solidFill>
              </a:rPr>
            </a:br>
            <a:endParaRPr lang="de-DE" sz="900" dirty="0">
              <a:solidFill>
                <a:srgbClr val="000000"/>
              </a:solidFill>
            </a:endParaRPr>
          </a:p>
        </p:txBody>
      </p:sp>
      <p:sp>
        <p:nvSpPr>
          <p:cNvPr id="65550" name="Rechteck 75"/>
          <p:cNvSpPr>
            <a:spLocks noChangeArrowheads="1"/>
          </p:cNvSpPr>
          <p:nvPr/>
        </p:nvSpPr>
        <p:spPr bwMode="auto">
          <a:xfrm>
            <a:off x="7159625" y="4667250"/>
            <a:ext cx="544513" cy="523875"/>
          </a:xfrm>
          <a:prstGeom prst="rect">
            <a:avLst/>
          </a:prstGeom>
          <a:noFill/>
          <a:ln w="9525">
            <a:noFill/>
            <a:miter lim="800000"/>
            <a:headEnd/>
            <a:tailEnd/>
          </a:ln>
        </p:spPr>
        <p:txBody>
          <a:bodyPr wrap="none">
            <a:spAutoFit/>
          </a:bodyPr>
          <a:lstStyle/>
          <a:p>
            <a:pPr eaLnBrk="0" hangingPunct="0"/>
            <a:r>
              <a:rPr lang="de-DE" sz="2800">
                <a:solidFill>
                  <a:srgbClr val="EC8F14"/>
                </a:solidFill>
                <a:latin typeface="Webdings" pitchFamily="18" charset="2"/>
                <a:sym typeface="Webdings" pitchFamily="18" charset="2"/>
              </a:rPr>
              <a:t></a:t>
            </a:r>
            <a:endParaRPr lang="de-DE" sz="2800">
              <a:solidFill>
                <a:srgbClr val="EC8F14"/>
              </a:solidFill>
              <a:latin typeface="Webdings" pitchFamily="18" charset="2"/>
            </a:endParaRPr>
          </a:p>
        </p:txBody>
      </p:sp>
      <p:sp>
        <p:nvSpPr>
          <p:cNvPr id="65551" name="Textfeld 34"/>
          <p:cNvSpPr txBox="1">
            <a:spLocks noChangeArrowheads="1"/>
          </p:cNvSpPr>
          <p:nvPr/>
        </p:nvSpPr>
        <p:spPr bwMode="auto">
          <a:xfrm>
            <a:off x="7510463" y="4840288"/>
            <a:ext cx="1252537" cy="231775"/>
          </a:xfrm>
          <a:prstGeom prst="rect">
            <a:avLst/>
          </a:prstGeom>
          <a:noFill/>
          <a:ln w="9525">
            <a:noFill/>
            <a:miter lim="800000"/>
            <a:headEnd/>
            <a:tailEnd/>
          </a:ln>
        </p:spPr>
        <p:txBody>
          <a:bodyPr wrap="none">
            <a:spAutoFit/>
          </a:bodyPr>
          <a:lstStyle/>
          <a:p>
            <a:pPr eaLnBrk="0" hangingPunct="0">
              <a:spcBef>
                <a:spcPct val="50000"/>
              </a:spcBef>
            </a:pPr>
            <a:r>
              <a:rPr lang="de-DE" sz="900">
                <a:solidFill>
                  <a:srgbClr val="000000"/>
                </a:solidFill>
                <a:latin typeface="Arial" charset="0"/>
              </a:rPr>
              <a:t>= Ausbildungsleitung</a:t>
            </a:r>
          </a:p>
        </p:txBody>
      </p:sp>
      <p:sp>
        <p:nvSpPr>
          <p:cNvPr id="65552" name="Rechteck 34"/>
          <p:cNvSpPr>
            <a:spLocks noChangeArrowheads="1"/>
          </p:cNvSpPr>
          <p:nvPr/>
        </p:nvSpPr>
        <p:spPr bwMode="auto">
          <a:xfrm>
            <a:off x="955675" y="5126038"/>
            <a:ext cx="544513" cy="455612"/>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65553" name="Rechteck 34"/>
          <p:cNvSpPr>
            <a:spLocks noChangeArrowheads="1"/>
          </p:cNvSpPr>
          <p:nvPr/>
        </p:nvSpPr>
        <p:spPr bwMode="auto">
          <a:xfrm>
            <a:off x="436563" y="5135563"/>
            <a:ext cx="544512" cy="455612"/>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65554" name="Rechteck 34"/>
          <p:cNvSpPr>
            <a:spLocks noChangeArrowheads="1"/>
          </p:cNvSpPr>
          <p:nvPr/>
        </p:nvSpPr>
        <p:spPr bwMode="auto">
          <a:xfrm>
            <a:off x="2978150" y="5153025"/>
            <a:ext cx="544513" cy="455613"/>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65555" name="Rechteck 34"/>
          <p:cNvSpPr>
            <a:spLocks noChangeArrowheads="1"/>
          </p:cNvSpPr>
          <p:nvPr/>
        </p:nvSpPr>
        <p:spPr bwMode="auto">
          <a:xfrm>
            <a:off x="2459038" y="5157788"/>
            <a:ext cx="542925" cy="454025"/>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65556" name="Rechteck 34"/>
          <p:cNvSpPr>
            <a:spLocks noChangeArrowheads="1"/>
          </p:cNvSpPr>
          <p:nvPr/>
        </p:nvSpPr>
        <p:spPr bwMode="auto">
          <a:xfrm>
            <a:off x="5622925" y="5148263"/>
            <a:ext cx="544513" cy="454025"/>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65557" name="Rechteck 34"/>
          <p:cNvSpPr>
            <a:spLocks noChangeArrowheads="1"/>
          </p:cNvSpPr>
          <p:nvPr/>
        </p:nvSpPr>
        <p:spPr bwMode="auto">
          <a:xfrm>
            <a:off x="5102225" y="5145088"/>
            <a:ext cx="544513" cy="455612"/>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65558" name="Rechteck 34"/>
          <p:cNvSpPr>
            <a:spLocks noChangeArrowheads="1"/>
          </p:cNvSpPr>
          <p:nvPr/>
        </p:nvSpPr>
        <p:spPr bwMode="auto">
          <a:xfrm>
            <a:off x="2719388" y="5170488"/>
            <a:ext cx="544512" cy="454025"/>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65559" name="Rechteck 34"/>
          <p:cNvSpPr>
            <a:spLocks noChangeArrowheads="1"/>
          </p:cNvSpPr>
          <p:nvPr/>
        </p:nvSpPr>
        <p:spPr bwMode="auto">
          <a:xfrm>
            <a:off x="5364163" y="5146675"/>
            <a:ext cx="544512" cy="455613"/>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65560" name="Textfeld 80"/>
          <p:cNvSpPr txBox="1">
            <a:spLocks noChangeArrowheads="1"/>
          </p:cNvSpPr>
          <p:nvPr/>
        </p:nvSpPr>
        <p:spPr bwMode="auto">
          <a:xfrm>
            <a:off x="130175" y="4521200"/>
            <a:ext cx="1597025" cy="261938"/>
          </a:xfrm>
          <a:prstGeom prst="rect">
            <a:avLst/>
          </a:prstGeom>
          <a:noFill/>
          <a:ln w="9525">
            <a:noFill/>
            <a:miter lim="800000"/>
            <a:headEnd/>
            <a:tailEnd/>
          </a:ln>
        </p:spPr>
        <p:txBody>
          <a:bodyPr wrap="none">
            <a:spAutoFit/>
          </a:bodyPr>
          <a:lstStyle/>
          <a:p>
            <a:r>
              <a:rPr lang="de-DE" sz="1100" b="1">
                <a:solidFill>
                  <a:srgbClr val="000000"/>
                </a:solidFill>
                <a:latin typeface="Arial" charset="0"/>
              </a:rPr>
              <a:t>Tochterunternehmen</a:t>
            </a:r>
          </a:p>
        </p:txBody>
      </p:sp>
      <p:sp>
        <p:nvSpPr>
          <p:cNvPr id="65561" name="Textfeld 83"/>
          <p:cNvSpPr txBox="1">
            <a:spLocks noChangeArrowheads="1"/>
          </p:cNvSpPr>
          <p:nvPr/>
        </p:nvSpPr>
        <p:spPr bwMode="auto">
          <a:xfrm>
            <a:off x="2509838" y="4537075"/>
            <a:ext cx="1065212" cy="261938"/>
          </a:xfrm>
          <a:prstGeom prst="rect">
            <a:avLst/>
          </a:prstGeom>
          <a:noFill/>
          <a:ln w="9525">
            <a:noFill/>
            <a:miter lim="800000"/>
            <a:headEnd/>
            <a:tailEnd/>
          </a:ln>
        </p:spPr>
        <p:txBody>
          <a:bodyPr>
            <a:spAutoFit/>
          </a:bodyPr>
          <a:lstStyle/>
          <a:p>
            <a:r>
              <a:rPr lang="de-DE" sz="1100" b="1">
                <a:solidFill>
                  <a:srgbClr val="000000"/>
                </a:solidFill>
                <a:latin typeface="Arial" charset="0"/>
              </a:rPr>
              <a:t>Partner-UN</a:t>
            </a:r>
          </a:p>
        </p:txBody>
      </p:sp>
      <p:sp>
        <p:nvSpPr>
          <p:cNvPr id="65562" name="Textfeld 84"/>
          <p:cNvSpPr txBox="1">
            <a:spLocks noChangeArrowheads="1"/>
          </p:cNvSpPr>
          <p:nvPr/>
        </p:nvSpPr>
        <p:spPr bwMode="auto">
          <a:xfrm>
            <a:off x="4767263" y="4552950"/>
            <a:ext cx="1651000" cy="261938"/>
          </a:xfrm>
          <a:prstGeom prst="rect">
            <a:avLst/>
          </a:prstGeom>
          <a:noFill/>
          <a:ln w="9525">
            <a:noFill/>
            <a:miter lim="800000"/>
            <a:headEnd/>
            <a:tailEnd/>
          </a:ln>
        </p:spPr>
        <p:txBody>
          <a:bodyPr wrap="none">
            <a:spAutoFit/>
          </a:bodyPr>
          <a:lstStyle/>
          <a:p>
            <a:r>
              <a:rPr lang="de-DE" sz="1100" b="1">
                <a:solidFill>
                  <a:srgbClr val="000000"/>
                </a:solidFill>
                <a:latin typeface="Arial" charset="0"/>
              </a:rPr>
              <a:t>Externe Unternehmen</a:t>
            </a:r>
          </a:p>
        </p:txBody>
      </p:sp>
      <p:sp>
        <p:nvSpPr>
          <p:cNvPr id="97" name="Rechteck 96"/>
          <p:cNvSpPr/>
          <p:nvPr/>
        </p:nvSpPr>
        <p:spPr bwMode="auto">
          <a:xfrm>
            <a:off x="2484438" y="2205038"/>
            <a:ext cx="1439862" cy="989012"/>
          </a:xfrm>
          <a:prstGeom prst="rect">
            <a:avLst/>
          </a:prstGeom>
          <a:solidFill>
            <a:schemeClr val="accent6">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lIns="90000" tIns="46800" rIns="90000" bIns="46800"/>
          <a:lstStyle/>
          <a:p>
            <a:pPr algn="ctr" eaLnBrk="0" hangingPunct="0">
              <a:spcBef>
                <a:spcPct val="50000"/>
              </a:spcBef>
              <a:defRPr/>
            </a:pPr>
            <a:r>
              <a:rPr lang="de-DE" sz="900" dirty="0">
                <a:solidFill>
                  <a:srgbClr val="000000"/>
                </a:solidFill>
              </a:rPr>
              <a:t>Bereich </a:t>
            </a:r>
            <a:br>
              <a:rPr lang="de-DE" sz="900" dirty="0">
                <a:solidFill>
                  <a:srgbClr val="000000"/>
                </a:solidFill>
              </a:rPr>
            </a:br>
            <a:r>
              <a:rPr lang="de-DE" sz="900" dirty="0">
                <a:solidFill>
                  <a:srgbClr val="000000"/>
                </a:solidFill>
              </a:rPr>
              <a:t>Personal</a:t>
            </a:r>
          </a:p>
        </p:txBody>
      </p:sp>
      <p:sp>
        <p:nvSpPr>
          <p:cNvPr id="65565" name="Rechteck 34"/>
          <p:cNvSpPr>
            <a:spLocks noChangeArrowheads="1"/>
          </p:cNvSpPr>
          <p:nvPr/>
        </p:nvSpPr>
        <p:spPr bwMode="auto">
          <a:xfrm>
            <a:off x="7181850" y="5473700"/>
            <a:ext cx="544513" cy="455613"/>
          </a:xfrm>
          <a:prstGeom prst="rect">
            <a:avLst/>
          </a:prstGeom>
          <a:noFill/>
          <a:ln w="9525">
            <a:noFill/>
            <a:miter lim="800000"/>
            <a:headEnd/>
            <a:tailEnd/>
          </a:ln>
        </p:spPr>
        <p:txBody>
          <a:bodyPr wrap="none"/>
          <a:lstStyle/>
          <a:p>
            <a:pPr eaLnBrk="0" hangingPunct="0">
              <a:spcBef>
                <a:spcPct val="50000"/>
              </a:spcBef>
            </a:pPr>
            <a:r>
              <a:rPr lang="de-DE" sz="2800">
                <a:solidFill>
                  <a:srgbClr val="0DB335"/>
                </a:solidFill>
                <a:latin typeface="Webdings" pitchFamily="18" charset="2"/>
                <a:sym typeface="Webdings" pitchFamily="18" charset="2"/>
              </a:rPr>
              <a:t></a:t>
            </a:r>
            <a:endParaRPr lang="de-DE" sz="2800">
              <a:solidFill>
                <a:srgbClr val="0DB335"/>
              </a:solidFill>
              <a:latin typeface="Arial" charset="0"/>
            </a:endParaRPr>
          </a:p>
        </p:txBody>
      </p:sp>
      <p:sp>
        <p:nvSpPr>
          <p:cNvPr id="65566" name="Rechteck 36"/>
          <p:cNvSpPr>
            <a:spLocks noChangeArrowheads="1"/>
          </p:cNvSpPr>
          <p:nvPr/>
        </p:nvSpPr>
        <p:spPr bwMode="auto">
          <a:xfrm>
            <a:off x="6232525" y="2698750"/>
            <a:ext cx="544513" cy="523875"/>
          </a:xfrm>
          <a:prstGeom prst="rect">
            <a:avLst/>
          </a:prstGeom>
          <a:noFill/>
          <a:ln w="9525">
            <a:noFill/>
            <a:miter lim="800000"/>
            <a:headEnd/>
            <a:tailEnd/>
          </a:ln>
        </p:spPr>
        <p:txBody>
          <a:bodyPr wrap="none">
            <a:spAutoFit/>
          </a:bodyPr>
          <a:lstStyle/>
          <a:p>
            <a:pPr eaLnBrk="0" hangingPunct="0"/>
            <a:r>
              <a:rPr lang="de-DE" sz="2800">
                <a:solidFill>
                  <a:srgbClr val="262699"/>
                </a:solidFill>
                <a:latin typeface="Webdings" pitchFamily="18" charset="2"/>
                <a:sym typeface="Webdings" pitchFamily="18" charset="2"/>
              </a:rPr>
              <a:t></a:t>
            </a:r>
            <a:endParaRPr lang="de-DE" sz="2800">
              <a:solidFill>
                <a:srgbClr val="3333CC"/>
              </a:solidFill>
              <a:latin typeface="Webdings" pitchFamily="18" charset="2"/>
            </a:endParaRPr>
          </a:p>
        </p:txBody>
      </p:sp>
      <p:sp>
        <p:nvSpPr>
          <p:cNvPr id="65567" name="Rechteck 36"/>
          <p:cNvSpPr>
            <a:spLocks noChangeArrowheads="1"/>
          </p:cNvSpPr>
          <p:nvPr/>
        </p:nvSpPr>
        <p:spPr bwMode="auto">
          <a:xfrm>
            <a:off x="5927725" y="2693988"/>
            <a:ext cx="544513" cy="522287"/>
          </a:xfrm>
          <a:prstGeom prst="rect">
            <a:avLst/>
          </a:prstGeom>
          <a:noFill/>
          <a:ln w="9525">
            <a:noFill/>
            <a:miter lim="800000"/>
            <a:headEnd/>
            <a:tailEnd/>
          </a:ln>
        </p:spPr>
        <p:txBody>
          <a:bodyPr wrap="none">
            <a:spAutoFit/>
          </a:bodyPr>
          <a:lstStyle/>
          <a:p>
            <a:pPr eaLnBrk="0" hangingPunct="0"/>
            <a:r>
              <a:rPr lang="de-DE" sz="2800">
                <a:solidFill>
                  <a:srgbClr val="262699"/>
                </a:solidFill>
                <a:latin typeface="Webdings" pitchFamily="18" charset="2"/>
                <a:sym typeface="Webdings" pitchFamily="18" charset="2"/>
              </a:rPr>
              <a:t></a:t>
            </a:r>
            <a:endParaRPr lang="de-DE" sz="2800">
              <a:solidFill>
                <a:srgbClr val="262699"/>
              </a:solidFill>
              <a:latin typeface="Webdings" pitchFamily="18" charset="2"/>
            </a:endParaRPr>
          </a:p>
        </p:txBody>
      </p:sp>
      <p:sp>
        <p:nvSpPr>
          <p:cNvPr id="65568" name="Rechteck 36"/>
          <p:cNvSpPr>
            <a:spLocks noChangeArrowheads="1"/>
          </p:cNvSpPr>
          <p:nvPr/>
        </p:nvSpPr>
        <p:spPr bwMode="auto">
          <a:xfrm>
            <a:off x="6532563" y="2693988"/>
            <a:ext cx="542925" cy="522287"/>
          </a:xfrm>
          <a:prstGeom prst="rect">
            <a:avLst/>
          </a:prstGeom>
          <a:noFill/>
          <a:ln w="9525">
            <a:noFill/>
            <a:miter lim="800000"/>
            <a:headEnd/>
            <a:tailEnd/>
          </a:ln>
        </p:spPr>
        <p:txBody>
          <a:bodyPr wrap="none">
            <a:spAutoFit/>
          </a:bodyPr>
          <a:lstStyle/>
          <a:p>
            <a:pPr eaLnBrk="0" hangingPunct="0"/>
            <a:r>
              <a:rPr lang="de-DE" sz="2800">
                <a:solidFill>
                  <a:srgbClr val="262699"/>
                </a:solidFill>
                <a:latin typeface="Webdings" pitchFamily="18" charset="2"/>
                <a:sym typeface="Webdings" pitchFamily="18" charset="2"/>
              </a:rPr>
              <a:t></a:t>
            </a:r>
            <a:endParaRPr lang="de-DE" sz="2800">
              <a:solidFill>
                <a:srgbClr val="3333CC"/>
              </a:solidFill>
              <a:latin typeface="Webdings" pitchFamily="18" charset="2"/>
            </a:endParaRPr>
          </a:p>
        </p:txBody>
      </p:sp>
      <p:sp>
        <p:nvSpPr>
          <p:cNvPr id="65569" name="Rechteck 36"/>
          <p:cNvSpPr>
            <a:spLocks noChangeArrowheads="1"/>
          </p:cNvSpPr>
          <p:nvPr/>
        </p:nvSpPr>
        <p:spPr bwMode="auto">
          <a:xfrm>
            <a:off x="6826250" y="2698750"/>
            <a:ext cx="544513" cy="523875"/>
          </a:xfrm>
          <a:prstGeom prst="rect">
            <a:avLst/>
          </a:prstGeom>
          <a:noFill/>
          <a:ln w="9525">
            <a:noFill/>
            <a:miter lim="800000"/>
            <a:headEnd/>
            <a:tailEnd/>
          </a:ln>
        </p:spPr>
        <p:txBody>
          <a:bodyPr wrap="none">
            <a:spAutoFit/>
          </a:bodyPr>
          <a:lstStyle/>
          <a:p>
            <a:pPr eaLnBrk="0" hangingPunct="0"/>
            <a:r>
              <a:rPr lang="de-DE" sz="2800">
                <a:solidFill>
                  <a:srgbClr val="262699"/>
                </a:solidFill>
                <a:latin typeface="Webdings" pitchFamily="18" charset="2"/>
                <a:sym typeface="Webdings" pitchFamily="18" charset="2"/>
              </a:rPr>
              <a:t></a:t>
            </a:r>
            <a:endParaRPr lang="de-DE" sz="2800">
              <a:solidFill>
                <a:srgbClr val="3333CC"/>
              </a:solidFill>
              <a:latin typeface="Webdings" pitchFamily="18" charset="2"/>
            </a:endParaRPr>
          </a:p>
        </p:txBody>
      </p:sp>
      <p:sp>
        <p:nvSpPr>
          <p:cNvPr id="65570" name="Rechteck 92"/>
          <p:cNvSpPr>
            <a:spLocks noChangeArrowheads="1"/>
          </p:cNvSpPr>
          <p:nvPr/>
        </p:nvSpPr>
        <p:spPr bwMode="auto">
          <a:xfrm>
            <a:off x="900113" y="2498725"/>
            <a:ext cx="393700" cy="581025"/>
          </a:xfrm>
          <a:prstGeom prst="rect">
            <a:avLst/>
          </a:prstGeom>
          <a:noFill/>
          <a:ln w="9525">
            <a:noFill/>
            <a:miter lim="800000"/>
            <a:headEnd/>
            <a:tailEnd/>
          </a:ln>
        </p:spPr>
        <p:txBody>
          <a:bodyPr/>
          <a:lstStyle/>
          <a:p>
            <a:pPr eaLnBrk="0" hangingPunct="0"/>
            <a:r>
              <a:rPr lang="de-DE" sz="2800">
                <a:solidFill>
                  <a:srgbClr val="0A9A4B"/>
                </a:solidFill>
                <a:latin typeface="Webdings" pitchFamily="18" charset="2"/>
                <a:sym typeface="Webdings" pitchFamily="18" charset="2"/>
              </a:rPr>
              <a:t></a:t>
            </a:r>
            <a:endParaRPr lang="de-DE" sz="2800">
              <a:solidFill>
                <a:srgbClr val="0A9A4B"/>
              </a:solidFill>
              <a:latin typeface="Webdings" pitchFamily="18" charset="2"/>
            </a:endParaRPr>
          </a:p>
        </p:txBody>
      </p:sp>
      <p:sp>
        <p:nvSpPr>
          <p:cNvPr id="65571" name="Rechteck 92"/>
          <p:cNvSpPr>
            <a:spLocks noChangeArrowheads="1"/>
          </p:cNvSpPr>
          <p:nvPr/>
        </p:nvSpPr>
        <p:spPr bwMode="auto">
          <a:xfrm>
            <a:off x="1116013" y="2509838"/>
            <a:ext cx="393700" cy="581025"/>
          </a:xfrm>
          <a:prstGeom prst="rect">
            <a:avLst/>
          </a:prstGeom>
          <a:noFill/>
          <a:ln w="9525">
            <a:noFill/>
            <a:miter lim="800000"/>
            <a:headEnd/>
            <a:tailEnd/>
          </a:ln>
        </p:spPr>
        <p:txBody>
          <a:bodyPr/>
          <a:lstStyle/>
          <a:p>
            <a:pPr eaLnBrk="0" hangingPunct="0"/>
            <a:r>
              <a:rPr lang="de-DE" sz="2800">
                <a:solidFill>
                  <a:srgbClr val="0A9A4B"/>
                </a:solidFill>
                <a:latin typeface="Webdings" pitchFamily="18" charset="2"/>
                <a:sym typeface="Webdings" pitchFamily="18" charset="2"/>
              </a:rPr>
              <a:t></a:t>
            </a:r>
            <a:endParaRPr lang="de-DE" sz="2800">
              <a:solidFill>
                <a:srgbClr val="0A9A4B"/>
              </a:solidFill>
              <a:latin typeface="Webdings" pitchFamily="18" charset="2"/>
            </a:endParaRPr>
          </a:p>
        </p:txBody>
      </p:sp>
      <p:sp>
        <p:nvSpPr>
          <p:cNvPr id="65572" name="Rechteck 92"/>
          <p:cNvSpPr>
            <a:spLocks noChangeArrowheads="1"/>
          </p:cNvSpPr>
          <p:nvPr/>
        </p:nvSpPr>
        <p:spPr bwMode="auto">
          <a:xfrm>
            <a:off x="1316038" y="2498725"/>
            <a:ext cx="393700" cy="581025"/>
          </a:xfrm>
          <a:prstGeom prst="rect">
            <a:avLst/>
          </a:prstGeom>
          <a:noFill/>
          <a:ln w="9525">
            <a:noFill/>
            <a:miter lim="800000"/>
            <a:headEnd/>
            <a:tailEnd/>
          </a:ln>
        </p:spPr>
        <p:txBody>
          <a:bodyPr/>
          <a:lstStyle/>
          <a:p>
            <a:pPr eaLnBrk="0" hangingPunct="0"/>
            <a:r>
              <a:rPr lang="de-DE" sz="2800">
                <a:solidFill>
                  <a:srgbClr val="0A9A4B"/>
                </a:solidFill>
                <a:latin typeface="Webdings" pitchFamily="18" charset="2"/>
                <a:sym typeface="Webdings" pitchFamily="18" charset="2"/>
              </a:rPr>
              <a:t></a:t>
            </a:r>
            <a:endParaRPr lang="de-DE" sz="2800">
              <a:solidFill>
                <a:srgbClr val="0A9A4B"/>
              </a:solidFill>
              <a:latin typeface="Webdings" pitchFamily="18" charset="2"/>
            </a:endParaRPr>
          </a:p>
        </p:txBody>
      </p:sp>
      <p:sp>
        <p:nvSpPr>
          <p:cNvPr id="65573" name="Textfeld 104"/>
          <p:cNvSpPr txBox="1">
            <a:spLocks noChangeArrowheads="1"/>
          </p:cNvSpPr>
          <p:nvPr/>
        </p:nvSpPr>
        <p:spPr bwMode="auto">
          <a:xfrm>
            <a:off x="1616075" y="5854700"/>
            <a:ext cx="504825" cy="369888"/>
          </a:xfrm>
          <a:prstGeom prst="rect">
            <a:avLst/>
          </a:prstGeom>
          <a:noFill/>
          <a:ln w="9525">
            <a:noFill/>
            <a:miter lim="800000"/>
            <a:headEnd/>
            <a:tailEnd/>
          </a:ln>
        </p:spPr>
        <p:txBody>
          <a:bodyPr wrap="none">
            <a:spAutoFit/>
          </a:bodyPr>
          <a:lstStyle/>
          <a:p>
            <a:r>
              <a:rPr lang="de-DE" sz="1800" b="1">
                <a:solidFill>
                  <a:srgbClr val="000000"/>
                </a:solidFill>
                <a:latin typeface="Arial" charset="0"/>
              </a:rPr>
              <a:t>. . .</a:t>
            </a:r>
          </a:p>
        </p:txBody>
      </p:sp>
      <p:sp>
        <p:nvSpPr>
          <p:cNvPr id="65574" name="Rechteck 36"/>
          <p:cNvSpPr>
            <a:spLocks noChangeArrowheads="1"/>
          </p:cNvSpPr>
          <p:nvPr/>
        </p:nvSpPr>
        <p:spPr bwMode="auto">
          <a:xfrm>
            <a:off x="7142163" y="2698750"/>
            <a:ext cx="542925" cy="523875"/>
          </a:xfrm>
          <a:prstGeom prst="rect">
            <a:avLst/>
          </a:prstGeom>
          <a:noFill/>
          <a:ln w="9525">
            <a:noFill/>
            <a:miter lim="800000"/>
            <a:headEnd/>
            <a:tailEnd/>
          </a:ln>
        </p:spPr>
        <p:txBody>
          <a:bodyPr wrap="none">
            <a:spAutoFit/>
          </a:bodyPr>
          <a:lstStyle/>
          <a:p>
            <a:pPr eaLnBrk="0" hangingPunct="0"/>
            <a:r>
              <a:rPr lang="de-DE" sz="2800">
                <a:solidFill>
                  <a:srgbClr val="262699"/>
                </a:solidFill>
                <a:latin typeface="Webdings" pitchFamily="18" charset="2"/>
                <a:sym typeface="Webdings" pitchFamily="18" charset="2"/>
              </a:rPr>
              <a:t></a:t>
            </a:r>
            <a:endParaRPr lang="de-DE" sz="2800">
              <a:solidFill>
                <a:srgbClr val="3333CC"/>
              </a:solidFill>
              <a:latin typeface="Webdings" pitchFamily="18" charset="2"/>
            </a:endParaRPr>
          </a:p>
        </p:txBody>
      </p:sp>
      <p:sp>
        <p:nvSpPr>
          <p:cNvPr id="65575" name="Rechteck 36"/>
          <p:cNvSpPr>
            <a:spLocks noChangeArrowheads="1"/>
          </p:cNvSpPr>
          <p:nvPr/>
        </p:nvSpPr>
        <p:spPr bwMode="auto">
          <a:xfrm>
            <a:off x="7469188" y="2698750"/>
            <a:ext cx="542925" cy="523875"/>
          </a:xfrm>
          <a:prstGeom prst="rect">
            <a:avLst/>
          </a:prstGeom>
          <a:noFill/>
          <a:ln w="9525">
            <a:noFill/>
            <a:miter lim="800000"/>
            <a:headEnd/>
            <a:tailEnd/>
          </a:ln>
        </p:spPr>
        <p:txBody>
          <a:bodyPr wrap="none">
            <a:spAutoFit/>
          </a:bodyPr>
          <a:lstStyle/>
          <a:p>
            <a:pPr eaLnBrk="0" hangingPunct="0"/>
            <a:r>
              <a:rPr lang="de-DE" sz="2800">
                <a:solidFill>
                  <a:srgbClr val="262699"/>
                </a:solidFill>
                <a:latin typeface="Webdings" pitchFamily="18" charset="2"/>
                <a:sym typeface="Webdings" pitchFamily="18" charset="2"/>
              </a:rPr>
              <a:t></a:t>
            </a:r>
            <a:endParaRPr lang="de-DE" sz="2800">
              <a:solidFill>
                <a:srgbClr val="3333CC"/>
              </a:solidFill>
              <a:latin typeface="Webdings" pitchFamily="18" charset="2"/>
            </a:endParaRPr>
          </a:p>
        </p:txBody>
      </p:sp>
      <p:sp>
        <p:nvSpPr>
          <p:cNvPr id="65576" name="Textfeld 107"/>
          <p:cNvSpPr txBox="1">
            <a:spLocks noChangeArrowheads="1"/>
          </p:cNvSpPr>
          <p:nvPr/>
        </p:nvSpPr>
        <p:spPr bwMode="auto">
          <a:xfrm>
            <a:off x="6289675" y="5861050"/>
            <a:ext cx="504825" cy="368300"/>
          </a:xfrm>
          <a:prstGeom prst="rect">
            <a:avLst/>
          </a:prstGeom>
          <a:noFill/>
          <a:ln w="9525">
            <a:noFill/>
            <a:miter lim="800000"/>
            <a:headEnd/>
            <a:tailEnd/>
          </a:ln>
        </p:spPr>
        <p:txBody>
          <a:bodyPr wrap="none">
            <a:spAutoFit/>
          </a:bodyPr>
          <a:lstStyle/>
          <a:p>
            <a:r>
              <a:rPr lang="de-DE" sz="1800" b="1">
                <a:solidFill>
                  <a:srgbClr val="000000"/>
                </a:solidFill>
                <a:latin typeface="Arial" charset="0"/>
              </a:rPr>
              <a:t>. . .</a:t>
            </a:r>
          </a:p>
        </p:txBody>
      </p:sp>
      <p:cxnSp>
        <p:nvCxnSpPr>
          <p:cNvPr id="65577" name="Gerade Verbindung 109"/>
          <p:cNvCxnSpPr>
            <a:cxnSpLocks noChangeShapeType="1"/>
            <a:stCxn id="59" idx="2"/>
            <a:endCxn id="65560" idx="0"/>
          </p:cNvCxnSpPr>
          <p:nvPr/>
        </p:nvCxnSpPr>
        <p:spPr bwMode="auto">
          <a:xfrm rot="5400000">
            <a:off x="1109663" y="3414713"/>
            <a:ext cx="925512" cy="1287462"/>
          </a:xfrm>
          <a:prstGeom prst="line">
            <a:avLst/>
          </a:prstGeom>
          <a:noFill/>
          <a:ln w="9525" algn="ctr">
            <a:noFill/>
            <a:round/>
            <a:headEnd/>
            <a:tailEnd/>
          </a:ln>
        </p:spPr>
      </p:cxnSp>
      <p:cxnSp>
        <p:nvCxnSpPr>
          <p:cNvPr id="112" name="Gerade Verbindung 111"/>
          <p:cNvCxnSpPr/>
          <p:nvPr/>
        </p:nvCxnSpPr>
        <p:spPr bwMode="auto">
          <a:xfrm rot="10800000" flipV="1">
            <a:off x="1104900" y="3584575"/>
            <a:ext cx="2087563" cy="100806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7" name="Gerade Verbindung 116"/>
          <p:cNvCxnSpPr/>
          <p:nvPr/>
        </p:nvCxnSpPr>
        <p:spPr bwMode="auto">
          <a:xfrm rot="5400000">
            <a:off x="2653507" y="3958431"/>
            <a:ext cx="996950" cy="2492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0" name="Gerade Verbindung 119"/>
          <p:cNvCxnSpPr/>
          <p:nvPr/>
        </p:nvCxnSpPr>
        <p:spPr bwMode="auto">
          <a:xfrm rot="5400000" flipH="1" flipV="1">
            <a:off x="6065838" y="3592512"/>
            <a:ext cx="655638" cy="133826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1" name="Gerade Verbindung 140"/>
          <p:cNvCxnSpPr/>
          <p:nvPr/>
        </p:nvCxnSpPr>
        <p:spPr bwMode="auto">
          <a:xfrm>
            <a:off x="4067175" y="2852738"/>
            <a:ext cx="151288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5582" name="Rechteck 93"/>
          <p:cNvSpPr>
            <a:spLocks noChangeArrowheads="1"/>
          </p:cNvSpPr>
          <p:nvPr/>
        </p:nvSpPr>
        <p:spPr bwMode="auto">
          <a:xfrm>
            <a:off x="2916238" y="2509838"/>
            <a:ext cx="542925" cy="523875"/>
          </a:xfrm>
          <a:prstGeom prst="rect">
            <a:avLst/>
          </a:prstGeom>
          <a:noFill/>
          <a:ln w="9525">
            <a:noFill/>
            <a:miter lim="800000"/>
            <a:headEnd/>
            <a:tailEnd/>
          </a:ln>
        </p:spPr>
        <p:txBody>
          <a:bodyPr wrap="none">
            <a:spAutoFit/>
          </a:bodyPr>
          <a:lstStyle/>
          <a:p>
            <a:pPr eaLnBrk="0" hangingPunct="0"/>
            <a:r>
              <a:rPr lang="de-DE" sz="2800">
                <a:solidFill>
                  <a:srgbClr val="EC8F14"/>
                </a:solidFill>
                <a:latin typeface="Webdings" pitchFamily="18" charset="2"/>
                <a:sym typeface="Webdings" pitchFamily="18" charset="2"/>
              </a:rPr>
              <a:t></a:t>
            </a:r>
            <a:endParaRPr lang="de-DE" sz="2800">
              <a:solidFill>
                <a:srgbClr val="EC8F14"/>
              </a:solidFill>
              <a:latin typeface="Webdings" pitchFamily="18" charset="2"/>
            </a:endParaRPr>
          </a:p>
        </p:txBody>
      </p:sp>
      <p:sp>
        <p:nvSpPr>
          <p:cNvPr id="65583" name="Textfeld 94"/>
          <p:cNvSpPr txBox="1">
            <a:spLocks noChangeArrowheads="1"/>
          </p:cNvSpPr>
          <p:nvPr/>
        </p:nvSpPr>
        <p:spPr bwMode="auto">
          <a:xfrm>
            <a:off x="938213" y="1984375"/>
            <a:ext cx="930275" cy="260350"/>
          </a:xfrm>
          <a:prstGeom prst="rect">
            <a:avLst/>
          </a:prstGeom>
          <a:noFill/>
          <a:ln w="9525">
            <a:noFill/>
            <a:miter lim="800000"/>
            <a:headEnd/>
            <a:tailEnd/>
          </a:ln>
        </p:spPr>
        <p:txBody>
          <a:bodyPr wrap="none">
            <a:spAutoFit/>
          </a:bodyPr>
          <a:lstStyle/>
          <a:p>
            <a:r>
              <a:rPr lang="de-DE" sz="1100" b="1">
                <a:solidFill>
                  <a:srgbClr val="000000"/>
                </a:solidFill>
                <a:latin typeface="Arial" charset="0"/>
              </a:rPr>
              <a:t>Produktion</a:t>
            </a:r>
            <a:endParaRPr lang="de-DE" sz="900" b="1">
              <a:solidFill>
                <a:srgbClr val="000000"/>
              </a:solidFill>
              <a:latin typeface="Arial" charset="0"/>
            </a:endParaRPr>
          </a:p>
        </p:txBody>
      </p:sp>
      <p:sp>
        <p:nvSpPr>
          <p:cNvPr id="65584" name="Textfeld 110"/>
          <p:cNvSpPr txBox="1">
            <a:spLocks noChangeArrowheads="1"/>
          </p:cNvSpPr>
          <p:nvPr/>
        </p:nvSpPr>
        <p:spPr bwMode="auto">
          <a:xfrm>
            <a:off x="2689225" y="1978025"/>
            <a:ext cx="1020763" cy="261938"/>
          </a:xfrm>
          <a:prstGeom prst="rect">
            <a:avLst/>
          </a:prstGeom>
          <a:noFill/>
          <a:ln w="9525">
            <a:noFill/>
            <a:miter lim="800000"/>
            <a:headEnd/>
            <a:tailEnd/>
          </a:ln>
        </p:spPr>
        <p:txBody>
          <a:bodyPr wrap="none">
            <a:spAutoFit/>
          </a:bodyPr>
          <a:lstStyle/>
          <a:p>
            <a:r>
              <a:rPr lang="de-DE" sz="1100" b="1">
                <a:solidFill>
                  <a:srgbClr val="000000"/>
                </a:solidFill>
                <a:latin typeface="Arial" charset="0"/>
              </a:rPr>
              <a:t>Infrastruktur</a:t>
            </a:r>
            <a:endParaRPr lang="de-DE" sz="900" b="1">
              <a:solidFill>
                <a:srgbClr val="000000"/>
              </a:solidFill>
              <a:latin typeface="Arial" charset="0"/>
            </a:endParaRPr>
          </a:p>
        </p:txBody>
      </p:sp>
      <p:sp>
        <p:nvSpPr>
          <p:cNvPr id="65585" name="Textfeld 112"/>
          <p:cNvSpPr txBox="1">
            <a:spLocks noChangeArrowheads="1"/>
          </p:cNvSpPr>
          <p:nvPr/>
        </p:nvSpPr>
        <p:spPr bwMode="auto">
          <a:xfrm>
            <a:off x="3692525" y="5881688"/>
            <a:ext cx="504825" cy="369887"/>
          </a:xfrm>
          <a:prstGeom prst="rect">
            <a:avLst/>
          </a:prstGeom>
          <a:noFill/>
          <a:ln w="9525">
            <a:noFill/>
            <a:miter lim="800000"/>
            <a:headEnd/>
            <a:tailEnd/>
          </a:ln>
        </p:spPr>
        <p:txBody>
          <a:bodyPr wrap="none">
            <a:spAutoFit/>
          </a:bodyPr>
          <a:lstStyle/>
          <a:p>
            <a:r>
              <a:rPr lang="de-DE" sz="1800" b="1">
                <a:solidFill>
                  <a:srgbClr val="000000"/>
                </a:solidFill>
                <a:latin typeface="Arial" charset="0"/>
              </a:rPr>
              <a:t>. . .</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bwMode="auto">
          <a:xfrm>
            <a:off x="376238" y="136525"/>
            <a:ext cx="8767762" cy="506413"/>
          </a:xfrm>
          <a:ln>
            <a:miter lim="800000"/>
            <a:headEnd/>
            <a:tailEnd/>
          </a:ln>
        </p:spPr>
        <p:txBody>
          <a:bodyPr vert="horz" wrap="square" lIns="91440" tIns="45720" rIns="91440" bIns="45720" numCol="1" anchor="t" anchorCtr="0" compatLnSpc="1">
            <a:prstTxWarp prst="textNoShape">
              <a:avLst/>
            </a:prstTxWarp>
          </a:bodyPr>
          <a:lstStyle/>
          <a:p>
            <a:pPr algn="l">
              <a:defRPr/>
            </a:pPr>
            <a:r>
              <a:rPr lang="de-DE" sz="2000" b="1" kern="1200" dirty="0" smtClean="0">
                <a:solidFill>
                  <a:schemeClr val="accent6">
                    <a:lumMod val="50000"/>
                  </a:schemeClr>
                </a:solidFill>
                <a:ea typeface="+mn-ea"/>
                <a:cs typeface="+mn-cs"/>
              </a:rPr>
              <a:t>Anlage und Umfang der Erhebung in 14 Unternehmen -  </a:t>
            </a:r>
            <a:r>
              <a:rPr lang="de-DE" sz="2000" b="1" kern="1200" dirty="0" smtClean="0">
                <a:solidFill>
                  <a:srgbClr val="006600"/>
                </a:solidFill>
                <a:ea typeface="+mn-ea"/>
                <a:cs typeface="+mn-cs"/>
              </a:rPr>
              <a:t>127 Interviews</a:t>
            </a:r>
          </a:p>
        </p:txBody>
      </p:sp>
      <p:sp>
        <p:nvSpPr>
          <p:cNvPr id="53251" name="Rectangle 3"/>
          <p:cNvSpPr>
            <a:spLocks noGrp="1" noChangeArrowheads="1"/>
          </p:cNvSpPr>
          <p:nvPr>
            <p:ph type="body" idx="1"/>
          </p:nvPr>
        </p:nvSpPr>
        <p:spPr bwMode="auto">
          <a:xfrm>
            <a:off x="179388" y="765175"/>
            <a:ext cx="8964612" cy="5543550"/>
          </a:xfrm>
          <a:noFill/>
          <a:ln>
            <a:miter lim="800000"/>
            <a:headEnd/>
            <a:tailEnd/>
          </a:ln>
        </p:spPr>
        <p:txBody>
          <a:bodyPr vert="horz" wrap="square" lIns="91440" tIns="45720" rIns="91440" bIns="45720" numCol="1" anchor="t" anchorCtr="0" compatLnSpc="1">
            <a:prstTxWarp prst="textNoShape">
              <a:avLst/>
            </a:prstTxWarp>
          </a:bodyPr>
          <a:lstStyle/>
          <a:p>
            <a:pPr marL="446088" indent="-446088">
              <a:buFontTx/>
              <a:buNone/>
            </a:pPr>
            <a:r>
              <a:rPr lang="de-DE" sz="1800" b="1" dirty="0" smtClean="0">
                <a:solidFill>
                  <a:srgbClr val="1B1B6F"/>
                </a:solidFill>
                <a:cs typeface="Times New Roman" charset="0"/>
                <a:sym typeface="Wingdings" pitchFamily="2" charset="2"/>
              </a:rPr>
              <a:t>Großunternehmen / Konzernverbünde</a:t>
            </a:r>
            <a:r>
              <a:rPr lang="de-DE" sz="1800" b="1" dirty="0" smtClean="0">
                <a:cs typeface="Times New Roman" charset="0"/>
                <a:sym typeface="Wingdings" pitchFamily="2" charset="2"/>
              </a:rPr>
              <a:t>:</a:t>
            </a:r>
          </a:p>
          <a:p>
            <a:pPr marL="446088" indent="-446088">
              <a:buFontTx/>
              <a:buAutoNum type="arabicPeriod"/>
            </a:pPr>
            <a:r>
              <a:rPr lang="de-DE" sz="1800" dirty="0" smtClean="0">
                <a:cs typeface="Times New Roman" charset="0"/>
                <a:sym typeface="Wingdings" pitchFamily="2" charset="2"/>
              </a:rPr>
              <a:t>Elektrokonzern/IHK </a:t>
            </a:r>
            <a:r>
              <a:rPr lang="de-DE" sz="1200" dirty="0" smtClean="0">
                <a:cs typeface="Times New Roman" charset="0"/>
                <a:sym typeface="Wingdings" pitchFamily="2" charset="2"/>
              </a:rPr>
              <a:t>- 8600 MA.- 107 </a:t>
            </a:r>
            <a:r>
              <a:rPr lang="de-DE" sz="1200" dirty="0" err="1" smtClean="0">
                <a:cs typeface="Times New Roman" charset="0"/>
                <a:sym typeface="Wingdings" pitchFamily="2" charset="2"/>
              </a:rPr>
              <a:t>Azb</a:t>
            </a:r>
            <a:r>
              <a:rPr lang="de-DE" sz="1200" dirty="0" smtClean="0">
                <a:cs typeface="Times New Roman" charset="0"/>
                <a:sym typeface="Wingdings" pitchFamily="2" charset="2"/>
              </a:rPr>
              <a:t>. in D</a:t>
            </a:r>
            <a:r>
              <a:rPr lang="de-DE" sz="1800" dirty="0" smtClean="0">
                <a:cs typeface="Times New Roman" charset="0"/>
                <a:sym typeface="Wingdings" pitchFamily="2" charset="2"/>
              </a:rPr>
              <a:t>.    					  </a:t>
            </a:r>
            <a:r>
              <a:rPr lang="de-DE" sz="1800" dirty="0" smtClean="0">
                <a:solidFill>
                  <a:srgbClr val="006600"/>
                </a:solidFill>
                <a:cs typeface="Times New Roman" charset="0"/>
                <a:sym typeface="Wingdings" pitchFamily="2" charset="2"/>
              </a:rPr>
              <a:t>15</a:t>
            </a:r>
          </a:p>
          <a:p>
            <a:pPr marL="446088" indent="-446088">
              <a:buFontTx/>
              <a:buAutoNum type="arabicPeriod"/>
            </a:pPr>
            <a:r>
              <a:rPr lang="de-DE" sz="1800" dirty="0" smtClean="0">
                <a:cs typeface="Times New Roman" charset="0"/>
                <a:sym typeface="Wingdings" pitchFamily="2" charset="2"/>
              </a:rPr>
              <a:t>Versicherungskonzern/IHK </a:t>
            </a:r>
            <a:r>
              <a:rPr lang="de-DE" sz="1200" dirty="0" smtClean="0">
                <a:cs typeface="Times New Roman" charset="0"/>
                <a:sym typeface="Wingdings" pitchFamily="2" charset="2"/>
              </a:rPr>
              <a:t>- 5500 MA. – 230 </a:t>
            </a:r>
            <a:r>
              <a:rPr lang="de-DE" sz="1200" dirty="0" err="1" smtClean="0">
                <a:cs typeface="Times New Roman" charset="0"/>
                <a:sym typeface="Wingdings" pitchFamily="2" charset="2"/>
              </a:rPr>
              <a:t>Azb</a:t>
            </a:r>
            <a:r>
              <a:rPr lang="de-DE" sz="1800" dirty="0" smtClean="0">
                <a:cs typeface="Times New Roman" charset="0"/>
                <a:sym typeface="Wingdings" pitchFamily="2" charset="2"/>
              </a:rPr>
              <a:t>. 				  </a:t>
            </a:r>
            <a:r>
              <a:rPr lang="de-DE" sz="1800" dirty="0" smtClean="0">
                <a:solidFill>
                  <a:srgbClr val="006600"/>
                </a:solidFill>
                <a:cs typeface="Times New Roman" charset="0"/>
                <a:sym typeface="Wingdings" pitchFamily="2" charset="2"/>
              </a:rPr>
              <a:t>15</a:t>
            </a:r>
          </a:p>
          <a:p>
            <a:pPr marL="446088" indent="-446088">
              <a:buFontTx/>
              <a:buAutoNum type="arabicPeriod"/>
            </a:pPr>
            <a:r>
              <a:rPr lang="de-DE" sz="1800" dirty="0" smtClean="0">
                <a:cs typeface="Times New Roman" charset="0"/>
                <a:sym typeface="Wingdings" pitchFamily="2" charset="2"/>
              </a:rPr>
              <a:t>Fahrzeug- u. Maschinenbaukonzern/IHK </a:t>
            </a:r>
            <a:r>
              <a:rPr lang="de-DE" sz="1200" dirty="0" smtClean="0">
                <a:cs typeface="Times New Roman" charset="0"/>
                <a:sym typeface="Wingdings" pitchFamily="2" charset="2"/>
              </a:rPr>
              <a:t>- Standort mit 1500</a:t>
            </a:r>
            <a:r>
              <a:rPr lang="de-DE" sz="1200" b="1" dirty="0" smtClean="0">
                <a:sym typeface="Wingdings" pitchFamily="2" charset="2"/>
              </a:rPr>
              <a:t> </a:t>
            </a:r>
            <a:r>
              <a:rPr lang="de-DE" sz="1200" dirty="0" smtClean="0">
                <a:sym typeface="Wingdings" pitchFamily="2" charset="2"/>
              </a:rPr>
              <a:t>MA. – 120 </a:t>
            </a:r>
            <a:r>
              <a:rPr lang="de-DE" sz="1200" dirty="0" err="1" smtClean="0">
                <a:sym typeface="Wingdings" pitchFamily="2" charset="2"/>
              </a:rPr>
              <a:t>Azb</a:t>
            </a:r>
            <a:r>
              <a:rPr lang="de-DE" sz="1800" dirty="0" smtClean="0">
                <a:sym typeface="Wingdings" pitchFamily="2" charset="2"/>
              </a:rPr>
              <a:t>. 		    </a:t>
            </a:r>
            <a:r>
              <a:rPr lang="de-DE" sz="1800" dirty="0" smtClean="0">
                <a:solidFill>
                  <a:srgbClr val="006600"/>
                </a:solidFill>
                <a:sym typeface="Wingdings" pitchFamily="2" charset="2"/>
              </a:rPr>
              <a:t>3</a:t>
            </a:r>
            <a:endParaRPr lang="de-DE" sz="1800" dirty="0" smtClean="0">
              <a:solidFill>
                <a:srgbClr val="006600"/>
              </a:solidFill>
              <a:cs typeface="Times New Roman" charset="0"/>
              <a:sym typeface="Wingdings" pitchFamily="2" charset="2"/>
            </a:endParaRPr>
          </a:p>
          <a:p>
            <a:pPr marL="446088" indent="-446088">
              <a:buFontTx/>
              <a:buNone/>
            </a:pPr>
            <a:r>
              <a:rPr lang="de-DE" sz="1800" b="1" dirty="0" smtClean="0">
                <a:solidFill>
                  <a:srgbClr val="1B1B6F"/>
                </a:solidFill>
                <a:cs typeface="Times New Roman" charset="0"/>
                <a:sym typeface="Wingdings" pitchFamily="2" charset="2"/>
              </a:rPr>
              <a:t>Mittelständische Unternehmen:</a:t>
            </a:r>
          </a:p>
          <a:p>
            <a:pPr marL="446088" indent="-446088">
              <a:buFontTx/>
              <a:buAutoNum type="arabicPeriod" startAt="4"/>
            </a:pPr>
            <a:r>
              <a:rPr lang="de-DE" sz="1800" dirty="0" smtClean="0">
                <a:cs typeface="Times New Roman" charset="0"/>
                <a:sym typeface="Wingdings" pitchFamily="2" charset="2"/>
              </a:rPr>
              <a:t>Dienstleister Gebäudereinigung/HWK </a:t>
            </a:r>
            <a:r>
              <a:rPr lang="de-DE" sz="1200" dirty="0" smtClean="0">
                <a:cs typeface="Times New Roman" charset="0"/>
                <a:sym typeface="Wingdings" pitchFamily="2" charset="2"/>
              </a:rPr>
              <a:t>– 1000 MA. – 4 </a:t>
            </a:r>
            <a:r>
              <a:rPr lang="de-DE" sz="1200" dirty="0" err="1" smtClean="0">
                <a:cs typeface="Times New Roman" charset="0"/>
                <a:sym typeface="Wingdings" pitchFamily="2" charset="2"/>
              </a:rPr>
              <a:t>Azb</a:t>
            </a:r>
            <a:r>
              <a:rPr lang="de-DE" sz="1800" dirty="0" smtClean="0">
                <a:cs typeface="Times New Roman" charset="0"/>
                <a:sym typeface="Wingdings" pitchFamily="2" charset="2"/>
              </a:rPr>
              <a:t>. 			    </a:t>
            </a:r>
            <a:r>
              <a:rPr lang="de-DE" sz="1800" dirty="0" smtClean="0">
                <a:solidFill>
                  <a:srgbClr val="006600"/>
                </a:solidFill>
                <a:cs typeface="Times New Roman" charset="0"/>
                <a:sym typeface="Wingdings" pitchFamily="2" charset="2"/>
              </a:rPr>
              <a:t>6</a:t>
            </a:r>
          </a:p>
          <a:p>
            <a:pPr marL="446088" indent="-446088">
              <a:buFontTx/>
              <a:buAutoNum type="arabicPeriod" startAt="4"/>
            </a:pPr>
            <a:r>
              <a:rPr lang="de-DE" sz="1800" dirty="0" smtClean="0">
                <a:cs typeface="Times New Roman" charset="0"/>
                <a:sym typeface="Wingdings" pitchFamily="2" charset="2"/>
              </a:rPr>
              <a:t>Dienstleistungs- u. Produktionsuntern. Chemiepark/IHK </a:t>
            </a:r>
            <a:r>
              <a:rPr lang="de-DE" sz="1200" dirty="0" smtClean="0">
                <a:cs typeface="Times New Roman" charset="0"/>
                <a:sym typeface="Wingdings" pitchFamily="2" charset="2"/>
              </a:rPr>
              <a:t>– 850 MA. –151 </a:t>
            </a:r>
            <a:r>
              <a:rPr lang="de-DE" sz="1200" dirty="0" err="1" smtClean="0">
                <a:cs typeface="Times New Roman" charset="0"/>
                <a:sym typeface="Wingdings" pitchFamily="2" charset="2"/>
              </a:rPr>
              <a:t>Azb</a:t>
            </a:r>
            <a:r>
              <a:rPr lang="de-DE" sz="1200" dirty="0" smtClean="0">
                <a:cs typeface="Times New Roman" charset="0"/>
                <a:sym typeface="Wingdings" pitchFamily="2" charset="2"/>
              </a:rPr>
              <a:t>. 	</a:t>
            </a:r>
            <a:r>
              <a:rPr lang="de-DE" sz="1800" dirty="0" smtClean="0">
                <a:solidFill>
                  <a:srgbClr val="006600"/>
                </a:solidFill>
                <a:cs typeface="Times New Roman" charset="0"/>
                <a:sym typeface="Wingdings" pitchFamily="2" charset="2"/>
              </a:rPr>
              <a:t>  12</a:t>
            </a:r>
          </a:p>
          <a:p>
            <a:pPr marL="446088" indent="-446088">
              <a:buFontTx/>
              <a:buAutoNum type="arabicPeriod" startAt="6"/>
            </a:pPr>
            <a:r>
              <a:rPr lang="de-DE" sz="1800" dirty="0" err="1" smtClean="0">
                <a:cs typeface="Times New Roman" charset="0"/>
                <a:sym typeface="Wingdings" pitchFamily="2" charset="2"/>
              </a:rPr>
              <a:t>Prod</a:t>
            </a:r>
            <a:r>
              <a:rPr lang="de-DE" sz="1800" dirty="0" smtClean="0">
                <a:cs typeface="Times New Roman" charset="0"/>
                <a:sym typeface="Wingdings" pitchFamily="2" charset="2"/>
              </a:rPr>
              <a:t>. Metallunternehmen mit LWS/IHK </a:t>
            </a:r>
            <a:r>
              <a:rPr lang="de-DE" sz="1200" dirty="0" smtClean="0">
                <a:cs typeface="Times New Roman" charset="0"/>
                <a:sym typeface="Wingdings" pitchFamily="2" charset="2"/>
              </a:rPr>
              <a:t>– Standort mit 680 MA. – 64 </a:t>
            </a:r>
            <a:r>
              <a:rPr lang="de-DE" sz="1200" dirty="0" err="1" smtClean="0">
                <a:cs typeface="Times New Roman" charset="0"/>
                <a:sym typeface="Wingdings" pitchFamily="2" charset="2"/>
              </a:rPr>
              <a:t>Azb</a:t>
            </a:r>
            <a:r>
              <a:rPr lang="de-DE" sz="1800" dirty="0" smtClean="0">
                <a:cs typeface="Times New Roman" charset="0"/>
                <a:sym typeface="Wingdings" pitchFamily="2" charset="2"/>
              </a:rPr>
              <a:t>.	 	</a:t>
            </a:r>
            <a:r>
              <a:rPr lang="de-DE" sz="1800" dirty="0" smtClean="0">
                <a:solidFill>
                  <a:srgbClr val="006600"/>
                </a:solidFill>
                <a:cs typeface="Times New Roman" charset="0"/>
                <a:sym typeface="Wingdings" pitchFamily="2" charset="2"/>
              </a:rPr>
              <a:t>  15</a:t>
            </a:r>
          </a:p>
          <a:p>
            <a:pPr marL="446088" indent="-446088">
              <a:buFontTx/>
              <a:buAutoNum type="arabicPeriod" startAt="6"/>
            </a:pPr>
            <a:r>
              <a:rPr lang="de-DE" sz="1800" dirty="0" err="1" smtClean="0">
                <a:cs typeface="Times New Roman" charset="0"/>
                <a:sym typeface="Wingdings" pitchFamily="2" charset="2"/>
              </a:rPr>
              <a:t>Prod</a:t>
            </a:r>
            <a:r>
              <a:rPr lang="de-DE" sz="1800" dirty="0" smtClean="0">
                <a:cs typeface="Times New Roman" charset="0"/>
                <a:sym typeface="Wingdings" pitchFamily="2" charset="2"/>
              </a:rPr>
              <a:t>. Metallunternehmen ohne LWS/IHK </a:t>
            </a:r>
            <a:r>
              <a:rPr lang="de-DE" sz="1200" dirty="0" smtClean="0">
                <a:cs typeface="Times New Roman" charset="0"/>
                <a:sym typeface="Wingdings" pitchFamily="2" charset="2"/>
              </a:rPr>
              <a:t>– Standort mit 192 MA. – 19 </a:t>
            </a:r>
            <a:r>
              <a:rPr lang="de-DE" sz="1200" dirty="0" err="1" smtClean="0">
                <a:cs typeface="Times New Roman" charset="0"/>
                <a:sym typeface="Wingdings" pitchFamily="2" charset="2"/>
              </a:rPr>
              <a:t>Azb</a:t>
            </a:r>
            <a:r>
              <a:rPr lang="de-DE" sz="1200" dirty="0" smtClean="0">
                <a:cs typeface="Times New Roman" charset="0"/>
                <a:sym typeface="Wingdings" pitchFamily="2" charset="2"/>
              </a:rPr>
              <a:t>. 		</a:t>
            </a:r>
            <a:r>
              <a:rPr lang="de-DE" sz="1200" dirty="0" smtClean="0">
                <a:solidFill>
                  <a:srgbClr val="006600"/>
                </a:solidFill>
                <a:cs typeface="Times New Roman" charset="0"/>
                <a:sym typeface="Wingdings" pitchFamily="2" charset="2"/>
              </a:rPr>
              <a:t>   </a:t>
            </a:r>
            <a:r>
              <a:rPr lang="de-DE" sz="1800" dirty="0" smtClean="0">
                <a:solidFill>
                  <a:srgbClr val="006600"/>
                </a:solidFill>
                <a:cs typeface="Times New Roman" charset="0"/>
                <a:sym typeface="Wingdings" pitchFamily="2" charset="2"/>
              </a:rPr>
              <a:t>  4</a:t>
            </a:r>
          </a:p>
          <a:p>
            <a:pPr marL="446088" indent="-446088">
              <a:buFontTx/>
              <a:buAutoNum type="arabicPeriod" startAt="6"/>
            </a:pPr>
            <a:r>
              <a:rPr lang="de-DE" sz="1800" dirty="0" smtClean="0">
                <a:cs typeface="Times New Roman" charset="0"/>
                <a:sym typeface="Wingdings" pitchFamily="2" charset="2"/>
              </a:rPr>
              <a:t>Unternehmensgruppe IT (techn. Infrastruktur u. CMS)/IHK </a:t>
            </a:r>
            <a:r>
              <a:rPr lang="de-DE" sz="1200" dirty="0" smtClean="0">
                <a:cs typeface="Times New Roman" charset="0"/>
                <a:sym typeface="Wingdings" pitchFamily="2" charset="2"/>
              </a:rPr>
              <a:t>– 500 MA. – 24 </a:t>
            </a:r>
            <a:r>
              <a:rPr lang="de-DE" sz="1200" dirty="0" err="1" smtClean="0">
                <a:cs typeface="Times New Roman" charset="0"/>
                <a:sym typeface="Wingdings" pitchFamily="2" charset="2"/>
              </a:rPr>
              <a:t>Azb</a:t>
            </a:r>
            <a:r>
              <a:rPr lang="de-DE" sz="1200" dirty="0" smtClean="0">
                <a:cs typeface="Times New Roman" charset="0"/>
                <a:sym typeface="Wingdings" pitchFamily="2" charset="2"/>
              </a:rPr>
              <a:t>. 	   </a:t>
            </a:r>
            <a:r>
              <a:rPr lang="de-DE" sz="1800" dirty="0" smtClean="0">
                <a:solidFill>
                  <a:srgbClr val="006600"/>
                </a:solidFill>
                <a:cs typeface="Times New Roman" charset="0"/>
                <a:sym typeface="Wingdings" pitchFamily="2" charset="2"/>
              </a:rPr>
              <a:t>10</a:t>
            </a:r>
          </a:p>
          <a:p>
            <a:pPr marL="446088" indent="-446088">
              <a:buFontTx/>
              <a:buNone/>
            </a:pPr>
            <a:r>
              <a:rPr lang="de-DE" sz="1800" b="1" dirty="0" smtClean="0">
                <a:solidFill>
                  <a:srgbClr val="1B1B6F"/>
                </a:solidFill>
                <a:cs typeface="Times New Roman" charset="0"/>
                <a:sym typeface="Wingdings" pitchFamily="2" charset="2"/>
              </a:rPr>
              <a:t>Kleinunternehmen:</a:t>
            </a:r>
          </a:p>
          <a:p>
            <a:pPr marL="446088" indent="-446088">
              <a:buFontTx/>
              <a:buAutoNum type="arabicPeriod" startAt="9"/>
            </a:pPr>
            <a:r>
              <a:rPr lang="de-DE" sz="1800" dirty="0" smtClean="0">
                <a:cs typeface="Times New Roman" charset="0"/>
                <a:sym typeface="Wingdings" pitchFamily="2" charset="2"/>
              </a:rPr>
              <a:t>Hotel- und Gaststättenbetrieb/IHK </a:t>
            </a:r>
            <a:r>
              <a:rPr lang="de-DE" sz="1200" dirty="0" smtClean="0">
                <a:cs typeface="Times New Roman" charset="0"/>
                <a:sym typeface="Wingdings" pitchFamily="2" charset="2"/>
              </a:rPr>
              <a:t>– 90 MA – 11 </a:t>
            </a:r>
            <a:r>
              <a:rPr lang="de-DE" sz="1200" dirty="0" err="1" smtClean="0">
                <a:cs typeface="Times New Roman" charset="0"/>
                <a:sym typeface="Wingdings" pitchFamily="2" charset="2"/>
              </a:rPr>
              <a:t>Azb</a:t>
            </a:r>
            <a:r>
              <a:rPr lang="de-DE" sz="1200" dirty="0" smtClean="0">
                <a:cs typeface="Times New Roman" charset="0"/>
                <a:sym typeface="Wingdings" pitchFamily="2" charset="2"/>
              </a:rPr>
              <a:t>.</a:t>
            </a:r>
            <a:r>
              <a:rPr lang="de-DE" sz="1800" dirty="0" smtClean="0">
                <a:cs typeface="Times New Roman" charset="0"/>
                <a:sym typeface="Wingdings" pitchFamily="2" charset="2"/>
              </a:rPr>
              <a:t>  				  </a:t>
            </a:r>
            <a:r>
              <a:rPr lang="de-DE" sz="1800" dirty="0" smtClean="0">
                <a:solidFill>
                  <a:srgbClr val="006600"/>
                </a:solidFill>
                <a:cs typeface="Times New Roman" charset="0"/>
                <a:sym typeface="Wingdings" pitchFamily="2" charset="2"/>
              </a:rPr>
              <a:t>12</a:t>
            </a:r>
          </a:p>
          <a:p>
            <a:pPr marL="446088" indent="-446088">
              <a:buFontTx/>
              <a:buAutoNum type="arabicPeriod" startAt="9"/>
            </a:pPr>
            <a:r>
              <a:rPr lang="de-DE" sz="1800" dirty="0" smtClean="0">
                <a:cs typeface="Times New Roman" charset="0"/>
                <a:sym typeface="Wingdings" pitchFamily="2" charset="2"/>
              </a:rPr>
              <a:t>Technischer Dienstleister Rohrleitungsbau/IHK </a:t>
            </a:r>
            <a:r>
              <a:rPr lang="de-DE" sz="1200" dirty="0" smtClean="0">
                <a:cs typeface="Times New Roman" charset="0"/>
                <a:sym typeface="Wingdings" pitchFamily="2" charset="2"/>
              </a:rPr>
              <a:t>– 50 MA – 4 </a:t>
            </a:r>
            <a:r>
              <a:rPr lang="de-DE" sz="1200" dirty="0" err="1" smtClean="0">
                <a:cs typeface="Times New Roman" charset="0"/>
                <a:sym typeface="Wingdings" pitchFamily="2" charset="2"/>
              </a:rPr>
              <a:t>Azb</a:t>
            </a:r>
            <a:r>
              <a:rPr lang="de-DE" sz="1800" dirty="0" smtClean="0">
                <a:cs typeface="Times New Roman" charset="0"/>
                <a:sym typeface="Wingdings" pitchFamily="2" charset="2"/>
              </a:rPr>
              <a:t>. 		  </a:t>
            </a:r>
            <a:r>
              <a:rPr lang="de-DE" sz="1800" dirty="0" smtClean="0">
                <a:solidFill>
                  <a:srgbClr val="006600"/>
                </a:solidFill>
                <a:cs typeface="Times New Roman" charset="0"/>
                <a:sym typeface="Wingdings" pitchFamily="2" charset="2"/>
              </a:rPr>
              <a:t>10 </a:t>
            </a:r>
          </a:p>
          <a:p>
            <a:pPr marL="446088" indent="-446088">
              <a:buFontTx/>
              <a:buAutoNum type="arabicPeriod" startAt="9"/>
            </a:pPr>
            <a:r>
              <a:rPr lang="de-DE" sz="1800" dirty="0" smtClean="0">
                <a:cs typeface="Times New Roman" charset="0"/>
                <a:sym typeface="Wingdings" pitchFamily="2" charset="2"/>
              </a:rPr>
              <a:t>Dentallabor/HWK </a:t>
            </a:r>
            <a:r>
              <a:rPr lang="de-DE" sz="1200" dirty="0" smtClean="0">
                <a:cs typeface="Times New Roman" charset="0"/>
                <a:sym typeface="Wingdings" pitchFamily="2" charset="2"/>
              </a:rPr>
              <a:t>– 29 MA – 5 </a:t>
            </a:r>
            <a:r>
              <a:rPr lang="de-DE" sz="1200" dirty="0" err="1" smtClean="0">
                <a:cs typeface="Times New Roman" charset="0"/>
                <a:sym typeface="Wingdings" pitchFamily="2" charset="2"/>
              </a:rPr>
              <a:t>Azb</a:t>
            </a:r>
            <a:r>
              <a:rPr lang="de-DE" sz="1200" dirty="0" smtClean="0">
                <a:cs typeface="Times New Roman" charset="0"/>
                <a:sym typeface="Wingdings" pitchFamily="2" charset="2"/>
              </a:rPr>
              <a:t>. 						   </a:t>
            </a:r>
            <a:r>
              <a:rPr lang="de-DE" sz="1800" dirty="0" smtClean="0">
                <a:solidFill>
                  <a:srgbClr val="006600"/>
                </a:solidFill>
                <a:cs typeface="Times New Roman" charset="0"/>
                <a:sym typeface="Wingdings" pitchFamily="2" charset="2"/>
              </a:rPr>
              <a:t>13</a:t>
            </a:r>
          </a:p>
          <a:p>
            <a:pPr marL="446088" indent="-446088">
              <a:buFontTx/>
              <a:buAutoNum type="arabicPeriod" startAt="9"/>
            </a:pPr>
            <a:r>
              <a:rPr lang="de-DE" sz="1800" dirty="0" smtClean="0">
                <a:cs typeface="Times New Roman" charset="0"/>
                <a:sym typeface="Wingdings" pitchFamily="2" charset="2"/>
              </a:rPr>
              <a:t>Elektro- und Sanitär-Heizungs-Klima-Dienstleister/HWK </a:t>
            </a:r>
            <a:r>
              <a:rPr lang="de-DE" sz="1200" dirty="0" smtClean="0">
                <a:cs typeface="Times New Roman" charset="0"/>
                <a:sym typeface="Wingdings" pitchFamily="2" charset="2"/>
              </a:rPr>
              <a:t>– 25 MA – 6 </a:t>
            </a:r>
            <a:r>
              <a:rPr lang="de-DE" sz="1200" dirty="0" err="1" smtClean="0">
                <a:cs typeface="Times New Roman" charset="0"/>
                <a:sym typeface="Wingdings" pitchFamily="2" charset="2"/>
              </a:rPr>
              <a:t>Azb</a:t>
            </a:r>
            <a:r>
              <a:rPr lang="de-DE" sz="1200" dirty="0" smtClean="0">
                <a:cs typeface="Times New Roman" charset="0"/>
                <a:sym typeface="Wingdings" pitchFamily="2" charset="2"/>
              </a:rPr>
              <a:t>. </a:t>
            </a:r>
            <a:r>
              <a:rPr lang="de-DE" sz="1800" dirty="0" smtClean="0">
                <a:cs typeface="Times New Roman" charset="0"/>
                <a:sym typeface="Wingdings" pitchFamily="2" charset="2"/>
              </a:rPr>
              <a:t>	  </a:t>
            </a:r>
            <a:r>
              <a:rPr lang="de-DE" sz="1800" dirty="0" smtClean="0">
                <a:solidFill>
                  <a:srgbClr val="006600"/>
                </a:solidFill>
                <a:cs typeface="Times New Roman" charset="0"/>
                <a:sym typeface="Wingdings" pitchFamily="2" charset="2"/>
              </a:rPr>
              <a:t>  6</a:t>
            </a:r>
          </a:p>
          <a:p>
            <a:pPr marL="446088" indent="-446088">
              <a:buFontTx/>
              <a:buAutoNum type="arabicPeriod" startAt="9"/>
            </a:pPr>
            <a:r>
              <a:rPr lang="de-DE" sz="1800" dirty="0" smtClean="0">
                <a:cs typeface="Times New Roman" charset="0"/>
                <a:sym typeface="Wingdings" pitchFamily="2" charset="2"/>
              </a:rPr>
              <a:t>Metzgerei mit eigener Schlachtung/HWK </a:t>
            </a:r>
            <a:r>
              <a:rPr lang="de-DE" sz="1200" dirty="0" smtClean="0">
                <a:cs typeface="Times New Roman" charset="0"/>
                <a:sym typeface="Wingdings" pitchFamily="2" charset="2"/>
              </a:rPr>
              <a:t>– 34 MA – 1 </a:t>
            </a:r>
            <a:r>
              <a:rPr lang="de-DE" sz="1200" dirty="0" err="1" smtClean="0">
                <a:cs typeface="Times New Roman" charset="0"/>
                <a:sym typeface="Wingdings" pitchFamily="2" charset="2"/>
              </a:rPr>
              <a:t>Azb</a:t>
            </a:r>
            <a:r>
              <a:rPr lang="de-DE" sz="1200" dirty="0" smtClean="0">
                <a:cs typeface="Times New Roman" charset="0"/>
                <a:sym typeface="Wingdings" pitchFamily="2" charset="2"/>
              </a:rPr>
              <a:t>.  			</a:t>
            </a:r>
            <a:r>
              <a:rPr lang="de-DE" sz="1200" dirty="0" smtClean="0">
                <a:solidFill>
                  <a:srgbClr val="006600"/>
                </a:solidFill>
                <a:cs typeface="Times New Roman" charset="0"/>
                <a:sym typeface="Wingdings" pitchFamily="2" charset="2"/>
              </a:rPr>
              <a:t>   </a:t>
            </a:r>
            <a:r>
              <a:rPr lang="de-DE" sz="1800" dirty="0" smtClean="0">
                <a:solidFill>
                  <a:srgbClr val="006600"/>
                </a:solidFill>
                <a:cs typeface="Times New Roman" charset="0"/>
                <a:sym typeface="Wingdings" pitchFamily="2" charset="2"/>
              </a:rPr>
              <a:t>  5</a:t>
            </a:r>
          </a:p>
          <a:p>
            <a:pPr marL="446088" indent="-446088">
              <a:buFontTx/>
              <a:buAutoNum type="arabicPeriod" startAt="9"/>
            </a:pPr>
            <a:r>
              <a:rPr lang="de-DE" sz="1800" dirty="0" smtClean="0">
                <a:cs typeface="Times New Roman" charset="0"/>
                <a:sym typeface="Wingdings" pitchFamily="2" charset="2"/>
              </a:rPr>
              <a:t>Kfz-Werkstatt/HWK </a:t>
            </a:r>
            <a:r>
              <a:rPr lang="de-DE" sz="1200" dirty="0" smtClean="0">
                <a:cs typeface="Times New Roman" charset="0"/>
                <a:sym typeface="Wingdings" pitchFamily="2" charset="2"/>
              </a:rPr>
              <a:t>– 6 MA – 1 </a:t>
            </a:r>
            <a:r>
              <a:rPr lang="de-DE" sz="1200" dirty="0" err="1" smtClean="0">
                <a:cs typeface="Times New Roman" charset="0"/>
                <a:sym typeface="Wingdings" pitchFamily="2" charset="2"/>
              </a:rPr>
              <a:t>Azb</a:t>
            </a:r>
            <a:r>
              <a:rPr lang="de-DE" sz="1800" dirty="0" smtClean="0">
                <a:cs typeface="Times New Roman" charset="0"/>
                <a:sym typeface="Wingdings" pitchFamily="2" charset="2"/>
              </a:rPr>
              <a:t>. 						  </a:t>
            </a:r>
            <a:r>
              <a:rPr lang="de-DE" sz="1800" dirty="0" smtClean="0">
                <a:solidFill>
                  <a:srgbClr val="006600"/>
                </a:solidFill>
                <a:cs typeface="Times New Roman" charset="0"/>
                <a:sym typeface="Wingdings" pitchFamily="2" charset="2"/>
              </a:rPr>
              <a:t>  1</a:t>
            </a:r>
          </a:p>
          <a:p>
            <a:pPr marL="446088" indent="-446088">
              <a:buFontTx/>
              <a:buAutoNum type="arabicPeriod" startAt="9"/>
            </a:pPr>
            <a:endParaRPr lang="de-DE" sz="1800" dirty="0" smtClean="0">
              <a:cs typeface="Times New Roman" charset="0"/>
              <a:sym typeface="Wingdings" pitchFamily="2" charset="2"/>
            </a:endParaRPr>
          </a:p>
          <a:p>
            <a:pPr marL="446088" indent="-446088">
              <a:buFontTx/>
              <a:buAutoNum type="arabicPeriod" startAt="9"/>
            </a:pPr>
            <a:endParaRPr lang="de-DE" sz="1800" dirty="0" smtClean="0">
              <a:sym typeface="Wingdings" pitchFamily="2" charset="2"/>
            </a:endParaRPr>
          </a:p>
        </p:txBody>
      </p:sp>
      <p:sp>
        <p:nvSpPr>
          <p:cNvPr id="53252" name="Text Box 4"/>
          <p:cNvSpPr txBox="1">
            <a:spLocks noChangeArrowheads="1"/>
          </p:cNvSpPr>
          <p:nvPr/>
        </p:nvSpPr>
        <p:spPr bwMode="auto">
          <a:xfrm>
            <a:off x="323850" y="6092825"/>
            <a:ext cx="8640763" cy="703263"/>
          </a:xfrm>
          <a:prstGeom prst="rect">
            <a:avLst/>
          </a:prstGeom>
          <a:noFill/>
          <a:ln w="9525">
            <a:noFill/>
            <a:miter lim="800000"/>
            <a:headEnd/>
            <a:tailEnd/>
          </a:ln>
        </p:spPr>
        <p:txBody>
          <a:bodyPr lIns="90000" tIns="46800" rIns="90000" bIns="46800">
            <a:spAutoFit/>
          </a:bodyPr>
          <a:lstStyle/>
          <a:p>
            <a:pPr eaLnBrk="0" hangingPunct="0">
              <a:spcBef>
                <a:spcPct val="20000"/>
              </a:spcBef>
            </a:pPr>
            <a:endParaRPr lang="de-DE" sz="1600">
              <a:solidFill>
                <a:srgbClr val="000000"/>
              </a:solidFill>
              <a:latin typeface="Arial" charset="0"/>
            </a:endParaRPr>
          </a:p>
          <a:p>
            <a:pPr eaLnBrk="0" hangingPunct="0"/>
            <a:endParaRPr lang="de-DE" sz="1600">
              <a:solidFill>
                <a:srgbClr val="000000"/>
              </a:solidFill>
              <a:latin typeface="Arial"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ChangeArrowheads="1"/>
          </p:cNvSpPr>
          <p:nvPr/>
        </p:nvSpPr>
        <p:spPr bwMode="auto">
          <a:xfrm>
            <a:off x="395288" y="125413"/>
            <a:ext cx="8748712" cy="431800"/>
          </a:xfrm>
          <a:prstGeom prst="rect">
            <a:avLst/>
          </a:prstGeom>
          <a:noFill/>
          <a:ln w="9525">
            <a:noFill/>
            <a:miter lim="800000"/>
            <a:headEnd/>
            <a:tailEnd/>
          </a:ln>
        </p:spPr>
        <p:txBody>
          <a:bodyPr/>
          <a:lstStyle/>
          <a:p>
            <a:pPr algn="ctr"/>
            <a:r>
              <a:rPr lang="de-DE" sz="2000" b="1">
                <a:solidFill>
                  <a:srgbClr val="16165D"/>
                </a:solidFill>
                <a:latin typeface="Arial" charset="0"/>
              </a:rPr>
              <a:t>Betriebliches Ausbildungspersonal als schwer fassbare Zielgruppe</a:t>
            </a:r>
            <a:r>
              <a:rPr lang="de-DE" sz="1400">
                <a:solidFill>
                  <a:srgbClr val="002060"/>
                </a:solidFill>
                <a:latin typeface="Arial" charset="0"/>
              </a:rPr>
              <a:t/>
            </a:r>
            <a:br>
              <a:rPr lang="de-DE" sz="1400">
                <a:solidFill>
                  <a:srgbClr val="002060"/>
                </a:solidFill>
                <a:latin typeface="Arial" charset="0"/>
              </a:rPr>
            </a:br>
            <a:endParaRPr lang="de-DE" sz="1400">
              <a:solidFill>
                <a:srgbClr val="002060"/>
              </a:solidFill>
              <a:latin typeface="Arial" charset="0"/>
            </a:endParaRPr>
          </a:p>
          <a:p>
            <a:r>
              <a:rPr lang="de-DE" sz="2000">
                <a:solidFill>
                  <a:srgbClr val="99CC00"/>
                </a:solidFill>
                <a:latin typeface="Arial" charset="0"/>
              </a:rPr>
              <a:t/>
            </a:r>
            <a:br>
              <a:rPr lang="de-DE" sz="2000">
                <a:solidFill>
                  <a:srgbClr val="99CC00"/>
                </a:solidFill>
                <a:latin typeface="Arial" charset="0"/>
              </a:rPr>
            </a:br>
            <a:endParaRPr lang="de-DE" sz="2000">
              <a:solidFill>
                <a:srgbClr val="99CC00"/>
              </a:solidFill>
              <a:latin typeface="Arial" charset="0"/>
            </a:endParaRPr>
          </a:p>
        </p:txBody>
      </p:sp>
      <p:sp>
        <p:nvSpPr>
          <p:cNvPr id="5" name="Rechteck 4"/>
          <p:cNvSpPr/>
          <p:nvPr/>
        </p:nvSpPr>
        <p:spPr>
          <a:xfrm>
            <a:off x="269875" y="881063"/>
            <a:ext cx="8531225" cy="5448300"/>
          </a:xfrm>
          <a:prstGeom prst="rect">
            <a:avLst/>
          </a:prstGeom>
        </p:spPr>
        <p:txBody>
          <a:bodyPr>
            <a:spAutoFit/>
          </a:bodyPr>
          <a:lstStyle/>
          <a:p>
            <a:pPr>
              <a:defRPr/>
            </a:pPr>
            <a:r>
              <a:rPr lang="de-DE" sz="1800" b="1" dirty="0">
                <a:solidFill>
                  <a:srgbClr val="2D2DB9">
                    <a:lumMod val="75000"/>
                  </a:srgbClr>
                </a:solidFill>
                <a:latin typeface="Arial" pitchFamily="34" charset="0"/>
                <a:ea typeface="Times New Roman" pitchFamily="18" charset="0"/>
              </a:rPr>
              <a:t>Wer gehört zu dieser Personengruppe?</a:t>
            </a:r>
          </a:p>
          <a:p>
            <a:pPr>
              <a:defRPr/>
            </a:pPr>
            <a:endParaRPr lang="de-DE" sz="1800" dirty="0">
              <a:solidFill>
                <a:srgbClr val="000000"/>
              </a:solidFill>
              <a:latin typeface="Arial" pitchFamily="34" charset="0"/>
              <a:ea typeface="Times New Roman" pitchFamily="18" charset="0"/>
            </a:endParaRPr>
          </a:p>
          <a:p>
            <a:pPr>
              <a:defRPr/>
            </a:pPr>
            <a:r>
              <a:rPr lang="de-DE" sz="1600" dirty="0">
                <a:solidFill>
                  <a:srgbClr val="000000"/>
                </a:solidFill>
                <a:latin typeface="Arial" pitchFamily="34" charset="0"/>
                <a:ea typeface="Times New Roman" pitchFamily="18" charset="0"/>
              </a:rPr>
              <a:t>als Ausbilder/-in 2010 in Deutschland registriert: 675.198 Personen </a:t>
            </a:r>
            <a:r>
              <a:rPr lang="de-DE" sz="1200" i="1" dirty="0">
                <a:solidFill>
                  <a:srgbClr val="2D2DB9">
                    <a:lumMod val="75000"/>
                  </a:srgbClr>
                </a:solidFill>
                <a:latin typeface="Arial" pitchFamily="34" charset="0"/>
                <a:ea typeface="Times New Roman" pitchFamily="18" charset="0"/>
              </a:rPr>
              <a:t>[BBB 2012]</a:t>
            </a:r>
          </a:p>
          <a:p>
            <a:pPr>
              <a:defRPr/>
            </a:pPr>
            <a:r>
              <a:rPr lang="de-DE" sz="1600" i="1" dirty="0">
                <a:solidFill>
                  <a:srgbClr val="2D2DB9">
                    <a:lumMod val="75000"/>
                  </a:srgbClr>
                </a:solidFill>
                <a:latin typeface="Arial" pitchFamily="34" charset="0"/>
                <a:ea typeface="Times New Roman" pitchFamily="18" charset="0"/>
              </a:rPr>
              <a:t/>
            </a:r>
            <a:br>
              <a:rPr lang="de-DE" sz="1600" i="1" dirty="0">
                <a:solidFill>
                  <a:srgbClr val="2D2DB9">
                    <a:lumMod val="75000"/>
                  </a:srgbClr>
                </a:solidFill>
                <a:latin typeface="Arial" pitchFamily="34" charset="0"/>
                <a:ea typeface="Times New Roman" pitchFamily="18" charset="0"/>
              </a:rPr>
            </a:br>
            <a:endParaRPr lang="de-DE" sz="1600" i="1" dirty="0">
              <a:solidFill>
                <a:srgbClr val="2D2DB9">
                  <a:lumMod val="75000"/>
                </a:srgbClr>
              </a:solidFill>
              <a:latin typeface="Arial" pitchFamily="34" charset="0"/>
              <a:ea typeface="Times New Roman" pitchFamily="18" charset="0"/>
            </a:endParaRPr>
          </a:p>
          <a:p>
            <a:pPr>
              <a:defRPr/>
            </a:pPr>
            <a:r>
              <a:rPr lang="de-DE" sz="1600" dirty="0">
                <a:solidFill>
                  <a:srgbClr val="000000"/>
                </a:solidFill>
                <a:latin typeface="Arial" pitchFamily="34" charset="0"/>
                <a:ea typeface="Times New Roman" pitchFamily="18" charset="0"/>
              </a:rPr>
              <a:t>Von rund 33 Millionen Erwerbstätigen sind 5,8 Millionen zu unterschiedlichen Zeitanteilen </a:t>
            </a:r>
            <a:br>
              <a:rPr lang="de-DE" sz="1600" dirty="0">
                <a:solidFill>
                  <a:srgbClr val="000000"/>
                </a:solidFill>
                <a:latin typeface="Arial" pitchFamily="34" charset="0"/>
                <a:ea typeface="Times New Roman" pitchFamily="18" charset="0"/>
              </a:rPr>
            </a:br>
            <a:r>
              <a:rPr lang="de-DE" sz="1600" dirty="0">
                <a:solidFill>
                  <a:srgbClr val="000000"/>
                </a:solidFill>
                <a:latin typeface="Arial" pitchFamily="34" charset="0"/>
                <a:ea typeface="Times New Roman" pitchFamily="18" charset="0"/>
              </a:rPr>
              <a:t>mit der „Ausbildung von Lehrlingen“ befasst </a:t>
            </a:r>
            <a:r>
              <a:rPr lang="de-DE" sz="1600" dirty="0">
                <a:solidFill>
                  <a:srgbClr val="000000"/>
                </a:solidFill>
                <a:latin typeface="Arial" pitchFamily="34" charset="0"/>
                <a:ea typeface="Times New Roman" pitchFamily="18" charset="0"/>
                <a:sym typeface="Wingdings" pitchFamily="2" charset="2"/>
              </a:rPr>
              <a:t> 17 % aller Beschäftigten</a:t>
            </a:r>
            <a:r>
              <a:rPr lang="de-DE" sz="1600" dirty="0">
                <a:solidFill>
                  <a:srgbClr val="000000"/>
                </a:solidFill>
                <a:latin typeface="Arial" pitchFamily="34" charset="0"/>
                <a:ea typeface="Times New Roman" pitchFamily="18" charset="0"/>
              </a:rPr>
              <a:t>  </a:t>
            </a:r>
            <a:br>
              <a:rPr lang="de-DE" sz="1600" dirty="0">
                <a:solidFill>
                  <a:srgbClr val="000000"/>
                </a:solidFill>
                <a:latin typeface="Arial" pitchFamily="34" charset="0"/>
                <a:ea typeface="Times New Roman" pitchFamily="18" charset="0"/>
              </a:rPr>
            </a:br>
            <a:r>
              <a:rPr lang="de-DE" sz="1200" i="1" dirty="0">
                <a:solidFill>
                  <a:srgbClr val="2D2DB9">
                    <a:lumMod val="75000"/>
                  </a:srgbClr>
                </a:solidFill>
                <a:latin typeface="Arial" pitchFamily="34" charset="0"/>
                <a:ea typeface="Times New Roman" pitchFamily="18" charset="0"/>
              </a:rPr>
              <a:t>[</a:t>
            </a:r>
            <a:r>
              <a:rPr lang="de-DE" sz="1200" i="1" dirty="0" err="1">
                <a:solidFill>
                  <a:srgbClr val="2D2DB9">
                    <a:lumMod val="75000"/>
                  </a:srgbClr>
                </a:solidFill>
                <a:latin typeface="Arial" pitchFamily="34" charset="0"/>
                <a:ea typeface="Times New Roman" pitchFamily="18" charset="0"/>
              </a:rPr>
              <a:t>Erwerbstätigenbefragung</a:t>
            </a:r>
            <a:r>
              <a:rPr lang="de-DE" sz="1200" i="1" dirty="0">
                <a:solidFill>
                  <a:srgbClr val="2D2DB9">
                    <a:lumMod val="75000"/>
                  </a:srgbClr>
                </a:solidFill>
                <a:latin typeface="Arial" pitchFamily="34" charset="0"/>
                <a:ea typeface="Times New Roman" pitchFamily="18" charset="0"/>
              </a:rPr>
              <a:t> 1998/99]</a:t>
            </a:r>
            <a:endParaRPr lang="de-DE" sz="1600" i="1" dirty="0">
              <a:solidFill>
                <a:srgbClr val="2D2DB9">
                  <a:lumMod val="75000"/>
                </a:srgbClr>
              </a:solidFill>
              <a:latin typeface="Arial" pitchFamily="34" charset="0"/>
              <a:ea typeface="Times New Roman" pitchFamily="18" charset="0"/>
            </a:endParaRPr>
          </a:p>
          <a:p>
            <a:pPr>
              <a:defRPr/>
            </a:pPr>
            <a:r>
              <a:rPr lang="de-DE" sz="1600" i="1" dirty="0">
                <a:solidFill>
                  <a:srgbClr val="2D2DB9">
                    <a:lumMod val="75000"/>
                  </a:srgbClr>
                </a:solidFill>
                <a:latin typeface="Arial" pitchFamily="34" charset="0"/>
                <a:ea typeface="Times New Roman" pitchFamily="18" charset="0"/>
              </a:rPr>
              <a:t/>
            </a:r>
            <a:br>
              <a:rPr lang="de-DE" sz="1600" i="1" dirty="0">
                <a:solidFill>
                  <a:srgbClr val="2D2DB9">
                    <a:lumMod val="75000"/>
                  </a:srgbClr>
                </a:solidFill>
                <a:latin typeface="Arial" pitchFamily="34" charset="0"/>
                <a:ea typeface="Times New Roman" pitchFamily="18" charset="0"/>
              </a:rPr>
            </a:br>
            <a:endParaRPr lang="de-DE" sz="1600" i="1" dirty="0">
              <a:solidFill>
                <a:srgbClr val="2D2DB9">
                  <a:lumMod val="75000"/>
                </a:srgbClr>
              </a:solidFill>
              <a:latin typeface="Arial" pitchFamily="34" charset="0"/>
              <a:ea typeface="Times New Roman" pitchFamily="18" charset="0"/>
            </a:endParaRPr>
          </a:p>
          <a:p>
            <a:pPr>
              <a:spcBef>
                <a:spcPts val="0"/>
              </a:spcBef>
              <a:defRPr/>
            </a:pPr>
            <a:r>
              <a:rPr lang="de-DE" sz="1600" dirty="0">
                <a:solidFill>
                  <a:srgbClr val="000000"/>
                </a:solidFill>
                <a:latin typeface="Arial" pitchFamily="34" charset="0"/>
                <a:ea typeface="Times New Roman" pitchFamily="18" charset="0"/>
              </a:rPr>
              <a:t>Von dieser Gruppe wiederum </a:t>
            </a:r>
            <a:endParaRPr lang="de-DE" sz="1600" dirty="0">
              <a:solidFill>
                <a:srgbClr val="000000"/>
              </a:solidFill>
              <a:latin typeface="Arial" pitchFamily="34" charset="0"/>
            </a:endParaRPr>
          </a:p>
          <a:p>
            <a:pPr marL="722313" lvl="1" indent="-265113">
              <a:spcBef>
                <a:spcPts val="0"/>
              </a:spcBef>
              <a:buFontTx/>
              <a:buChar char="•"/>
              <a:defRPr/>
            </a:pPr>
            <a:r>
              <a:rPr lang="de-DE" sz="1600" dirty="0">
                <a:solidFill>
                  <a:srgbClr val="000000"/>
                </a:solidFill>
                <a:latin typeface="Arial" pitchFamily="34" charset="0"/>
                <a:ea typeface="Times New Roman" pitchFamily="18" charset="0"/>
              </a:rPr>
              <a:t>waren 6 % als hauptberuflich/e Ausbilder/-in tätig.</a:t>
            </a:r>
          </a:p>
          <a:p>
            <a:pPr marL="722313" lvl="1" indent="-265113">
              <a:spcBef>
                <a:spcPts val="0"/>
              </a:spcBef>
              <a:buFontTx/>
              <a:buChar char="•"/>
              <a:defRPr/>
            </a:pPr>
            <a:r>
              <a:rPr lang="de-DE" sz="1600" dirty="0">
                <a:solidFill>
                  <a:srgbClr val="000000"/>
                </a:solidFill>
                <a:latin typeface="Arial" pitchFamily="34" charset="0"/>
                <a:ea typeface="Times New Roman" pitchFamily="18" charset="0"/>
              </a:rPr>
              <a:t>gaben 14 % an, selbstständig zu sein und auszubilden (Inhaber/-in).</a:t>
            </a:r>
          </a:p>
          <a:p>
            <a:pPr marL="722313" lvl="1" indent="-265113">
              <a:spcBef>
                <a:spcPts val="0"/>
              </a:spcBef>
              <a:buFontTx/>
              <a:buChar char="•"/>
              <a:defRPr/>
            </a:pPr>
            <a:r>
              <a:rPr lang="de-DE" sz="1600" dirty="0">
                <a:solidFill>
                  <a:srgbClr val="000000"/>
                </a:solidFill>
                <a:latin typeface="Arial" pitchFamily="34" charset="0"/>
                <a:ea typeface="Times New Roman" pitchFamily="18" charset="0"/>
              </a:rPr>
              <a:t>bildeten 80 % „zeitweilig oder neben ihrer normalen Arbeit“ aus (nebenberufliche Ausbilder/-in).</a:t>
            </a:r>
          </a:p>
          <a:p>
            <a:pPr marL="265113" lvl="1" indent="-265113">
              <a:spcBef>
                <a:spcPts val="0"/>
              </a:spcBef>
              <a:buFont typeface="Wingdings"/>
              <a:buChar char="à"/>
              <a:defRPr/>
            </a:pPr>
            <a:r>
              <a:rPr lang="de-DE" sz="1600" dirty="0">
                <a:solidFill>
                  <a:srgbClr val="000000"/>
                </a:solidFill>
                <a:latin typeface="Arial" pitchFamily="34" charset="0"/>
                <a:ea typeface="Times New Roman" pitchFamily="18" charset="0"/>
                <a:sym typeface="Wingdings" pitchFamily="2" charset="2"/>
              </a:rPr>
              <a:t>94 % aller Ausbildungspersonen können als nebenberuflich eingestuft werden!</a:t>
            </a:r>
          </a:p>
          <a:p>
            <a:pPr marL="265113" lvl="1" indent="-265113">
              <a:spcBef>
                <a:spcPts val="0"/>
              </a:spcBef>
              <a:defRPr/>
            </a:pPr>
            <a:r>
              <a:rPr lang="de-DE" sz="1200" i="1" dirty="0">
                <a:solidFill>
                  <a:srgbClr val="002060"/>
                </a:solidFill>
                <a:latin typeface="Arial" pitchFamily="34" charset="0"/>
                <a:ea typeface="Times New Roman" pitchFamily="18" charset="0"/>
              </a:rPr>
              <a:t>  	[</a:t>
            </a:r>
            <a:r>
              <a:rPr lang="de-DE" sz="1200" i="1" dirty="0" err="1">
                <a:solidFill>
                  <a:srgbClr val="2D2DB9">
                    <a:lumMod val="75000"/>
                  </a:srgbClr>
                </a:solidFill>
                <a:latin typeface="Arial" pitchFamily="34" charset="0"/>
                <a:ea typeface="Times New Roman" pitchFamily="18" charset="0"/>
              </a:rPr>
              <a:t>Erwerbstätigenbefragung</a:t>
            </a:r>
            <a:r>
              <a:rPr lang="de-DE" sz="1200" i="1" dirty="0">
                <a:solidFill>
                  <a:srgbClr val="2D2DB9">
                    <a:lumMod val="75000"/>
                  </a:srgbClr>
                </a:solidFill>
                <a:latin typeface="Arial" pitchFamily="34" charset="0"/>
                <a:ea typeface="Times New Roman" pitchFamily="18" charset="0"/>
              </a:rPr>
              <a:t> 1991/92; Bausch 1997]</a:t>
            </a:r>
          </a:p>
          <a:p>
            <a:pPr>
              <a:defRPr/>
            </a:pPr>
            <a:r>
              <a:rPr lang="de-DE" sz="1600" dirty="0">
                <a:solidFill>
                  <a:srgbClr val="000000"/>
                </a:solidFill>
                <a:latin typeface="Arial" pitchFamily="34" charset="0"/>
                <a:sym typeface="Wingdings" pitchFamily="2" charset="2"/>
              </a:rPr>
              <a:t/>
            </a:r>
            <a:br>
              <a:rPr lang="de-DE" sz="1600" dirty="0">
                <a:solidFill>
                  <a:srgbClr val="000000"/>
                </a:solidFill>
                <a:latin typeface="Arial" pitchFamily="34" charset="0"/>
                <a:sym typeface="Wingdings" pitchFamily="2" charset="2"/>
              </a:rPr>
            </a:br>
            <a:endParaRPr lang="de-DE" sz="1600" dirty="0">
              <a:solidFill>
                <a:srgbClr val="000000"/>
              </a:solidFill>
              <a:latin typeface="Arial" pitchFamily="34" charset="0"/>
              <a:sym typeface="Wingdings" pitchFamily="2" charset="2"/>
            </a:endParaRPr>
          </a:p>
          <a:p>
            <a:pPr marL="266700" indent="-266700">
              <a:defRPr/>
            </a:pPr>
            <a:r>
              <a:rPr lang="de-DE" sz="1600" dirty="0">
                <a:solidFill>
                  <a:srgbClr val="000000"/>
                </a:solidFill>
                <a:latin typeface="Arial" pitchFamily="34" charset="0"/>
                <a:sym typeface="Wingdings" pitchFamily="2" charset="2"/>
              </a:rPr>
              <a:t>	</a:t>
            </a:r>
            <a:r>
              <a:rPr lang="de-DE" sz="1600" dirty="0">
                <a:solidFill>
                  <a:srgbClr val="000000"/>
                </a:solidFill>
                <a:latin typeface="Arial" pitchFamily="34" charset="0"/>
              </a:rPr>
              <a:t>Die Ausführung von Ausbildungstätigkeiten ist - anders als in der Berufsschule - nicht mit einem Berufsstand verbunden, sondern es handelt sich um eine Funktion, die im Betrieb auf vielen Schultern verteilt ist.</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bwMode="auto">
          <a:xfrm>
            <a:off x="201613" y="4941888"/>
            <a:ext cx="6518275" cy="1150937"/>
          </a:xfrm>
          <a:prstGeom prst="rect">
            <a:avLst/>
          </a:prstGeom>
          <a:solidFill>
            <a:schemeClr val="bg2">
              <a:lumMod val="40000"/>
              <a:lumOff val="60000"/>
            </a:schemeClr>
          </a:solidFill>
          <a:ln>
            <a:headEnd type="none" w="med" len="med"/>
            <a:tailEnd type="none" w="med" len="med"/>
          </a:ln>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0000" tIns="46800" rIns="90000" bIns="46800"/>
          <a:lstStyle/>
          <a:p>
            <a:pPr eaLnBrk="0" hangingPunct="0">
              <a:spcBef>
                <a:spcPct val="50000"/>
              </a:spcBef>
              <a:defRPr/>
            </a:pPr>
            <a:endParaRPr lang="de-DE" sz="900">
              <a:solidFill>
                <a:srgbClr val="000000"/>
              </a:solidFill>
            </a:endParaRPr>
          </a:p>
        </p:txBody>
      </p:sp>
      <p:sp>
        <p:nvSpPr>
          <p:cNvPr id="8" name="Rechteck 75"/>
          <p:cNvSpPr>
            <a:spLocks noChangeArrowheads="1"/>
          </p:cNvSpPr>
          <p:nvPr/>
        </p:nvSpPr>
        <p:spPr bwMode="auto">
          <a:xfrm>
            <a:off x="1258888" y="3543300"/>
            <a:ext cx="5905500" cy="1152525"/>
          </a:xfrm>
          <a:prstGeom prst="rect">
            <a:avLst/>
          </a:prstGeom>
          <a:solidFill>
            <a:schemeClr val="accent3">
              <a:lumMod val="85000"/>
            </a:schemeClr>
          </a:solidFill>
          <a:ln>
            <a:headEnd/>
            <a:tailEnd/>
          </a:ln>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none"/>
          <a:lstStyle/>
          <a:p>
            <a:pPr eaLnBrk="0" hangingPunct="0">
              <a:spcBef>
                <a:spcPct val="50000"/>
              </a:spcBef>
              <a:defRPr/>
            </a:pPr>
            <a:r>
              <a:rPr lang="de-DE" sz="6000">
                <a:solidFill>
                  <a:srgbClr val="0DB335"/>
                </a:solidFill>
                <a:latin typeface="Webdings" pitchFamily="18" charset="2"/>
                <a:sym typeface="Webdings" pitchFamily="18" charset="2"/>
              </a:rPr>
              <a:t></a:t>
            </a:r>
            <a:endParaRPr lang="de-DE" sz="6000">
              <a:solidFill>
                <a:srgbClr val="0DB335"/>
              </a:solidFill>
            </a:endParaRPr>
          </a:p>
        </p:txBody>
      </p:sp>
      <p:sp>
        <p:nvSpPr>
          <p:cNvPr id="7" name="Rechteck 25"/>
          <p:cNvSpPr>
            <a:spLocks noChangeArrowheads="1"/>
          </p:cNvSpPr>
          <p:nvPr/>
        </p:nvSpPr>
        <p:spPr bwMode="auto">
          <a:xfrm>
            <a:off x="2195513" y="2257425"/>
            <a:ext cx="6121400" cy="1076325"/>
          </a:xfrm>
          <a:prstGeom prst="rect">
            <a:avLst/>
          </a:prstGeom>
          <a:solidFill>
            <a:schemeClr val="accent3">
              <a:lumMod val="95000"/>
            </a:schemeClr>
          </a:solidFill>
          <a:ln>
            <a:headEnd/>
            <a:tailEnd/>
          </a:ln>
          <a:effectLst>
            <a:outerShdw blurRad="63500" sx="102000" sy="102000" algn="c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lstStyle/>
          <a:p>
            <a:pPr eaLnBrk="0" hangingPunct="0">
              <a:defRPr/>
            </a:pPr>
            <a:r>
              <a:rPr lang="de-DE" sz="6000">
                <a:solidFill>
                  <a:srgbClr val="3333CC"/>
                </a:solidFill>
                <a:latin typeface="Webdings" pitchFamily="18" charset="2"/>
                <a:sym typeface="Webdings" pitchFamily="18" charset="2"/>
              </a:rPr>
              <a:t></a:t>
            </a:r>
            <a:endParaRPr lang="de-DE" sz="6000">
              <a:solidFill>
                <a:srgbClr val="3333CC"/>
              </a:solidFill>
              <a:latin typeface="Webdings" pitchFamily="18" charset="2"/>
            </a:endParaRPr>
          </a:p>
        </p:txBody>
      </p:sp>
      <p:sp>
        <p:nvSpPr>
          <p:cNvPr id="10" name="Rechteck 25"/>
          <p:cNvSpPr>
            <a:spLocks noChangeArrowheads="1"/>
          </p:cNvSpPr>
          <p:nvPr/>
        </p:nvSpPr>
        <p:spPr bwMode="auto">
          <a:xfrm>
            <a:off x="3131840" y="908720"/>
            <a:ext cx="5904656" cy="1149705"/>
          </a:xfrm>
          <a:prstGeom prst="rect">
            <a:avLst/>
          </a:prstGeom>
          <a:ln w="9525">
            <a:solidFill>
              <a:schemeClr val="bg2">
                <a:lumMod val="60000"/>
                <a:lumOff val="40000"/>
              </a:schemeClr>
            </a:solidFill>
            <a:headEnd/>
            <a:tailEnd/>
          </a:ln>
          <a:effectLst>
            <a:innerShdw blurRad="114300">
              <a:prstClr val="black"/>
            </a:innerShdw>
          </a:effectLst>
        </p:spPr>
        <p:style>
          <a:lnRef idx="2">
            <a:schemeClr val="accent4"/>
          </a:lnRef>
          <a:fillRef idx="1">
            <a:schemeClr val="lt1"/>
          </a:fillRef>
          <a:effectRef idx="0">
            <a:schemeClr val="accent4"/>
          </a:effectRef>
          <a:fontRef idx="minor">
            <a:schemeClr val="dk1"/>
          </a:fontRef>
        </p:style>
        <p:txBody>
          <a:bodyPr/>
          <a:lstStyle/>
          <a:p>
            <a:pPr eaLnBrk="0" hangingPunct="0">
              <a:defRPr/>
            </a:pPr>
            <a:r>
              <a:rPr lang="de-DE" sz="6000">
                <a:solidFill>
                  <a:srgbClr val="EC8F14"/>
                </a:solidFill>
                <a:latin typeface="Webdings" pitchFamily="18" charset="2"/>
                <a:sym typeface="Webdings" pitchFamily="18" charset="2"/>
              </a:rPr>
              <a:t></a:t>
            </a:r>
            <a:endParaRPr lang="de-DE" sz="6000">
              <a:solidFill>
                <a:srgbClr val="EC8F14"/>
              </a:solidFill>
              <a:latin typeface="Webdings" pitchFamily="18" charset="2"/>
            </a:endParaRPr>
          </a:p>
        </p:txBody>
      </p:sp>
      <p:sp>
        <p:nvSpPr>
          <p:cNvPr id="51208" name="Textfeld 47"/>
          <p:cNvSpPr txBox="1">
            <a:spLocks noChangeArrowheads="1"/>
          </p:cNvSpPr>
          <p:nvPr/>
        </p:nvSpPr>
        <p:spPr bwMode="auto">
          <a:xfrm>
            <a:off x="1908175" y="3606800"/>
            <a:ext cx="5041900" cy="654050"/>
          </a:xfrm>
          <a:prstGeom prst="rect">
            <a:avLst/>
          </a:prstGeom>
          <a:noFill/>
          <a:ln w="9525">
            <a:noFill/>
            <a:miter lim="800000"/>
            <a:headEnd/>
            <a:tailEnd/>
          </a:ln>
        </p:spPr>
        <p:txBody>
          <a:bodyPr wrap="none"/>
          <a:lstStyle/>
          <a:p>
            <a:pPr eaLnBrk="0" hangingPunct="0">
              <a:spcBef>
                <a:spcPct val="50000"/>
              </a:spcBef>
            </a:pPr>
            <a:r>
              <a:rPr lang="de-DE" sz="1200" b="1">
                <a:solidFill>
                  <a:srgbClr val="000000"/>
                </a:solidFill>
                <a:latin typeface="Arial" charset="0"/>
              </a:rPr>
              <a:t>Nebenberufliche/-r  Ausbilder/-in </a:t>
            </a:r>
          </a:p>
          <a:p>
            <a:pPr eaLnBrk="0" hangingPunct="0">
              <a:spcBef>
                <a:spcPct val="50000"/>
              </a:spcBef>
            </a:pPr>
            <a:r>
              <a:rPr lang="de-DE" sz="1200" b="1">
                <a:solidFill>
                  <a:srgbClr val="000000"/>
                </a:solidFill>
                <a:latin typeface="Arial" charset="0"/>
              </a:rPr>
              <a:t> Fachausbilder/-in / Ausbildungsbeauftragte/-r </a:t>
            </a:r>
          </a:p>
          <a:p>
            <a:pPr eaLnBrk="0" hangingPunct="0">
              <a:spcBef>
                <a:spcPct val="50000"/>
              </a:spcBef>
            </a:pPr>
            <a:r>
              <a:rPr lang="de-DE" sz="1200">
                <a:solidFill>
                  <a:srgbClr val="000000"/>
                </a:solidFill>
                <a:latin typeface="Arial" charset="0"/>
              </a:rPr>
              <a:t>Umsetzungsebene</a:t>
            </a:r>
          </a:p>
        </p:txBody>
      </p:sp>
      <p:sp>
        <p:nvSpPr>
          <p:cNvPr id="51209" name="Textfeld 50"/>
          <p:cNvSpPr txBox="1">
            <a:spLocks noChangeArrowheads="1"/>
          </p:cNvSpPr>
          <p:nvPr/>
        </p:nvSpPr>
        <p:spPr bwMode="auto">
          <a:xfrm>
            <a:off x="2833688" y="2339975"/>
            <a:ext cx="5327650" cy="461963"/>
          </a:xfrm>
          <a:prstGeom prst="rect">
            <a:avLst/>
          </a:prstGeom>
          <a:noFill/>
          <a:ln w="9525">
            <a:noFill/>
            <a:miter lim="800000"/>
            <a:headEnd/>
            <a:tailEnd/>
          </a:ln>
        </p:spPr>
        <p:txBody>
          <a:bodyPr/>
          <a:lstStyle/>
          <a:p>
            <a:pPr eaLnBrk="0" hangingPunct="0">
              <a:spcBef>
                <a:spcPct val="50000"/>
              </a:spcBef>
            </a:pPr>
            <a:r>
              <a:rPr lang="de-DE" sz="1200" b="1">
                <a:solidFill>
                  <a:srgbClr val="000000"/>
                </a:solidFill>
                <a:latin typeface="Arial" charset="0"/>
              </a:rPr>
              <a:t>Hauptberufliche/-r  Ausbilder/-in in Lehrwerkstätten / Lehrlaboren</a:t>
            </a:r>
            <a:r>
              <a:rPr lang="de-DE" sz="1200" b="1" u="sng">
                <a:solidFill>
                  <a:srgbClr val="000000"/>
                </a:solidFill>
                <a:latin typeface="Arial" charset="0"/>
              </a:rPr>
              <a:t> </a:t>
            </a:r>
          </a:p>
          <a:p>
            <a:pPr eaLnBrk="0" hangingPunct="0">
              <a:spcBef>
                <a:spcPct val="50000"/>
              </a:spcBef>
            </a:pPr>
            <a:r>
              <a:rPr lang="de-DE" sz="1200">
                <a:solidFill>
                  <a:srgbClr val="000000"/>
                </a:solidFill>
                <a:latin typeface="Arial" charset="0"/>
              </a:rPr>
              <a:t>Planungs- und Umsetzungsebene, Administration</a:t>
            </a:r>
          </a:p>
        </p:txBody>
      </p:sp>
      <p:sp>
        <p:nvSpPr>
          <p:cNvPr id="51210" name="Textfeld 50"/>
          <p:cNvSpPr txBox="1">
            <a:spLocks noChangeArrowheads="1"/>
          </p:cNvSpPr>
          <p:nvPr/>
        </p:nvSpPr>
        <p:spPr bwMode="auto">
          <a:xfrm>
            <a:off x="3767138" y="938213"/>
            <a:ext cx="4392612" cy="792162"/>
          </a:xfrm>
          <a:prstGeom prst="rect">
            <a:avLst/>
          </a:prstGeom>
          <a:noFill/>
          <a:ln w="9525">
            <a:noFill/>
            <a:miter lim="800000"/>
            <a:headEnd/>
            <a:tailEnd/>
          </a:ln>
        </p:spPr>
        <p:txBody>
          <a:bodyPr/>
          <a:lstStyle/>
          <a:p>
            <a:pPr eaLnBrk="0" hangingPunct="0">
              <a:spcBef>
                <a:spcPct val="50000"/>
              </a:spcBef>
            </a:pPr>
            <a:r>
              <a:rPr lang="de-DE" sz="1200" b="1">
                <a:solidFill>
                  <a:srgbClr val="000000"/>
                </a:solidFill>
                <a:latin typeface="Arial" charset="0"/>
              </a:rPr>
              <a:t>Ausbildungsleiter/-in </a:t>
            </a:r>
          </a:p>
          <a:p>
            <a:pPr eaLnBrk="0" hangingPunct="0">
              <a:spcBef>
                <a:spcPct val="50000"/>
              </a:spcBef>
            </a:pPr>
            <a:r>
              <a:rPr lang="de-DE" sz="1200">
                <a:solidFill>
                  <a:srgbClr val="000000"/>
                </a:solidFill>
                <a:latin typeface="Arial" charset="0"/>
              </a:rPr>
              <a:t>Planungs- und Management-Ebene, Administration</a:t>
            </a:r>
            <a:r>
              <a:rPr lang="de-DE" sz="1200" b="1">
                <a:solidFill>
                  <a:srgbClr val="000000"/>
                </a:solidFill>
                <a:latin typeface="Arial" charset="0"/>
              </a:rPr>
              <a:t>  </a:t>
            </a:r>
            <a:br>
              <a:rPr lang="de-DE" sz="1200" b="1">
                <a:solidFill>
                  <a:srgbClr val="000000"/>
                </a:solidFill>
                <a:latin typeface="Arial" charset="0"/>
              </a:rPr>
            </a:br>
            <a:endParaRPr lang="de-DE" sz="1200">
              <a:solidFill>
                <a:srgbClr val="000000"/>
              </a:solidFill>
              <a:latin typeface="Arial" charset="0"/>
            </a:endParaRPr>
          </a:p>
          <a:p>
            <a:pPr eaLnBrk="0" hangingPunct="0">
              <a:spcBef>
                <a:spcPct val="50000"/>
              </a:spcBef>
            </a:pPr>
            <a:endParaRPr lang="de-DE" sz="1200" b="1">
              <a:solidFill>
                <a:srgbClr val="000000"/>
              </a:solidFill>
              <a:latin typeface="Arial" charset="0"/>
            </a:endParaRPr>
          </a:p>
          <a:p>
            <a:pPr eaLnBrk="0" hangingPunct="0">
              <a:spcBef>
                <a:spcPct val="50000"/>
              </a:spcBef>
            </a:pPr>
            <a:endParaRPr lang="de-DE" sz="1200" b="1">
              <a:solidFill>
                <a:srgbClr val="000000"/>
              </a:solidFill>
              <a:latin typeface="Arial" charset="0"/>
            </a:endParaRPr>
          </a:p>
          <a:p>
            <a:pPr eaLnBrk="0" hangingPunct="0">
              <a:spcBef>
                <a:spcPct val="50000"/>
              </a:spcBef>
            </a:pPr>
            <a:endParaRPr lang="de-DE" sz="1200" b="1">
              <a:solidFill>
                <a:srgbClr val="000000"/>
              </a:solidFill>
              <a:latin typeface="Arial" charset="0"/>
            </a:endParaRPr>
          </a:p>
          <a:p>
            <a:pPr eaLnBrk="0" hangingPunct="0">
              <a:spcBef>
                <a:spcPct val="50000"/>
              </a:spcBef>
            </a:pPr>
            <a:endParaRPr lang="de-DE" sz="1200" b="1">
              <a:solidFill>
                <a:srgbClr val="000000"/>
              </a:solidFill>
              <a:latin typeface="Arial" charset="0"/>
            </a:endParaRPr>
          </a:p>
          <a:p>
            <a:pPr eaLnBrk="0" hangingPunct="0">
              <a:spcBef>
                <a:spcPct val="50000"/>
              </a:spcBef>
            </a:pPr>
            <a:endParaRPr lang="de-DE" sz="1200" b="1">
              <a:solidFill>
                <a:srgbClr val="000000"/>
              </a:solidFill>
              <a:latin typeface="Arial" charset="0"/>
            </a:endParaRPr>
          </a:p>
        </p:txBody>
      </p:sp>
      <p:sp>
        <p:nvSpPr>
          <p:cNvPr id="51211" name="Rechteck 75"/>
          <p:cNvSpPr>
            <a:spLocks noChangeArrowheads="1"/>
          </p:cNvSpPr>
          <p:nvPr/>
        </p:nvSpPr>
        <p:spPr bwMode="auto">
          <a:xfrm>
            <a:off x="-28575" y="4986338"/>
            <a:ext cx="428625" cy="571500"/>
          </a:xfrm>
          <a:prstGeom prst="rect">
            <a:avLst/>
          </a:prstGeom>
          <a:noFill/>
          <a:ln w="9525">
            <a:noFill/>
            <a:miter lim="800000"/>
            <a:headEnd/>
            <a:tailEnd/>
          </a:ln>
        </p:spPr>
        <p:txBody>
          <a:bodyPr wrap="none"/>
          <a:lstStyle/>
          <a:p>
            <a:pPr eaLnBrk="0" hangingPunct="0">
              <a:spcBef>
                <a:spcPct val="50000"/>
              </a:spcBef>
            </a:pPr>
            <a:r>
              <a:rPr lang="de-DE" sz="4000">
                <a:solidFill>
                  <a:srgbClr val="0DB335"/>
                </a:solidFill>
                <a:latin typeface="Webdings" pitchFamily="18" charset="2"/>
                <a:sym typeface="Webdings" pitchFamily="18" charset="2"/>
              </a:rPr>
              <a:t></a:t>
            </a:r>
            <a:endParaRPr lang="de-DE" sz="4000">
              <a:solidFill>
                <a:srgbClr val="0DB335"/>
              </a:solidFill>
              <a:latin typeface="Arial" charset="0"/>
            </a:endParaRPr>
          </a:p>
        </p:txBody>
      </p:sp>
      <p:sp>
        <p:nvSpPr>
          <p:cNvPr id="51212" name="Rechteck 75"/>
          <p:cNvSpPr>
            <a:spLocks noChangeArrowheads="1"/>
          </p:cNvSpPr>
          <p:nvPr/>
        </p:nvSpPr>
        <p:spPr bwMode="auto">
          <a:xfrm>
            <a:off x="719138" y="4995863"/>
            <a:ext cx="428625" cy="571500"/>
          </a:xfrm>
          <a:prstGeom prst="rect">
            <a:avLst/>
          </a:prstGeom>
          <a:noFill/>
          <a:ln w="9525">
            <a:noFill/>
            <a:miter lim="800000"/>
            <a:headEnd/>
            <a:tailEnd/>
          </a:ln>
        </p:spPr>
        <p:txBody>
          <a:bodyPr wrap="none"/>
          <a:lstStyle/>
          <a:p>
            <a:pPr eaLnBrk="0" hangingPunct="0">
              <a:spcBef>
                <a:spcPct val="50000"/>
              </a:spcBef>
            </a:pPr>
            <a:r>
              <a:rPr lang="de-DE" sz="4000">
                <a:solidFill>
                  <a:srgbClr val="0DB335"/>
                </a:solidFill>
                <a:latin typeface="Webdings" pitchFamily="18" charset="2"/>
                <a:sym typeface="Webdings" pitchFamily="18" charset="2"/>
              </a:rPr>
              <a:t></a:t>
            </a:r>
            <a:endParaRPr lang="de-DE" sz="4000">
              <a:solidFill>
                <a:srgbClr val="0DB335"/>
              </a:solidFill>
              <a:latin typeface="Arial" charset="0"/>
            </a:endParaRPr>
          </a:p>
        </p:txBody>
      </p:sp>
      <p:sp>
        <p:nvSpPr>
          <p:cNvPr id="51213" name="Rechteck 75"/>
          <p:cNvSpPr>
            <a:spLocks noChangeArrowheads="1"/>
          </p:cNvSpPr>
          <p:nvPr/>
        </p:nvSpPr>
        <p:spPr bwMode="auto">
          <a:xfrm>
            <a:off x="331788" y="4986338"/>
            <a:ext cx="428625" cy="571500"/>
          </a:xfrm>
          <a:prstGeom prst="rect">
            <a:avLst/>
          </a:prstGeom>
          <a:noFill/>
          <a:ln w="9525">
            <a:noFill/>
            <a:miter lim="800000"/>
            <a:headEnd/>
            <a:tailEnd/>
          </a:ln>
        </p:spPr>
        <p:txBody>
          <a:bodyPr wrap="none"/>
          <a:lstStyle/>
          <a:p>
            <a:pPr eaLnBrk="0" hangingPunct="0">
              <a:spcBef>
                <a:spcPct val="50000"/>
              </a:spcBef>
            </a:pPr>
            <a:r>
              <a:rPr lang="de-DE" sz="4000">
                <a:solidFill>
                  <a:srgbClr val="0DB335"/>
                </a:solidFill>
                <a:latin typeface="Webdings" pitchFamily="18" charset="2"/>
                <a:sym typeface="Webdings" pitchFamily="18" charset="2"/>
              </a:rPr>
              <a:t></a:t>
            </a:r>
            <a:endParaRPr lang="de-DE" sz="4000">
              <a:solidFill>
                <a:srgbClr val="0DB335"/>
              </a:solidFill>
              <a:latin typeface="Arial" charset="0"/>
            </a:endParaRPr>
          </a:p>
        </p:txBody>
      </p:sp>
      <p:sp>
        <p:nvSpPr>
          <p:cNvPr id="51214" name="Rechteck 14"/>
          <p:cNvSpPr>
            <a:spLocks noChangeArrowheads="1"/>
          </p:cNvSpPr>
          <p:nvPr/>
        </p:nvSpPr>
        <p:spPr bwMode="auto">
          <a:xfrm>
            <a:off x="1331913" y="5013325"/>
            <a:ext cx="4752975" cy="646113"/>
          </a:xfrm>
          <a:prstGeom prst="rect">
            <a:avLst/>
          </a:prstGeom>
          <a:noFill/>
          <a:ln w="9525">
            <a:noFill/>
            <a:miter lim="800000"/>
            <a:headEnd/>
            <a:tailEnd/>
          </a:ln>
        </p:spPr>
        <p:txBody>
          <a:bodyPr>
            <a:spAutoFit/>
          </a:bodyPr>
          <a:lstStyle/>
          <a:p>
            <a:r>
              <a:rPr lang="de-DE" sz="1200" b="1">
                <a:solidFill>
                  <a:srgbClr val="000000"/>
                </a:solidFill>
                <a:latin typeface="Arial" charset="0"/>
              </a:rPr>
              <a:t>Ausbildende Fachkraft</a:t>
            </a:r>
          </a:p>
          <a:p>
            <a:r>
              <a:rPr lang="de-DE" sz="1200" b="1" u="sng">
                <a:solidFill>
                  <a:srgbClr val="000000"/>
                </a:solidFill>
                <a:latin typeface="Arial" charset="0"/>
              </a:rPr>
              <a:t> </a:t>
            </a:r>
          </a:p>
          <a:p>
            <a:r>
              <a:rPr lang="de-DE" sz="1200">
                <a:solidFill>
                  <a:srgbClr val="000000"/>
                </a:solidFill>
                <a:latin typeface="Arial" charset="0"/>
              </a:rPr>
              <a:t>Umsetzungsebene</a:t>
            </a:r>
          </a:p>
        </p:txBody>
      </p:sp>
      <p:sp>
        <p:nvSpPr>
          <p:cNvPr id="51215" name="Rechteck 15"/>
          <p:cNvSpPr>
            <a:spLocks noChangeArrowheads="1"/>
          </p:cNvSpPr>
          <p:nvPr/>
        </p:nvSpPr>
        <p:spPr bwMode="auto">
          <a:xfrm>
            <a:off x="1793875" y="1660525"/>
            <a:ext cx="914400" cy="914400"/>
          </a:xfrm>
          <a:prstGeom prst="rect">
            <a:avLst/>
          </a:prstGeom>
          <a:noFill/>
          <a:ln w="9525" algn="ctr">
            <a:noFill/>
            <a:round/>
            <a:headEnd/>
            <a:tailEnd/>
          </a:ln>
        </p:spPr>
        <p:txBody>
          <a:bodyPr lIns="90000" tIns="46800" rIns="90000" bIns="46800">
            <a:spAutoFit/>
          </a:bodyPr>
          <a:lstStyle/>
          <a:p>
            <a:pPr eaLnBrk="0" hangingPunct="0">
              <a:spcBef>
                <a:spcPct val="50000"/>
              </a:spcBef>
            </a:pPr>
            <a:endParaRPr lang="de-DE" sz="900">
              <a:solidFill>
                <a:srgbClr val="000000"/>
              </a:solidFill>
              <a:latin typeface="Arial" charset="0"/>
            </a:endParaRPr>
          </a:p>
        </p:txBody>
      </p:sp>
      <p:pic>
        <p:nvPicPr>
          <p:cNvPr id="51216" name="Grafik 24" descr="MH900078749.JPG"/>
          <p:cNvPicPr>
            <a:picLocks noChangeAspect="1"/>
          </p:cNvPicPr>
          <p:nvPr/>
        </p:nvPicPr>
        <p:blipFill>
          <a:blip r:embed="rId3" cstate="print"/>
          <a:srcRect t="13562" b="15240"/>
          <a:stretch>
            <a:fillRect/>
          </a:stretch>
        </p:blipFill>
        <p:spPr bwMode="auto">
          <a:xfrm>
            <a:off x="6910388" y="4876800"/>
            <a:ext cx="2124075" cy="1512888"/>
          </a:xfrm>
          <a:prstGeom prst="rect">
            <a:avLst/>
          </a:prstGeom>
          <a:noFill/>
          <a:ln w="9525">
            <a:noFill/>
            <a:miter lim="800000"/>
            <a:headEnd/>
            <a:tailEnd/>
          </a:ln>
        </p:spPr>
      </p:pic>
      <p:sp>
        <p:nvSpPr>
          <p:cNvPr id="51217" name="Textfeld 17"/>
          <p:cNvSpPr txBox="1">
            <a:spLocks noChangeArrowheads="1"/>
          </p:cNvSpPr>
          <p:nvPr/>
        </p:nvSpPr>
        <p:spPr bwMode="auto">
          <a:xfrm>
            <a:off x="323850" y="136525"/>
            <a:ext cx="8712200" cy="400050"/>
          </a:xfrm>
          <a:prstGeom prst="rect">
            <a:avLst/>
          </a:prstGeom>
          <a:noFill/>
          <a:ln w="9525">
            <a:noFill/>
            <a:miter lim="800000"/>
            <a:headEnd/>
            <a:tailEnd/>
          </a:ln>
        </p:spPr>
        <p:txBody>
          <a:bodyPr>
            <a:spAutoFit/>
          </a:bodyPr>
          <a:lstStyle/>
          <a:p>
            <a:pPr algn="ctr"/>
            <a:r>
              <a:rPr lang="de-DE" sz="2000" b="1">
                <a:solidFill>
                  <a:srgbClr val="16165D"/>
                </a:solidFill>
                <a:latin typeface="Arial" charset="0"/>
              </a:rPr>
              <a:t>Ausdifferenzierung der Zielgruppe „ausbildendes Personal“</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ChangeArrowheads="1"/>
          </p:cNvSpPr>
          <p:nvPr/>
        </p:nvSpPr>
        <p:spPr bwMode="auto">
          <a:xfrm>
            <a:off x="1443038" y="147638"/>
            <a:ext cx="6732587" cy="358775"/>
          </a:xfrm>
          <a:prstGeom prst="rect">
            <a:avLst/>
          </a:prstGeom>
          <a:noFill/>
          <a:ln w="9525">
            <a:noFill/>
            <a:miter lim="800000"/>
            <a:headEnd/>
            <a:tailEnd/>
          </a:ln>
        </p:spPr>
        <p:txBody>
          <a:bodyPr/>
          <a:lstStyle/>
          <a:p>
            <a:pPr algn="ctr"/>
            <a:r>
              <a:rPr lang="de-DE" sz="2000" b="1">
                <a:solidFill>
                  <a:srgbClr val="16165D"/>
                </a:solidFill>
                <a:latin typeface="Arial" charset="0"/>
              </a:rPr>
              <a:t> Spezifik des betrieblichen Ausbildungsauftrags</a:t>
            </a:r>
          </a:p>
          <a:p>
            <a:pPr algn="ctr"/>
            <a:r>
              <a:rPr lang="de-DE" sz="2000">
                <a:solidFill>
                  <a:srgbClr val="99CC00"/>
                </a:solidFill>
                <a:latin typeface="Arial" charset="0"/>
              </a:rPr>
              <a:t/>
            </a:r>
            <a:br>
              <a:rPr lang="de-DE" sz="2000">
                <a:solidFill>
                  <a:srgbClr val="99CC00"/>
                </a:solidFill>
                <a:latin typeface="Arial" charset="0"/>
              </a:rPr>
            </a:br>
            <a:endParaRPr lang="de-DE" sz="2000">
              <a:solidFill>
                <a:srgbClr val="99CC00"/>
              </a:solidFill>
              <a:latin typeface="Arial" charset="0"/>
            </a:endParaRPr>
          </a:p>
        </p:txBody>
      </p:sp>
      <p:sp>
        <p:nvSpPr>
          <p:cNvPr id="50179" name="Textfeld 2"/>
          <p:cNvSpPr txBox="1">
            <a:spLocks noChangeArrowheads="1"/>
          </p:cNvSpPr>
          <p:nvPr/>
        </p:nvSpPr>
        <p:spPr bwMode="auto">
          <a:xfrm>
            <a:off x="171450" y="1016000"/>
            <a:ext cx="8972550" cy="4924425"/>
          </a:xfrm>
          <a:prstGeom prst="rect">
            <a:avLst/>
          </a:prstGeom>
          <a:noFill/>
          <a:ln w="9525">
            <a:noFill/>
            <a:miter lim="800000"/>
            <a:headEnd/>
            <a:tailEnd/>
          </a:ln>
        </p:spPr>
        <p:txBody>
          <a:bodyPr>
            <a:spAutoFit/>
          </a:bodyPr>
          <a:lstStyle/>
          <a:p>
            <a:r>
              <a:rPr lang="de-DE" sz="1800" b="1">
                <a:solidFill>
                  <a:srgbClr val="002060"/>
                </a:solidFill>
                <a:latin typeface="Arial" charset="0"/>
              </a:rPr>
              <a:t>Dilemmata aufgrund der Positionierung an der Schwelle von Bildungs- </a:t>
            </a:r>
            <a:br>
              <a:rPr lang="de-DE" sz="1800" b="1">
                <a:solidFill>
                  <a:srgbClr val="002060"/>
                </a:solidFill>
                <a:latin typeface="Arial" charset="0"/>
              </a:rPr>
            </a:br>
            <a:r>
              <a:rPr lang="de-DE" sz="1800" b="1">
                <a:solidFill>
                  <a:srgbClr val="002060"/>
                </a:solidFill>
                <a:latin typeface="Arial" charset="0"/>
              </a:rPr>
              <a:t>und Beschäftigungssystem</a:t>
            </a:r>
            <a:endParaRPr lang="de-DE" sz="2000">
              <a:solidFill>
                <a:srgbClr val="000000"/>
              </a:solidFill>
              <a:latin typeface="Arial" charset="0"/>
            </a:endParaRPr>
          </a:p>
          <a:p>
            <a:endParaRPr lang="de-DE" sz="2000">
              <a:solidFill>
                <a:srgbClr val="000000"/>
              </a:solidFill>
              <a:latin typeface="Arial" charset="0"/>
            </a:endParaRPr>
          </a:p>
          <a:p>
            <a:pPr marL="444500" lvl="1" indent="-266700">
              <a:buFontTx/>
              <a:buBlip>
                <a:blip r:embed="rId3"/>
              </a:buBlip>
            </a:pPr>
            <a:r>
              <a:rPr lang="de-DE" sz="1600">
                <a:solidFill>
                  <a:srgbClr val="000000"/>
                </a:solidFill>
                <a:latin typeface="Arial" charset="0"/>
              </a:rPr>
              <a:t>nebenberufliches Personal: parallele Verantwortung für die Erreichung von betrieblichen Leistungszielen und die Gestaltung von Lehr- und Lernprozessen </a:t>
            </a:r>
            <a:br>
              <a:rPr lang="de-DE" sz="1600">
                <a:solidFill>
                  <a:srgbClr val="000000"/>
                </a:solidFill>
                <a:latin typeface="Arial" charset="0"/>
              </a:rPr>
            </a:br>
            <a:r>
              <a:rPr lang="de-DE" sz="600">
                <a:solidFill>
                  <a:srgbClr val="000000"/>
                </a:solidFill>
                <a:latin typeface="Arial" charset="0"/>
              </a:rPr>
              <a:t/>
            </a:r>
            <a:br>
              <a:rPr lang="de-DE" sz="600">
                <a:solidFill>
                  <a:srgbClr val="000000"/>
                </a:solidFill>
                <a:latin typeface="Arial" charset="0"/>
              </a:rPr>
            </a:br>
            <a:r>
              <a:rPr lang="de-DE" sz="1600">
                <a:solidFill>
                  <a:srgbClr val="000066"/>
                </a:solidFill>
                <a:latin typeface="Arial" charset="0"/>
                <a:sym typeface="Wingdings" pitchFamily="2" charset="2"/>
              </a:rPr>
              <a:t>  Ziel- (und Zeit)konflikte </a:t>
            </a:r>
            <a:r>
              <a:rPr lang="de-DE" sz="1600">
                <a:solidFill>
                  <a:srgbClr val="000066"/>
                </a:solidFill>
                <a:latin typeface="Arial" charset="0"/>
              </a:rPr>
              <a:t/>
            </a:r>
            <a:br>
              <a:rPr lang="de-DE" sz="1600">
                <a:solidFill>
                  <a:srgbClr val="000066"/>
                </a:solidFill>
                <a:latin typeface="Arial" charset="0"/>
              </a:rPr>
            </a:br>
            <a:endParaRPr lang="de-DE" sz="1600">
              <a:solidFill>
                <a:srgbClr val="000000"/>
              </a:solidFill>
              <a:latin typeface="Arial" charset="0"/>
            </a:endParaRPr>
          </a:p>
          <a:p>
            <a:pPr marL="444500" lvl="1" indent="-266700">
              <a:buFontTx/>
              <a:buBlip>
                <a:blip r:embed="rId3"/>
              </a:buBlip>
            </a:pPr>
            <a:r>
              <a:rPr lang="de-DE" sz="1600">
                <a:solidFill>
                  <a:srgbClr val="000000"/>
                </a:solidFill>
                <a:latin typeface="Arial" charset="0"/>
              </a:rPr>
              <a:t>Ausbilder/-innen im Spannungsfeld zwischen Interessen des Gesetzgebers, Interessen </a:t>
            </a:r>
            <a:br>
              <a:rPr lang="de-DE" sz="1600">
                <a:solidFill>
                  <a:srgbClr val="000000"/>
                </a:solidFill>
                <a:latin typeface="Arial" charset="0"/>
              </a:rPr>
            </a:br>
            <a:r>
              <a:rPr lang="de-DE" sz="1600">
                <a:solidFill>
                  <a:srgbClr val="000000"/>
                </a:solidFill>
                <a:latin typeface="Arial" charset="0"/>
              </a:rPr>
              <a:t>des Betriebs und Interessen der Auszubildenden </a:t>
            </a:r>
            <a:br>
              <a:rPr lang="de-DE" sz="1600">
                <a:solidFill>
                  <a:srgbClr val="000000"/>
                </a:solidFill>
                <a:latin typeface="Arial" charset="0"/>
              </a:rPr>
            </a:br>
            <a:r>
              <a:rPr lang="de-DE" sz="600">
                <a:solidFill>
                  <a:srgbClr val="000000"/>
                </a:solidFill>
                <a:latin typeface="Arial" charset="0"/>
              </a:rPr>
              <a:t/>
            </a:r>
            <a:br>
              <a:rPr lang="de-DE" sz="600">
                <a:solidFill>
                  <a:srgbClr val="000000"/>
                </a:solidFill>
                <a:latin typeface="Arial" charset="0"/>
              </a:rPr>
            </a:br>
            <a:r>
              <a:rPr lang="de-DE" sz="1600">
                <a:solidFill>
                  <a:srgbClr val="000066"/>
                </a:solidFill>
                <a:latin typeface="Arial" charset="0"/>
                <a:sym typeface="Wingdings" pitchFamily="2" charset="2"/>
              </a:rPr>
              <a:t>  konfligierende Rollenerwartungen; „Führungskräfte unter erschwerten Bedingungen“</a:t>
            </a:r>
            <a:r>
              <a:rPr lang="de-DE" sz="1600">
                <a:solidFill>
                  <a:srgbClr val="000000"/>
                </a:solidFill>
                <a:latin typeface="Arial" charset="0"/>
              </a:rPr>
              <a:t/>
            </a:r>
            <a:br>
              <a:rPr lang="de-DE" sz="1600">
                <a:solidFill>
                  <a:srgbClr val="000000"/>
                </a:solidFill>
                <a:latin typeface="Arial" charset="0"/>
              </a:rPr>
            </a:br>
            <a:endParaRPr lang="de-DE" sz="1600">
              <a:solidFill>
                <a:srgbClr val="000000"/>
              </a:solidFill>
              <a:latin typeface="Arial" charset="0"/>
            </a:endParaRPr>
          </a:p>
          <a:p>
            <a:pPr marL="444500" lvl="1" indent="-266700">
              <a:buFontTx/>
              <a:buBlip>
                <a:blip r:embed="rId3"/>
              </a:buBlip>
            </a:pPr>
            <a:r>
              <a:rPr lang="de-DE" sz="1600">
                <a:solidFill>
                  <a:srgbClr val="000000"/>
                </a:solidFill>
                <a:latin typeface="Arial" charset="0"/>
              </a:rPr>
              <a:t>Ausbilder-/innen als abhängig Beschäftigte sind ‚Untergebene‘ gegenüber der Unternehmensleitung, gleichzeitig aber Vorgesetzte den Auszubildenden gegenüber</a:t>
            </a:r>
            <a:br>
              <a:rPr lang="de-DE" sz="1600">
                <a:solidFill>
                  <a:srgbClr val="000000"/>
                </a:solidFill>
                <a:latin typeface="Arial" charset="0"/>
              </a:rPr>
            </a:br>
            <a:endParaRPr lang="de-DE" sz="600">
              <a:solidFill>
                <a:srgbClr val="000000"/>
              </a:solidFill>
              <a:latin typeface="Arial" charset="0"/>
            </a:endParaRPr>
          </a:p>
          <a:p>
            <a:pPr marL="444500" lvl="1" indent="-266700"/>
            <a:r>
              <a:rPr lang="de-DE" sz="1600">
                <a:solidFill>
                  <a:srgbClr val="000066"/>
                </a:solidFill>
                <a:latin typeface="Arial" charset="0"/>
                <a:sym typeface="Wingdings" pitchFamily="2" charset="2"/>
              </a:rPr>
              <a:t>	  führt zu Handlungs- und Erfolgsdruck</a:t>
            </a:r>
            <a:br>
              <a:rPr lang="de-DE" sz="1600">
                <a:solidFill>
                  <a:srgbClr val="000066"/>
                </a:solidFill>
                <a:latin typeface="Arial" charset="0"/>
                <a:sym typeface="Wingdings" pitchFamily="2" charset="2"/>
              </a:rPr>
            </a:br>
            <a:endParaRPr lang="de-DE" sz="800">
              <a:solidFill>
                <a:srgbClr val="000066"/>
              </a:solidFill>
              <a:latin typeface="Arial" charset="0"/>
              <a:sym typeface="Wingdings" pitchFamily="2" charset="2"/>
            </a:endParaRPr>
          </a:p>
          <a:p>
            <a:pPr marL="806450" lvl="2" indent="-358775"/>
            <a:r>
              <a:rPr lang="de-DE" sz="1600">
                <a:solidFill>
                  <a:srgbClr val="000066"/>
                </a:solidFill>
                <a:latin typeface="Arial" charset="0"/>
                <a:sym typeface="Wingdings" pitchFamily="2" charset="2"/>
              </a:rPr>
              <a:t> „institutionelle Schwäche“ </a:t>
            </a:r>
            <a:r>
              <a:rPr lang="de-DE" sz="1200" i="1">
                <a:solidFill>
                  <a:srgbClr val="000066"/>
                </a:solidFill>
                <a:latin typeface="Arial" charset="0"/>
                <a:sym typeface="Wingdings" pitchFamily="2" charset="2"/>
              </a:rPr>
              <a:t>[Pätzold 1986]</a:t>
            </a:r>
            <a:r>
              <a:rPr lang="de-DE" sz="1600">
                <a:solidFill>
                  <a:srgbClr val="000066"/>
                </a:solidFill>
                <a:latin typeface="Arial" charset="0"/>
                <a:sym typeface="Wingdings" pitchFamily="2" charset="2"/>
              </a:rPr>
              <a:t>; „Statusunsicherheit und -ambivalenz“ </a:t>
            </a:r>
            <a:r>
              <a:rPr lang="de-DE" sz="1200" i="1">
                <a:solidFill>
                  <a:srgbClr val="000066"/>
                </a:solidFill>
                <a:latin typeface="Arial" charset="0"/>
                <a:sym typeface="Wingdings" pitchFamily="2" charset="2"/>
              </a:rPr>
              <a:t>[Schlösser, Drewes, Osthues 1989]</a:t>
            </a:r>
            <a:r>
              <a:rPr lang="de-DE" sz="1600">
                <a:solidFill>
                  <a:srgbClr val="000066"/>
                </a:solidFill>
                <a:latin typeface="Arial" charset="0"/>
                <a:sym typeface="Wingdings" pitchFamily="2" charset="2"/>
              </a:rPr>
              <a:t>, „Unsichtbarkeit“ </a:t>
            </a:r>
            <a:r>
              <a:rPr lang="de-DE" sz="1200" i="1">
                <a:solidFill>
                  <a:srgbClr val="000066"/>
                </a:solidFill>
                <a:latin typeface="Arial" charset="0"/>
                <a:sym typeface="Wingdings" pitchFamily="2" charset="2"/>
              </a:rPr>
              <a:t>[SIAP]</a:t>
            </a:r>
            <a:r>
              <a:rPr lang="de-DE" sz="1600">
                <a:solidFill>
                  <a:srgbClr val="000066"/>
                </a:solidFill>
                <a:latin typeface="Arial" charset="0"/>
                <a:sym typeface="Wingdings" pitchFamily="2" charset="2"/>
              </a:rPr>
              <a:t/>
            </a:r>
            <a:br>
              <a:rPr lang="de-DE" sz="1600">
                <a:solidFill>
                  <a:srgbClr val="000066"/>
                </a:solidFill>
                <a:latin typeface="Arial" charset="0"/>
                <a:sym typeface="Wingdings" pitchFamily="2" charset="2"/>
              </a:rPr>
            </a:br>
            <a:endParaRPr lang="de-DE" sz="800">
              <a:solidFill>
                <a:srgbClr val="000066"/>
              </a:solidFill>
              <a:latin typeface="Arial" charset="0"/>
              <a:sym typeface="Wingdings" pitchFamily="2" charset="2"/>
            </a:endParaRPr>
          </a:p>
          <a:p>
            <a:pPr marL="806450" lvl="2" indent="-358775"/>
            <a:r>
              <a:rPr lang="de-DE" sz="1600">
                <a:solidFill>
                  <a:srgbClr val="000066"/>
                </a:solidFill>
                <a:latin typeface="Arial" charset="0"/>
                <a:sym typeface="Wingdings" pitchFamily="2" charset="2"/>
              </a:rPr>
              <a:t>  keine betriebliche Lobby; Betriebsräte sehen sich primär als Anwalt der Auszubildenden</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750" y="152400"/>
            <a:ext cx="8569325" cy="576263"/>
          </a:xfrm>
        </p:spPr>
        <p:txBody>
          <a:bodyPr/>
          <a:lstStyle/>
          <a:p>
            <a:pPr>
              <a:defRPr/>
            </a:pPr>
            <a:r>
              <a:rPr lang="de-DE" sz="2000" b="1" kern="1200" dirty="0" smtClean="0">
                <a:solidFill>
                  <a:schemeClr val="accent6">
                    <a:lumMod val="50000"/>
                  </a:schemeClr>
                </a:solidFill>
                <a:ea typeface="+mn-ea"/>
                <a:cs typeface="+mn-cs"/>
              </a:rPr>
              <a:t>Schattendasein betrieblicher Ausbilder in Betriebsvereinbarungen</a:t>
            </a:r>
            <a:endParaRPr lang="de-DE" sz="2000" b="1" kern="1200" dirty="0">
              <a:solidFill>
                <a:schemeClr val="accent6">
                  <a:lumMod val="50000"/>
                </a:schemeClr>
              </a:solidFill>
              <a:ea typeface="+mn-ea"/>
              <a:cs typeface="+mn-cs"/>
            </a:endParaRPr>
          </a:p>
        </p:txBody>
      </p:sp>
      <p:sp>
        <p:nvSpPr>
          <p:cNvPr id="3" name="Inhaltsplatzhalter 2"/>
          <p:cNvSpPr>
            <a:spLocks noGrp="1"/>
          </p:cNvSpPr>
          <p:nvPr>
            <p:ph idx="1"/>
          </p:nvPr>
        </p:nvSpPr>
        <p:spPr>
          <a:xfrm>
            <a:off x="261097" y="901887"/>
            <a:ext cx="8542244" cy="5104466"/>
          </a:xfrm>
        </p:spPr>
        <p:txBody>
          <a:bodyPr/>
          <a:lstStyle/>
          <a:p>
            <a:pPr>
              <a:buNone/>
            </a:pPr>
            <a:r>
              <a:rPr lang="de-DE" sz="1800" b="1" dirty="0" smtClean="0">
                <a:solidFill>
                  <a:schemeClr val="accent6">
                    <a:lumMod val="50000"/>
                  </a:schemeClr>
                </a:solidFill>
              </a:rPr>
              <a:t>Perspektive Betriebsverfassungsgesetz (§ 98 Abs. 2):</a:t>
            </a:r>
          </a:p>
          <a:p>
            <a:pPr>
              <a:buNone/>
            </a:pPr>
            <a:r>
              <a:rPr lang="de-DE" sz="1800" dirty="0" smtClean="0"/>
              <a:t>	„Der Betriebsrat kann der Bestellung einer mit der Durchführung der betrieblichen Berufsbildung beauftragten Person widersprechen oder ihre Abberufung verlangen, wenn diese die persönliche oder fachliche, insbesondere die </a:t>
            </a:r>
            <a:r>
              <a:rPr lang="de-DE" sz="1800" dirty="0" err="1" smtClean="0"/>
              <a:t>berufs</a:t>
            </a:r>
            <a:r>
              <a:rPr lang="de-DE" sz="1800" dirty="0" smtClean="0"/>
              <a:t>- und arbeitspädagogische Eignung im Sinne des Berufsbildungsgesetzes nicht besitzt oder ihre Aufgaben vernachlässigt.“ </a:t>
            </a:r>
          </a:p>
          <a:p>
            <a:pPr>
              <a:buNone/>
            </a:pPr>
            <a:endParaRPr lang="de-DE" sz="1600" b="1" dirty="0" smtClean="0"/>
          </a:p>
          <a:p>
            <a:pPr>
              <a:buNone/>
            </a:pPr>
            <a:r>
              <a:rPr lang="de-DE" sz="1800" b="1" dirty="0" smtClean="0">
                <a:solidFill>
                  <a:schemeClr val="accent6">
                    <a:lumMod val="50000"/>
                  </a:schemeClr>
                </a:solidFill>
              </a:rPr>
              <a:t>Betriebsvereinbarungen (Archiv der Hans-</a:t>
            </a:r>
            <a:r>
              <a:rPr lang="de-DE" sz="1800" b="1" dirty="0" err="1" smtClean="0">
                <a:solidFill>
                  <a:schemeClr val="accent6">
                    <a:lumMod val="50000"/>
                  </a:schemeClr>
                </a:solidFill>
              </a:rPr>
              <a:t>Böckler</a:t>
            </a:r>
            <a:r>
              <a:rPr lang="de-DE" sz="1800" b="1" dirty="0" smtClean="0">
                <a:solidFill>
                  <a:schemeClr val="accent6">
                    <a:lumMod val="50000"/>
                  </a:schemeClr>
                </a:solidFill>
              </a:rPr>
              <a:t>-Stiftung)</a:t>
            </a:r>
            <a:r>
              <a:rPr lang="de-DE" sz="1800" cap="small" dirty="0" smtClean="0">
                <a:solidFill>
                  <a:schemeClr val="accent6">
                    <a:lumMod val="50000"/>
                  </a:schemeClr>
                </a:solidFill>
              </a:rPr>
              <a:t> </a:t>
            </a:r>
            <a:r>
              <a:rPr lang="de-DE" sz="1200" i="1" dirty="0" smtClean="0">
                <a:solidFill>
                  <a:srgbClr val="000066"/>
                </a:solidFill>
              </a:rPr>
              <a:t>[Busse 2011]</a:t>
            </a:r>
            <a:r>
              <a:rPr lang="de-DE" sz="1200" b="1" dirty="0" smtClean="0"/>
              <a:t>:</a:t>
            </a:r>
          </a:p>
          <a:p>
            <a:pPr>
              <a:buNone/>
            </a:pPr>
            <a:r>
              <a:rPr lang="de-DE" sz="1800" dirty="0" smtClean="0">
                <a:sym typeface="Wingdings" pitchFamily="2" charset="2"/>
              </a:rPr>
              <a:t>	</a:t>
            </a:r>
            <a:r>
              <a:rPr lang="de-DE" sz="1800" b="1" dirty="0" smtClean="0">
                <a:sym typeface="Wingdings" pitchFamily="2" charset="2"/>
              </a:rPr>
              <a:t></a:t>
            </a:r>
            <a:r>
              <a:rPr lang="de-DE" sz="1800" dirty="0" smtClean="0"/>
              <a:t>von über 10.000 dokumentierten Vereinbarungen setzen sich nur 439 mit Ausbildung auseinander</a:t>
            </a:r>
          </a:p>
          <a:p>
            <a:pPr>
              <a:buNone/>
            </a:pPr>
            <a:r>
              <a:rPr lang="de-DE" sz="1800" dirty="0" smtClean="0"/>
              <a:t>	</a:t>
            </a:r>
            <a:r>
              <a:rPr lang="de-DE" sz="1800" b="1" dirty="0" smtClean="0">
                <a:sym typeface="Wingdings" pitchFamily="2" charset="2"/>
              </a:rPr>
              <a:t></a:t>
            </a:r>
            <a:r>
              <a:rPr lang="de-DE" sz="1800" dirty="0" smtClean="0">
                <a:sym typeface="Wingdings" pitchFamily="2" charset="2"/>
              </a:rPr>
              <a:t> nur 24 von 439 erwähnen die Personengruppe der Ausbilder/-innen überhaupt.</a:t>
            </a:r>
          </a:p>
          <a:p>
            <a:pPr>
              <a:buNone/>
            </a:pPr>
            <a:r>
              <a:rPr lang="de-DE" sz="1800" dirty="0" smtClean="0">
                <a:sym typeface="Wingdings" pitchFamily="2" charset="2"/>
              </a:rPr>
              <a:t>	positives</a:t>
            </a:r>
            <a:r>
              <a:rPr lang="de-DE" sz="1800" dirty="0" smtClean="0"/>
              <a:t> Beispiel aus V</a:t>
            </a:r>
            <a:r>
              <a:rPr lang="de-DE" sz="1800" i="1" dirty="0" smtClean="0"/>
              <a:t>ereinbarung im Verlags- und Druckgewerbe:</a:t>
            </a:r>
          </a:p>
          <a:p>
            <a:pPr>
              <a:buNone/>
            </a:pPr>
            <a:r>
              <a:rPr lang="de-DE" sz="1800" dirty="0" smtClean="0"/>
              <a:t>	„Arbeitgeber und Betriebsrat sorgen dafür, dass Stellung, Ansehen und Arbeit der Ausbilder gegenüber Mitarbeitern und Auszubildenden nicht beeinträchtigt werden. Sie sind bestrebt, die Ausbilder in ihren Ausbildungsbemühungen tatkräftig zu unterstützen</a:t>
            </a:r>
            <a:r>
              <a:rPr lang="de-DE" sz="1200" dirty="0" smtClean="0"/>
              <a:t>.“</a:t>
            </a:r>
            <a:r>
              <a:rPr lang="de-DE" sz="1200" i="1" cap="small" dirty="0" smtClean="0">
                <a:solidFill>
                  <a:srgbClr val="000066"/>
                </a:solidFill>
              </a:rPr>
              <a:t>[Busse</a:t>
            </a:r>
            <a:r>
              <a:rPr lang="de-DE" sz="1200" i="1" dirty="0" smtClean="0">
                <a:solidFill>
                  <a:srgbClr val="000066"/>
                </a:solidFill>
              </a:rPr>
              <a:t> 2011, S. 20]</a:t>
            </a:r>
            <a:endParaRPr lang="de-DE" sz="1200" dirty="0" smtClean="0"/>
          </a:p>
          <a:p>
            <a:pPr>
              <a:buFontTx/>
              <a:buNone/>
              <a:defRPr/>
            </a:pPr>
            <a:endParaRPr lang="de-DE" sz="1800" i="1" dirty="0" smtClean="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2376" y="152492"/>
            <a:ext cx="8570259" cy="576064"/>
          </a:xfrm>
        </p:spPr>
        <p:txBody>
          <a:bodyPr/>
          <a:lstStyle/>
          <a:p>
            <a:r>
              <a:rPr lang="de-DE" sz="1900" b="1" kern="1200" dirty="0" smtClean="0">
                <a:solidFill>
                  <a:srgbClr val="002060"/>
                </a:solidFill>
                <a:latin typeface="Arial" charset="0"/>
                <a:ea typeface="+mn-ea"/>
                <a:cs typeface="+mn-cs"/>
              </a:rPr>
              <a:t>Spezifische Mittlerposition des Ausbildungspersonals</a:t>
            </a:r>
            <a:endParaRPr lang="de-DE" sz="1900" b="1" kern="1200" dirty="0">
              <a:solidFill>
                <a:srgbClr val="002060"/>
              </a:solidFill>
              <a:latin typeface="Arial" charset="0"/>
              <a:ea typeface="+mn-ea"/>
              <a:cs typeface="+mn-cs"/>
            </a:endParaRPr>
          </a:p>
        </p:txBody>
      </p:sp>
      <p:sp>
        <p:nvSpPr>
          <p:cNvPr id="3" name="Inhaltsplatzhalter 2"/>
          <p:cNvSpPr>
            <a:spLocks noGrp="1"/>
          </p:cNvSpPr>
          <p:nvPr>
            <p:ph idx="1"/>
          </p:nvPr>
        </p:nvSpPr>
        <p:spPr>
          <a:xfrm>
            <a:off x="264459" y="1030942"/>
            <a:ext cx="8583706" cy="5056094"/>
          </a:xfrm>
        </p:spPr>
        <p:txBody>
          <a:bodyPr/>
          <a:lstStyle/>
          <a:p>
            <a:pPr>
              <a:buNone/>
              <a:tabLst>
                <a:tab pos="5378450" algn="l"/>
              </a:tabLst>
            </a:pPr>
            <a:r>
              <a:rPr lang="de-DE" sz="1600" dirty="0" smtClean="0"/>
              <a:t>	</a:t>
            </a:r>
            <a:r>
              <a:rPr lang="de-DE" sz="1800" dirty="0" smtClean="0"/>
              <a:t>„Man steckt da ja immer so zwischen Baum und Borke. Man ist natürlich der Geschäftsleitung verpflichtet, man ist natürlich den Lehrlingen verpflichtet, man ist den Betriebsräten verpflichtet, man ist auch den Elternhäusern verpflichtet. Da muss man schon sehr ausgewogen und abgeklärt dann auch an die Sache rangehen. […] Da gehört sehr viel Persönlichkeitskompetenz dazu, […] wie so ein Politiker, […] dass einigermaßen alle zufrieden sind.“ </a:t>
            </a:r>
            <a:endParaRPr lang="de-DE" sz="1800" i="1" dirty="0" smtClean="0">
              <a:solidFill>
                <a:srgbClr val="002060"/>
              </a:solidFill>
            </a:endParaRPr>
          </a:p>
          <a:p>
            <a:pPr algn="r">
              <a:buNone/>
              <a:tabLst>
                <a:tab pos="5378450" algn="l"/>
              </a:tabLst>
            </a:pPr>
            <a:r>
              <a:rPr lang="de-DE" sz="1100" i="1" dirty="0" smtClean="0">
                <a:solidFill>
                  <a:srgbClr val="002060"/>
                </a:solidFill>
              </a:rPr>
              <a:t>[ehemaliger Aus- und Weiterbildungsleiter eines großen Metallunternehmens]</a:t>
            </a:r>
          </a:p>
          <a:p>
            <a:pPr algn="r">
              <a:buNone/>
              <a:tabLst>
                <a:tab pos="5378450" algn="l"/>
              </a:tabLst>
            </a:pPr>
            <a:endParaRPr lang="de-DE" sz="1100" i="1" dirty="0" smtClean="0">
              <a:solidFill>
                <a:srgbClr val="002060"/>
              </a:solidFill>
            </a:endParaRPr>
          </a:p>
          <a:p>
            <a:pPr>
              <a:buNone/>
            </a:pPr>
            <a:r>
              <a:rPr lang="de-DE" sz="1800" dirty="0" smtClean="0"/>
              <a:t>	„Meist sind die Ausbilder der zentrale (und einzige) Anlaufpunkt für die Auszubildenden. Sie akzeptieren auch die daraus entstehende direkte Verantwortung. Können die Ausbilder nicht weiterhelfen, hat das zumeist direkte negative Konsequenzen für die Auszubildenden, welche die Ausbilder auch unmittelbar erfahren. Daraus entsteht ein Zwang zum „Handeln müssen“, auch wenn betriebliche Strukturen dieses eigentlich nicht vorsehen und Ausbilder dann häufig außerhalb ihres eigentlichen Tätigkeits- und Zuständigkeitsbereichs agieren und damit Schwächen in betrieblichen Strukturen kompensieren</a:t>
            </a:r>
            <a:r>
              <a:rPr lang="de-DE" sz="1100" dirty="0" smtClean="0"/>
              <a:t>.“ </a:t>
            </a:r>
          </a:p>
          <a:p>
            <a:pPr algn="r">
              <a:buNone/>
            </a:pPr>
            <a:r>
              <a:rPr lang="de-DE" sz="1100" i="1" dirty="0" smtClean="0">
                <a:solidFill>
                  <a:srgbClr val="002060"/>
                </a:solidFill>
              </a:rPr>
              <a:t>	[schriftliche Stellungnahme eines Aus- und Weiterbildungsleiter eines anderen großen Metallunternehmens]</a:t>
            </a:r>
            <a:endParaRPr lang="de-DE" sz="1100" dirty="0" smtClean="0"/>
          </a:p>
          <a:p>
            <a:pPr>
              <a:buNone/>
            </a:pPr>
            <a:endParaRPr lang="de-DE" sz="1800" i="1" dirty="0" smtClean="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ibb-folie_quer">
  <a:themeElements>
    <a:clrScheme name="bibb-folie_qu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bb-folie_qu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bb-folie_qu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bb-folie_qu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bb-folie_qu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bb-folie_qu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bb-folie_qu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bb-folie_qu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bb-folie_qu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1365</Words>
  <Application>Microsoft Office PowerPoint</Application>
  <PresentationFormat>Bildschirmpräsentation (4:3)</PresentationFormat>
  <Paragraphs>686</Paragraphs>
  <Slides>30</Slides>
  <Notes>30</Notes>
  <HiddenSlides>0</HiddenSlides>
  <MMClips>0</MMClips>
  <ScaleCrop>false</ScaleCrop>
  <HeadingPairs>
    <vt:vector size="4" baseType="variant">
      <vt:variant>
        <vt:lpstr>Design</vt:lpstr>
      </vt:variant>
      <vt:variant>
        <vt:i4>2</vt:i4>
      </vt:variant>
      <vt:variant>
        <vt:lpstr>Folientitel</vt:lpstr>
      </vt:variant>
      <vt:variant>
        <vt:i4>30</vt:i4>
      </vt:variant>
    </vt:vector>
  </HeadingPairs>
  <TitlesOfParts>
    <vt:vector size="32" baseType="lpstr">
      <vt:lpstr>Benutzerdefiniertes Design</vt:lpstr>
      <vt:lpstr>bibb-folie_quer</vt:lpstr>
      <vt:lpstr>Folie 1</vt:lpstr>
      <vt:lpstr> Forschungshintergrund</vt:lpstr>
      <vt:lpstr>Methodische Vorgehensweise im Projekt SIAP</vt:lpstr>
      <vt:lpstr>Anlage und Umfang der Erhebung in 14 Unternehmen -  127 Interviews</vt:lpstr>
      <vt:lpstr>Folie 5</vt:lpstr>
      <vt:lpstr>Folie 6</vt:lpstr>
      <vt:lpstr>Folie 7</vt:lpstr>
      <vt:lpstr>Schattendasein betrieblicher Ausbilder in Betriebsvereinbarungen</vt:lpstr>
      <vt:lpstr>Spezifische Mittlerposition des Ausbildungspersonals</vt:lpstr>
      <vt:lpstr>Folie 10</vt:lpstr>
      <vt:lpstr>Aspekt „Autonomie der Fachausbilder/-innen vor Ort“ - 1</vt:lpstr>
      <vt:lpstr>Aspekt „Autonomie der Fachausbilder/-innen vor Ort“ - 2</vt:lpstr>
      <vt:lpstr>Folie 13</vt:lpstr>
      <vt:lpstr>Aspekt „Defensives Selbstverständnis in der gewerbl.-techn. Industrie“</vt:lpstr>
      <vt:lpstr>Folie 15</vt:lpstr>
      <vt:lpstr>Beispiel für eine offensive Strategie innerhalb der Gesamtorganisation</vt:lpstr>
      <vt:lpstr>Folie 17</vt:lpstr>
      <vt:lpstr>Aspekt „Ohnmächtige Ausbildungsleitung in segmentierter Struktur“</vt:lpstr>
      <vt:lpstr>Aspekt „Vergütungsmodell“</vt:lpstr>
      <vt:lpstr>Delegation der Ausbildungsverantwortung auf Mitarbeiterebene</vt:lpstr>
      <vt:lpstr>Folie 21</vt:lpstr>
      <vt:lpstr>Folie 22</vt:lpstr>
      <vt:lpstr>Aspekt „Karriere (?) als Ausbilder in der produzierenden Industrie“</vt:lpstr>
      <vt:lpstr>Aspekt „gestärktes Rollenverständnis durch Weiterbildung“</vt:lpstr>
      <vt:lpstr>Folie 25</vt:lpstr>
      <vt:lpstr>Folie 26</vt:lpstr>
      <vt:lpstr>Folie 27</vt:lpstr>
      <vt:lpstr>Folie 28</vt:lpstr>
      <vt:lpstr>Folie 29</vt:lpstr>
      <vt:lpstr>Folie 30</vt:lpstr>
    </vt:vector>
  </TitlesOfParts>
  <Company>BiBB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dietzen</dc:creator>
  <cp:lastModifiedBy>bahl</cp:lastModifiedBy>
  <cp:revision>381</cp:revision>
  <dcterms:created xsi:type="dcterms:W3CDTF">2011-11-04T11:45:03Z</dcterms:created>
  <dcterms:modified xsi:type="dcterms:W3CDTF">2012-10-30T16:31:11Z</dcterms:modified>
</cp:coreProperties>
</file>