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2" r:id="rId5"/>
    <p:sldId id="259" r:id="rId6"/>
    <p:sldId id="260" r:id="rId7"/>
    <p:sldId id="266" r:id="rId8"/>
    <p:sldId id="268" r:id="rId9"/>
    <p:sldId id="269" r:id="rId10"/>
    <p:sldId id="267" r:id="rId11"/>
    <p:sldId id="264" r:id="rId12"/>
    <p:sldId id="273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pic>
        <p:nvPicPr>
          <p:cNvPr id="7" name="Inhaltsplatzhalt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249" y="5874388"/>
            <a:ext cx="1411360" cy="90839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188" y="6027086"/>
            <a:ext cx="1651777" cy="77313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35" y="5955518"/>
            <a:ext cx="811160" cy="81116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4" y="6029207"/>
            <a:ext cx="3935237" cy="75163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pic>
        <p:nvPicPr>
          <p:cNvPr id="7" name="Inhaltsplatzhalt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249" y="5874388"/>
            <a:ext cx="1411360" cy="90839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188" y="6027086"/>
            <a:ext cx="1651777" cy="77313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35" y="5955518"/>
            <a:ext cx="811160" cy="81116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4" y="6029207"/>
            <a:ext cx="3935237" cy="75163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pic>
        <p:nvPicPr>
          <p:cNvPr id="8" name="Inhaltsplatzhalt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249" y="5874388"/>
            <a:ext cx="1411360" cy="90839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188" y="6027086"/>
            <a:ext cx="1651777" cy="77313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35" y="5955518"/>
            <a:ext cx="811160" cy="81116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4" y="6029207"/>
            <a:ext cx="3935237" cy="75163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pic>
        <p:nvPicPr>
          <p:cNvPr id="10" name="Inhaltsplatzhalt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249" y="5874388"/>
            <a:ext cx="1411360" cy="90839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188" y="6027086"/>
            <a:ext cx="1651777" cy="77313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35" y="5955518"/>
            <a:ext cx="811160" cy="81116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4" y="6029207"/>
            <a:ext cx="3935237" cy="75163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pic>
        <p:nvPicPr>
          <p:cNvPr id="6" name="Inhaltsplatzhalt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249" y="5874388"/>
            <a:ext cx="1411360" cy="90839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188" y="6027086"/>
            <a:ext cx="1651777" cy="77313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35" y="5955518"/>
            <a:ext cx="811160" cy="81116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4" y="6029207"/>
            <a:ext cx="3935237" cy="75163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Berufsbildung 4.0!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Handlungsempfehlungen der Sozialpartner 2017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706" y="32190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0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84816"/>
            <a:ext cx="9905998" cy="1905000"/>
          </a:xfrm>
        </p:spPr>
        <p:txBody>
          <a:bodyPr/>
          <a:lstStyle/>
          <a:p>
            <a:r>
              <a:rPr lang="de-DE" dirty="0"/>
              <a:t>Branchenübergreifende Berufsinformationen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1141413" y="2174023"/>
            <a:ext cx="9905998" cy="3383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welche Ausbildungsberufe, Fortbildungsprofile und </a:t>
            </a:r>
            <a:br>
              <a:rPr lang="de-DE" dirty="0" smtClean="0"/>
            </a:br>
            <a:r>
              <a:rPr lang="de-DE" dirty="0" smtClean="0"/>
              <a:t>hochschulischen Abschlüsse sind im </a:t>
            </a:r>
            <a:r>
              <a:rPr lang="de-DE" dirty="0"/>
              <a:t>I4.0-Workflow </a:t>
            </a:r>
            <a:r>
              <a:rPr lang="de-DE" dirty="0" smtClean="0"/>
              <a:t>relevant</a:t>
            </a:r>
          </a:p>
          <a:p>
            <a:r>
              <a:rPr lang="de-DE" dirty="0"/>
              <a:t>beruflichen Entwicklungsperspektiven im I4.0-Bereich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transparent darstellen </a:t>
            </a:r>
            <a:r>
              <a:rPr lang="de-DE" dirty="0"/>
              <a:t>und die dafür relevanten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Bildungsgänge und Bildungsinhalte beschreiben</a:t>
            </a:r>
          </a:p>
          <a:p>
            <a:r>
              <a:rPr lang="de-DE" dirty="0" smtClean="0"/>
              <a:t>Um welche Kernkompetenzen Handelt es sich  </a:t>
            </a:r>
          </a:p>
          <a:p>
            <a:r>
              <a:rPr lang="de-DE" dirty="0" smtClean="0"/>
              <a:t>welche </a:t>
            </a:r>
            <a:r>
              <a:rPr lang="de-DE" dirty="0"/>
              <a:t>Tätigkeitsfelder </a:t>
            </a:r>
            <a:r>
              <a:rPr lang="de-DE" dirty="0" smtClean="0"/>
              <a:t>werden alle abgedeckt </a:t>
            </a:r>
          </a:p>
          <a:p>
            <a:r>
              <a:rPr lang="de-DE" dirty="0" smtClean="0"/>
              <a:t>Einordnung in die I 4.0 </a:t>
            </a:r>
            <a:r>
              <a:rPr lang="de-DE" dirty="0"/>
              <a:t>Geschäftsprozessen und -abläufen </a:t>
            </a:r>
            <a:r>
              <a:rPr lang="de-DE" dirty="0" smtClean="0"/>
              <a:t>und fachlich Verzahnung/Vernetzung</a:t>
            </a: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8769057" y="844387"/>
            <a:ext cx="2668800" cy="3801600"/>
            <a:chOff x="8769057" y="844387"/>
            <a:chExt cx="2668800" cy="3801600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403268">
              <a:off x="8769057" y="844387"/>
              <a:ext cx="2668800" cy="3801600"/>
            </a:xfrm>
            <a:prstGeom prst="rect">
              <a:avLst/>
            </a:prstGeom>
          </p:spPr>
        </p:pic>
        <p:sp>
          <p:nvSpPr>
            <p:cNvPr id="3" name="Textfeld 2"/>
            <p:cNvSpPr txBox="1"/>
            <p:nvPr/>
          </p:nvSpPr>
          <p:spPr>
            <a:xfrm rot="20613479">
              <a:off x="9674352" y="1371600"/>
              <a:ext cx="17113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 smtClean="0">
                  <a:solidFill>
                    <a:srgbClr val="FF0000"/>
                  </a:solidFill>
                </a:rPr>
                <a:t>Beispiel</a:t>
              </a:r>
              <a:endParaRPr lang="de-DE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163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100715"/>
            <a:ext cx="9905998" cy="1905000"/>
          </a:xfrm>
        </p:spPr>
        <p:txBody>
          <a:bodyPr/>
          <a:lstStyle/>
          <a:p>
            <a:r>
              <a:rPr lang="de-DE" dirty="0" smtClean="0"/>
              <a:t>Umsetzungshilfen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1658" y="2770362"/>
            <a:ext cx="9905998" cy="3124201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Erstellung der Umsetzungshilfen durch das BIBB mit betrieblichen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und </a:t>
            </a:r>
            <a:r>
              <a:rPr lang="de-DE" dirty="0"/>
              <a:t>schulischen Sachverständigen</a:t>
            </a:r>
          </a:p>
          <a:p>
            <a:r>
              <a:rPr lang="de-DE" dirty="0"/>
              <a:t>Kostenlos Online als PDF Verfügbar (www.bibb.de)</a:t>
            </a:r>
          </a:p>
          <a:p>
            <a:r>
              <a:rPr lang="de-DE" dirty="0"/>
              <a:t>Inhalte: </a:t>
            </a:r>
          </a:p>
          <a:p>
            <a:pPr lvl="1"/>
            <a:r>
              <a:rPr lang="de-DE" dirty="0" smtClean="0"/>
              <a:t>I 4.0 spezifische Erläuterung </a:t>
            </a:r>
            <a:r>
              <a:rPr lang="de-DE" dirty="0"/>
              <a:t>beider Rahmenpläne</a:t>
            </a:r>
          </a:p>
          <a:p>
            <a:pPr lvl="1"/>
            <a:r>
              <a:rPr lang="de-DE" dirty="0" smtClean="0"/>
              <a:t>I 4.0 Beispiele </a:t>
            </a:r>
            <a:r>
              <a:rPr lang="de-DE" dirty="0"/>
              <a:t>betrieblicher Lernaufgaben und schulischer Lernsituationen</a:t>
            </a:r>
          </a:p>
          <a:p>
            <a:pPr lvl="1"/>
            <a:r>
              <a:rPr lang="de-DE" dirty="0"/>
              <a:t>Konzept der </a:t>
            </a:r>
            <a:r>
              <a:rPr lang="de-DE" dirty="0" smtClean="0"/>
              <a:t>arbeitsprozessorientierten </a:t>
            </a:r>
            <a:r>
              <a:rPr lang="de-DE" dirty="0"/>
              <a:t>Qualifizierung</a:t>
            </a:r>
          </a:p>
          <a:p>
            <a:pPr lvl="1"/>
            <a:r>
              <a:rPr lang="de-DE" dirty="0"/>
              <a:t>Weiterbildungsmöglichkeiten nach Ausbildungsabschluss</a:t>
            </a:r>
          </a:p>
          <a:p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8831079" y="329762"/>
            <a:ext cx="3032879" cy="3993433"/>
            <a:chOff x="8831079" y="329762"/>
            <a:chExt cx="3032879" cy="3993433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395710">
              <a:off x="8831079" y="329762"/>
              <a:ext cx="2875272" cy="3993433"/>
            </a:xfrm>
            <a:prstGeom prst="rect">
              <a:avLst/>
            </a:prstGeom>
          </p:spPr>
        </p:pic>
        <p:sp>
          <p:nvSpPr>
            <p:cNvPr id="5" name="Textfeld 4"/>
            <p:cNvSpPr txBox="1"/>
            <p:nvPr/>
          </p:nvSpPr>
          <p:spPr>
            <a:xfrm rot="1414500">
              <a:off x="10087669" y="1080316"/>
              <a:ext cx="177628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b="1" dirty="0" smtClean="0">
                  <a:solidFill>
                    <a:srgbClr val="002060"/>
                  </a:solidFill>
                </a:rPr>
                <a:t>Industriemechaniker/</a:t>
              </a:r>
              <a:br>
                <a:rPr lang="de-DE" sz="1100" b="1" dirty="0" smtClean="0">
                  <a:solidFill>
                    <a:srgbClr val="002060"/>
                  </a:solidFill>
                </a:rPr>
              </a:br>
              <a:r>
                <a:rPr lang="de-DE" sz="1100" b="1" dirty="0" smtClean="0">
                  <a:solidFill>
                    <a:srgbClr val="002060"/>
                  </a:solidFill>
                </a:rPr>
                <a:t>Industriemechanikerin</a:t>
              </a:r>
              <a:endParaRPr lang="de-DE" sz="11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813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912" y="-360466"/>
            <a:ext cx="9905998" cy="1905000"/>
          </a:xfrm>
        </p:spPr>
        <p:txBody>
          <a:bodyPr/>
          <a:lstStyle/>
          <a:p>
            <a:r>
              <a:rPr lang="de-DE" dirty="0" smtClean="0"/>
              <a:t>Zeitschiene der Umsetzung </a:t>
            </a:r>
            <a:endParaRPr lang="de-DE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715618" y="1581943"/>
            <a:ext cx="7321232" cy="948943"/>
            <a:chOff x="715618" y="1581943"/>
            <a:chExt cx="7321232" cy="948943"/>
          </a:xfrm>
        </p:grpSpPr>
        <p:sp>
          <p:nvSpPr>
            <p:cNvPr id="6" name="Freihandform 5"/>
            <p:cNvSpPr/>
            <p:nvPr/>
          </p:nvSpPr>
          <p:spPr>
            <a:xfrm>
              <a:off x="715618" y="1581943"/>
              <a:ext cx="2372357" cy="948943"/>
            </a:xfrm>
            <a:custGeom>
              <a:avLst/>
              <a:gdLst>
                <a:gd name="connsiteX0" fmla="*/ 0 w 2372357"/>
                <a:gd name="connsiteY0" fmla="*/ 0 h 948943"/>
                <a:gd name="connsiteX1" fmla="*/ 1897886 w 2372357"/>
                <a:gd name="connsiteY1" fmla="*/ 0 h 948943"/>
                <a:gd name="connsiteX2" fmla="*/ 2372357 w 2372357"/>
                <a:gd name="connsiteY2" fmla="*/ 474472 h 948943"/>
                <a:gd name="connsiteX3" fmla="*/ 1897886 w 2372357"/>
                <a:gd name="connsiteY3" fmla="*/ 948943 h 948943"/>
                <a:gd name="connsiteX4" fmla="*/ 0 w 2372357"/>
                <a:gd name="connsiteY4" fmla="*/ 948943 h 948943"/>
                <a:gd name="connsiteX5" fmla="*/ 474472 w 2372357"/>
                <a:gd name="connsiteY5" fmla="*/ 474472 h 948943"/>
                <a:gd name="connsiteX6" fmla="*/ 0 w 2372357"/>
                <a:gd name="connsiteY6" fmla="*/ 0 h 94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2357" h="948943">
                  <a:moveTo>
                    <a:pt x="0" y="0"/>
                  </a:moveTo>
                  <a:lnTo>
                    <a:pt x="1897886" y="0"/>
                  </a:lnTo>
                  <a:lnTo>
                    <a:pt x="2372357" y="474472"/>
                  </a:lnTo>
                  <a:lnTo>
                    <a:pt x="1897886" y="948943"/>
                  </a:lnTo>
                  <a:lnTo>
                    <a:pt x="0" y="948943"/>
                  </a:lnTo>
                  <a:lnTo>
                    <a:pt x="474472" y="4744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0982" tIns="8255" rIns="474471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300" kern="1200" dirty="0" smtClean="0"/>
                <a:t>Agiles Verfahren der Sozialpartner</a:t>
              </a:r>
              <a:endParaRPr lang="de-DE" sz="1300" kern="1200" dirty="0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2767243" y="1661816"/>
              <a:ext cx="1969057" cy="787622"/>
            </a:xfrm>
            <a:custGeom>
              <a:avLst/>
              <a:gdLst>
                <a:gd name="connsiteX0" fmla="*/ 0 w 1969057"/>
                <a:gd name="connsiteY0" fmla="*/ 0 h 787622"/>
                <a:gd name="connsiteX1" fmla="*/ 1575246 w 1969057"/>
                <a:gd name="connsiteY1" fmla="*/ 0 h 787622"/>
                <a:gd name="connsiteX2" fmla="*/ 1969057 w 1969057"/>
                <a:gd name="connsiteY2" fmla="*/ 393811 h 787622"/>
                <a:gd name="connsiteX3" fmla="*/ 1575246 w 1969057"/>
                <a:gd name="connsiteY3" fmla="*/ 787622 h 787622"/>
                <a:gd name="connsiteX4" fmla="*/ 0 w 1969057"/>
                <a:gd name="connsiteY4" fmla="*/ 787622 h 787622"/>
                <a:gd name="connsiteX5" fmla="*/ 393811 w 1969057"/>
                <a:gd name="connsiteY5" fmla="*/ 393811 h 787622"/>
                <a:gd name="connsiteX6" fmla="*/ 0 w 1969057"/>
                <a:gd name="connsiteY6" fmla="*/ 0 h 78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9057" h="787622">
                  <a:moveTo>
                    <a:pt x="0" y="0"/>
                  </a:moveTo>
                  <a:lnTo>
                    <a:pt x="1575246" y="0"/>
                  </a:lnTo>
                  <a:lnTo>
                    <a:pt x="1969057" y="393811"/>
                  </a:lnTo>
                  <a:lnTo>
                    <a:pt x="1575246" y="787622"/>
                  </a:lnTo>
                  <a:lnTo>
                    <a:pt x="0" y="787622"/>
                  </a:lnTo>
                  <a:lnTo>
                    <a:pt x="393811" y="3938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7781" tIns="6985" rIns="393811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/>
                <a:t>Start </a:t>
              </a:r>
              <a:br>
                <a:rPr lang="de-DE" sz="1100" kern="1200" dirty="0" smtClean="0"/>
              </a:br>
              <a:r>
                <a:rPr lang="de-DE" sz="1100" kern="1200" dirty="0" smtClean="0"/>
                <a:t>II/2016</a:t>
              </a:r>
              <a:endParaRPr lang="de-DE" sz="1100" kern="1200" dirty="0"/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4414717" y="1661808"/>
              <a:ext cx="1969057" cy="787622"/>
            </a:xfrm>
            <a:custGeom>
              <a:avLst/>
              <a:gdLst>
                <a:gd name="connsiteX0" fmla="*/ 0 w 1969057"/>
                <a:gd name="connsiteY0" fmla="*/ 0 h 787622"/>
                <a:gd name="connsiteX1" fmla="*/ 1575246 w 1969057"/>
                <a:gd name="connsiteY1" fmla="*/ 0 h 787622"/>
                <a:gd name="connsiteX2" fmla="*/ 1969057 w 1969057"/>
                <a:gd name="connsiteY2" fmla="*/ 393811 h 787622"/>
                <a:gd name="connsiteX3" fmla="*/ 1575246 w 1969057"/>
                <a:gd name="connsiteY3" fmla="*/ 787622 h 787622"/>
                <a:gd name="connsiteX4" fmla="*/ 0 w 1969057"/>
                <a:gd name="connsiteY4" fmla="*/ 787622 h 787622"/>
                <a:gd name="connsiteX5" fmla="*/ 393811 w 1969057"/>
                <a:gd name="connsiteY5" fmla="*/ 393811 h 787622"/>
                <a:gd name="connsiteX6" fmla="*/ 0 w 1969057"/>
                <a:gd name="connsiteY6" fmla="*/ 0 h 78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9057" h="787622">
                  <a:moveTo>
                    <a:pt x="0" y="0"/>
                  </a:moveTo>
                  <a:lnTo>
                    <a:pt x="1575246" y="0"/>
                  </a:lnTo>
                  <a:lnTo>
                    <a:pt x="1969057" y="393811"/>
                  </a:lnTo>
                  <a:lnTo>
                    <a:pt x="1575246" y="787622"/>
                  </a:lnTo>
                  <a:lnTo>
                    <a:pt x="0" y="787622"/>
                  </a:lnTo>
                  <a:lnTo>
                    <a:pt x="393811" y="3938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7781" tIns="6985" rIns="393811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/>
                <a:t>Stufe 1 I/2017</a:t>
              </a:r>
              <a:endParaRPr lang="de-DE" sz="1100" kern="1200" dirty="0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6067793" y="1661808"/>
              <a:ext cx="1969057" cy="787622"/>
            </a:xfrm>
            <a:custGeom>
              <a:avLst/>
              <a:gdLst>
                <a:gd name="connsiteX0" fmla="*/ 0 w 1969057"/>
                <a:gd name="connsiteY0" fmla="*/ 0 h 787622"/>
                <a:gd name="connsiteX1" fmla="*/ 1575246 w 1969057"/>
                <a:gd name="connsiteY1" fmla="*/ 0 h 787622"/>
                <a:gd name="connsiteX2" fmla="*/ 1969057 w 1969057"/>
                <a:gd name="connsiteY2" fmla="*/ 393811 h 787622"/>
                <a:gd name="connsiteX3" fmla="*/ 1575246 w 1969057"/>
                <a:gd name="connsiteY3" fmla="*/ 787622 h 787622"/>
                <a:gd name="connsiteX4" fmla="*/ 0 w 1969057"/>
                <a:gd name="connsiteY4" fmla="*/ 787622 h 787622"/>
                <a:gd name="connsiteX5" fmla="*/ 393811 w 1969057"/>
                <a:gd name="connsiteY5" fmla="*/ 393811 h 787622"/>
                <a:gd name="connsiteX6" fmla="*/ 0 w 1969057"/>
                <a:gd name="connsiteY6" fmla="*/ 0 h 78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9057" h="787622">
                  <a:moveTo>
                    <a:pt x="0" y="0"/>
                  </a:moveTo>
                  <a:lnTo>
                    <a:pt x="1575246" y="0"/>
                  </a:lnTo>
                  <a:lnTo>
                    <a:pt x="1969057" y="393811"/>
                  </a:lnTo>
                  <a:lnTo>
                    <a:pt x="1575246" y="787622"/>
                  </a:lnTo>
                  <a:lnTo>
                    <a:pt x="0" y="787622"/>
                  </a:lnTo>
                  <a:lnTo>
                    <a:pt x="393811" y="3938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7781" tIns="6985" rIns="393811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/>
                <a:t>Stufe 2 II/2018 </a:t>
              </a:r>
              <a:endParaRPr lang="de-DE" sz="1100" kern="1200" dirty="0"/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4472357" y="2655815"/>
            <a:ext cx="5679098" cy="948943"/>
            <a:chOff x="4472357" y="2655815"/>
            <a:chExt cx="5679098" cy="948943"/>
          </a:xfrm>
        </p:grpSpPr>
        <p:sp>
          <p:nvSpPr>
            <p:cNvPr id="12" name="Freihandform 11"/>
            <p:cNvSpPr/>
            <p:nvPr/>
          </p:nvSpPr>
          <p:spPr>
            <a:xfrm>
              <a:off x="4472357" y="2655815"/>
              <a:ext cx="2372357" cy="948943"/>
            </a:xfrm>
            <a:custGeom>
              <a:avLst/>
              <a:gdLst>
                <a:gd name="connsiteX0" fmla="*/ 0 w 2372357"/>
                <a:gd name="connsiteY0" fmla="*/ 0 h 948943"/>
                <a:gd name="connsiteX1" fmla="*/ 1897886 w 2372357"/>
                <a:gd name="connsiteY1" fmla="*/ 0 h 948943"/>
                <a:gd name="connsiteX2" fmla="*/ 2372357 w 2372357"/>
                <a:gd name="connsiteY2" fmla="*/ 474472 h 948943"/>
                <a:gd name="connsiteX3" fmla="*/ 1897886 w 2372357"/>
                <a:gd name="connsiteY3" fmla="*/ 948943 h 948943"/>
                <a:gd name="connsiteX4" fmla="*/ 0 w 2372357"/>
                <a:gd name="connsiteY4" fmla="*/ 948943 h 948943"/>
                <a:gd name="connsiteX5" fmla="*/ 474472 w 2372357"/>
                <a:gd name="connsiteY5" fmla="*/ 474472 h 948943"/>
                <a:gd name="connsiteX6" fmla="*/ 0 w 2372357"/>
                <a:gd name="connsiteY6" fmla="*/ 0 h 94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2357" h="948943">
                  <a:moveTo>
                    <a:pt x="0" y="0"/>
                  </a:moveTo>
                  <a:lnTo>
                    <a:pt x="1897886" y="0"/>
                  </a:lnTo>
                  <a:lnTo>
                    <a:pt x="2372357" y="474472"/>
                  </a:lnTo>
                  <a:lnTo>
                    <a:pt x="1897886" y="948943"/>
                  </a:lnTo>
                  <a:lnTo>
                    <a:pt x="0" y="948943"/>
                  </a:lnTo>
                  <a:lnTo>
                    <a:pt x="474472" y="4744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0982" tIns="8255" rIns="474471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300" kern="1200" dirty="0" smtClean="0"/>
                <a:t>Teilnovellierung</a:t>
              </a:r>
              <a:endParaRPr lang="de-DE" sz="1300" kern="1200" dirty="0"/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6528627" y="2736475"/>
              <a:ext cx="1969057" cy="787622"/>
            </a:xfrm>
            <a:custGeom>
              <a:avLst/>
              <a:gdLst>
                <a:gd name="connsiteX0" fmla="*/ 0 w 1969057"/>
                <a:gd name="connsiteY0" fmla="*/ 0 h 787622"/>
                <a:gd name="connsiteX1" fmla="*/ 1575246 w 1969057"/>
                <a:gd name="connsiteY1" fmla="*/ 0 h 787622"/>
                <a:gd name="connsiteX2" fmla="*/ 1969057 w 1969057"/>
                <a:gd name="connsiteY2" fmla="*/ 393811 h 787622"/>
                <a:gd name="connsiteX3" fmla="*/ 1575246 w 1969057"/>
                <a:gd name="connsiteY3" fmla="*/ 787622 h 787622"/>
                <a:gd name="connsiteX4" fmla="*/ 0 w 1969057"/>
                <a:gd name="connsiteY4" fmla="*/ 787622 h 787622"/>
                <a:gd name="connsiteX5" fmla="*/ 393811 w 1969057"/>
                <a:gd name="connsiteY5" fmla="*/ 393811 h 787622"/>
                <a:gd name="connsiteX6" fmla="*/ 0 w 1969057"/>
                <a:gd name="connsiteY6" fmla="*/ 0 h 78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9057" h="787622">
                  <a:moveTo>
                    <a:pt x="0" y="0"/>
                  </a:moveTo>
                  <a:lnTo>
                    <a:pt x="1575246" y="0"/>
                  </a:lnTo>
                  <a:lnTo>
                    <a:pt x="1969057" y="393811"/>
                  </a:lnTo>
                  <a:lnTo>
                    <a:pt x="1575246" y="787622"/>
                  </a:lnTo>
                  <a:lnTo>
                    <a:pt x="0" y="787622"/>
                  </a:lnTo>
                  <a:lnTo>
                    <a:pt x="393811" y="3938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7781" tIns="6985" rIns="393811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/>
                <a:t>Start III/2017</a:t>
              </a:r>
              <a:endParaRPr lang="de-DE" sz="1100" kern="1200" dirty="0"/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8182398" y="2736475"/>
              <a:ext cx="1969057" cy="787622"/>
            </a:xfrm>
            <a:custGeom>
              <a:avLst/>
              <a:gdLst>
                <a:gd name="connsiteX0" fmla="*/ 0 w 1969057"/>
                <a:gd name="connsiteY0" fmla="*/ 0 h 787622"/>
                <a:gd name="connsiteX1" fmla="*/ 1575246 w 1969057"/>
                <a:gd name="connsiteY1" fmla="*/ 0 h 787622"/>
                <a:gd name="connsiteX2" fmla="*/ 1969057 w 1969057"/>
                <a:gd name="connsiteY2" fmla="*/ 393811 h 787622"/>
                <a:gd name="connsiteX3" fmla="*/ 1575246 w 1969057"/>
                <a:gd name="connsiteY3" fmla="*/ 787622 h 787622"/>
                <a:gd name="connsiteX4" fmla="*/ 0 w 1969057"/>
                <a:gd name="connsiteY4" fmla="*/ 787622 h 787622"/>
                <a:gd name="connsiteX5" fmla="*/ 393811 w 1969057"/>
                <a:gd name="connsiteY5" fmla="*/ 393811 h 787622"/>
                <a:gd name="connsiteX6" fmla="*/ 0 w 1969057"/>
                <a:gd name="connsiteY6" fmla="*/ 0 h 78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9057" h="787622">
                  <a:moveTo>
                    <a:pt x="0" y="0"/>
                  </a:moveTo>
                  <a:lnTo>
                    <a:pt x="1575246" y="0"/>
                  </a:lnTo>
                  <a:lnTo>
                    <a:pt x="1969057" y="393811"/>
                  </a:lnTo>
                  <a:lnTo>
                    <a:pt x="1575246" y="787622"/>
                  </a:lnTo>
                  <a:lnTo>
                    <a:pt x="0" y="787622"/>
                  </a:lnTo>
                  <a:lnTo>
                    <a:pt x="393811" y="3938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7781" tIns="6985" rIns="393811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/>
                <a:t>BGBL II/2018</a:t>
              </a:r>
              <a:endParaRPr lang="de-DE" sz="1100" kern="1200" dirty="0"/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5184041" y="3737610"/>
            <a:ext cx="5679091" cy="948943"/>
            <a:chOff x="5184041" y="3737610"/>
            <a:chExt cx="5679091" cy="948943"/>
          </a:xfrm>
        </p:grpSpPr>
        <p:sp>
          <p:nvSpPr>
            <p:cNvPr id="18" name="Freihandform 17"/>
            <p:cNvSpPr/>
            <p:nvPr/>
          </p:nvSpPr>
          <p:spPr>
            <a:xfrm>
              <a:off x="5184041" y="3737610"/>
              <a:ext cx="2372357" cy="948943"/>
            </a:xfrm>
            <a:custGeom>
              <a:avLst/>
              <a:gdLst>
                <a:gd name="connsiteX0" fmla="*/ 0 w 2372357"/>
                <a:gd name="connsiteY0" fmla="*/ 0 h 948943"/>
                <a:gd name="connsiteX1" fmla="*/ 1897886 w 2372357"/>
                <a:gd name="connsiteY1" fmla="*/ 0 h 948943"/>
                <a:gd name="connsiteX2" fmla="*/ 2372357 w 2372357"/>
                <a:gd name="connsiteY2" fmla="*/ 474472 h 948943"/>
                <a:gd name="connsiteX3" fmla="*/ 1897886 w 2372357"/>
                <a:gd name="connsiteY3" fmla="*/ 948943 h 948943"/>
                <a:gd name="connsiteX4" fmla="*/ 0 w 2372357"/>
                <a:gd name="connsiteY4" fmla="*/ 948943 h 948943"/>
                <a:gd name="connsiteX5" fmla="*/ 474472 w 2372357"/>
                <a:gd name="connsiteY5" fmla="*/ 474472 h 948943"/>
                <a:gd name="connsiteX6" fmla="*/ 0 w 2372357"/>
                <a:gd name="connsiteY6" fmla="*/ 0 h 94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2357" h="948943">
                  <a:moveTo>
                    <a:pt x="0" y="0"/>
                  </a:moveTo>
                  <a:lnTo>
                    <a:pt x="1897886" y="0"/>
                  </a:lnTo>
                  <a:lnTo>
                    <a:pt x="2372357" y="474472"/>
                  </a:lnTo>
                  <a:lnTo>
                    <a:pt x="1897886" y="948943"/>
                  </a:lnTo>
                  <a:lnTo>
                    <a:pt x="0" y="948943"/>
                  </a:lnTo>
                  <a:lnTo>
                    <a:pt x="474472" y="4744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0982" tIns="8255" rIns="474471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300" kern="1200" dirty="0" smtClean="0"/>
                <a:t>Umsetzungshilfen</a:t>
              </a:r>
              <a:endParaRPr lang="de-DE" sz="1300" kern="1200" dirty="0"/>
            </a:p>
          </p:txBody>
        </p:sp>
        <p:sp>
          <p:nvSpPr>
            <p:cNvPr id="19" name="Freihandform 18"/>
            <p:cNvSpPr/>
            <p:nvPr/>
          </p:nvSpPr>
          <p:spPr>
            <a:xfrm>
              <a:off x="7240283" y="3818270"/>
              <a:ext cx="1969057" cy="787622"/>
            </a:xfrm>
            <a:custGeom>
              <a:avLst/>
              <a:gdLst>
                <a:gd name="connsiteX0" fmla="*/ 0 w 1969057"/>
                <a:gd name="connsiteY0" fmla="*/ 0 h 787622"/>
                <a:gd name="connsiteX1" fmla="*/ 1575246 w 1969057"/>
                <a:gd name="connsiteY1" fmla="*/ 0 h 787622"/>
                <a:gd name="connsiteX2" fmla="*/ 1969057 w 1969057"/>
                <a:gd name="connsiteY2" fmla="*/ 393811 h 787622"/>
                <a:gd name="connsiteX3" fmla="*/ 1575246 w 1969057"/>
                <a:gd name="connsiteY3" fmla="*/ 787622 h 787622"/>
                <a:gd name="connsiteX4" fmla="*/ 0 w 1969057"/>
                <a:gd name="connsiteY4" fmla="*/ 787622 h 787622"/>
                <a:gd name="connsiteX5" fmla="*/ 393811 w 1969057"/>
                <a:gd name="connsiteY5" fmla="*/ 393811 h 787622"/>
                <a:gd name="connsiteX6" fmla="*/ 0 w 1969057"/>
                <a:gd name="connsiteY6" fmla="*/ 0 h 78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9057" h="787622">
                  <a:moveTo>
                    <a:pt x="0" y="0"/>
                  </a:moveTo>
                  <a:lnTo>
                    <a:pt x="1575246" y="0"/>
                  </a:lnTo>
                  <a:lnTo>
                    <a:pt x="1969057" y="393811"/>
                  </a:lnTo>
                  <a:lnTo>
                    <a:pt x="1575246" y="787622"/>
                  </a:lnTo>
                  <a:lnTo>
                    <a:pt x="0" y="787622"/>
                  </a:lnTo>
                  <a:lnTo>
                    <a:pt x="393811" y="3938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7781" tIns="6985" rIns="393811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/>
                <a:t>Start IV/2017</a:t>
              </a:r>
              <a:endParaRPr lang="de-DE" sz="1100" kern="1200" dirty="0"/>
            </a:p>
          </p:txBody>
        </p:sp>
        <p:sp>
          <p:nvSpPr>
            <p:cNvPr id="20" name="Freihandform 19"/>
            <p:cNvSpPr/>
            <p:nvPr/>
          </p:nvSpPr>
          <p:spPr>
            <a:xfrm>
              <a:off x="8894075" y="3818270"/>
              <a:ext cx="1969057" cy="787622"/>
            </a:xfrm>
            <a:custGeom>
              <a:avLst/>
              <a:gdLst>
                <a:gd name="connsiteX0" fmla="*/ 0 w 1969057"/>
                <a:gd name="connsiteY0" fmla="*/ 0 h 787622"/>
                <a:gd name="connsiteX1" fmla="*/ 1575246 w 1969057"/>
                <a:gd name="connsiteY1" fmla="*/ 0 h 787622"/>
                <a:gd name="connsiteX2" fmla="*/ 1969057 w 1969057"/>
                <a:gd name="connsiteY2" fmla="*/ 393811 h 787622"/>
                <a:gd name="connsiteX3" fmla="*/ 1575246 w 1969057"/>
                <a:gd name="connsiteY3" fmla="*/ 787622 h 787622"/>
                <a:gd name="connsiteX4" fmla="*/ 0 w 1969057"/>
                <a:gd name="connsiteY4" fmla="*/ 787622 h 787622"/>
                <a:gd name="connsiteX5" fmla="*/ 393811 w 1969057"/>
                <a:gd name="connsiteY5" fmla="*/ 393811 h 787622"/>
                <a:gd name="connsiteX6" fmla="*/ 0 w 1969057"/>
                <a:gd name="connsiteY6" fmla="*/ 0 h 78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9057" h="787622">
                  <a:moveTo>
                    <a:pt x="0" y="0"/>
                  </a:moveTo>
                  <a:lnTo>
                    <a:pt x="1575246" y="0"/>
                  </a:lnTo>
                  <a:lnTo>
                    <a:pt x="1969057" y="393811"/>
                  </a:lnTo>
                  <a:lnTo>
                    <a:pt x="1575246" y="787622"/>
                  </a:lnTo>
                  <a:lnTo>
                    <a:pt x="0" y="787622"/>
                  </a:lnTo>
                  <a:lnTo>
                    <a:pt x="393811" y="3938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7781" tIns="6985" rIns="393811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/>
                <a:t>BIBB</a:t>
              </a:r>
              <a:br>
                <a:rPr lang="de-DE" sz="1100" kern="1200" dirty="0" smtClean="0"/>
              </a:br>
              <a:r>
                <a:rPr lang="de-DE" sz="1100" kern="1200" dirty="0" smtClean="0"/>
                <a:t>III/2018</a:t>
              </a:r>
              <a:endParaRPr lang="de-DE" sz="1100" kern="1200" dirty="0"/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4228075" y="4819405"/>
            <a:ext cx="7296416" cy="948943"/>
            <a:chOff x="4228075" y="4819405"/>
            <a:chExt cx="7296416" cy="948943"/>
          </a:xfrm>
        </p:grpSpPr>
        <p:sp>
          <p:nvSpPr>
            <p:cNvPr id="15" name="Freihandform 14"/>
            <p:cNvSpPr/>
            <p:nvPr/>
          </p:nvSpPr>
          <p:spPr>
            <a:xfrm>
              <a:off x="6277846" y="4895396"/>
              <a:ext cx="1969057" cy="787622"/>
            </a:xfrm>
            <a:custGeom>
              <a:avLst/>
              <a:gdLst>
                <a:gd name="connsiteX0" fmla="*/ 0 w 1969057"/>
                <a:gd name="connsiteY0" fmla="*/ 0 h 787622"/>
                <a:gd name="connsiteX1" fmla="*/ 1575246 w 1969057"/>
                <a:gd name="connsiteY1" fmla="*/ 0 h 787622"/>
                <a:gd name="connsiteX2" fmla="*/ 1969057 w 1969057"/>
                <a:gd name="connsiteY2" fmla="*/ 393811 h 787622"/>
                <a:gd name="connsiteX3" fmla="*/ 1575246 w 1969057"/>
                <a:gd name="connsiteY3" fmla="*/ 787622 h 787622"/>
                <a:gd name="connsiteX4" fmla="*/ 0 w 1969057"/>
                <a:gd name="connsiteY4" fmla="*/ 787622 h 787622"/>
                <a:gd name="connsiteX5" fmla="*/ 393811 w 1969057"/>
                <a:gd name="connsiteY5" fmla="*/ 393811 h 787622"/>
                <a:gd name="connsiteX6" fmla="*/ 0 w 1969057"/>
                <a:gd name="connsiteY6" fmla="*/ 0 h 78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9057" h="787622">
                  <a:moveTo>
                    <a:pt x="0" y="0"/>
                  </a:moveTo>
                  <a:lnTo>
                    <a:pt x="1575246" y="0"/>
                  </a:lnTo>
                  <a:lnTo>
                    <a:pt x="1969057" y="393811"/>
                  </a:lnTo>
                  <a:lnTo>
                    <a:pt x="1575246" y="787622"/>
                  </a:lnTo>
                  <a:lnTo>
                    <a:pt x="0" y="787622"/>
                  </a:lnTo>
                  <a:lnTo>
                    <a:pt x="393811" y="3938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7781" tIns="6985" rIns="393811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/>
                <a:t>Bildungspersonal</a:t>
              </a:r>
              <a:br>
                <a:rPr lang="de-DE" sz="1100" kern="1200" dirty="0" smtClean="0"/>
              </a:br>
              <a:r>
                <a:rPr lang="de-DE" sz="1100" kern="1200" dirty="0" smtClean="0"/>
                <a:t>Projekt VDMA/IGM</a:t>
              </a:r>
              <a:endParaRPr lang="de-DE" sz="1100" kern="1200" dirty="0"/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7917510" y="4895396"/>
              <a:ext cx="1969057" cy="787622"/>
            </a:xfrm>
            <a:custGeom>
              <a:avLst/>
              <a:gdLst>
                <a:gd name="connsiteX0" fmla="*/ 0 w 1969057"/>
                <a:gd name="connsiteY0" fmla="*/ 0 h 787622"/>
                <a:gd name="connsiteX1" fmla="*/ 1575246 w 1969057"/>
                <a:gd name="connsiteY1" fmla="*/ 0 h 787622"/>
                <a:gd name="connsiteX2" fmla="*/ 1969057 w 1969057"/>
                <a:gd name="connsiteY2" fmla="*/ 393811 h 787622"/>
                <a:gd name="connsiteX3" fmla="*/ 1575246 w 1969057"/>
                <a:gd name="connsiteY3" fmla="*/ 787622 h 787622"/>
                <a:gd name="connsiteX4" fmla="*/ 0 w 1969057"/>
                <a:gd name="connsiteY4" fmla="*/ 787622 h 787622"/>
                <a:gd name="connsiteX5" fmla="*/ 393811 w 1969057"/>
                <a:gd name="connsiteY5" fmla="*/ 393811 h 787622"/>
                <a:gd name="connsiteX6" fmla="*/ 0 w 1969057"/>
                <a:gd name="connsiteY6" fmla="*/ 0 h 78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9057" h="787622">
                  <a:moveTo>
                    <a:pt x="0" y="0"/>
                  </a:moveTo>
                  <a:lnTo>
                    <a:pt x="1575246" y="0"/>
                  </a:lnTo>
                  <a:lnTo>
                    <a:pt x="1969057" y="393811"/>
                  </a:lnTo>
                  <a:lnTo>
                    <a:pt x="1575246" y="787622"/>
                  </a:lnTo>
                  <a:lnTo>
                    <a:pt x="0" y="787622"/>
                  </a:lnTo>
                  <a:lnTo>
                    <a:pt x="393811" y="3938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7781" tIns="6985" rIns="393811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/>
                <a:t>Qualifizierungs-</a:t>
              </a:r>
              <a:br>
                <a:rPr lang="de-DE" sz="1100" kern="1200" dirty="0" smtClean="0"/>
              </a:br>
              <a:r>
                <a:rPr lang="de-DE" sz="1100" kern="1200" dirty="0" smtClean="0"/>
                <a:t>initiative</a:t>
              </a:r>
              <a:endParaRPr lang="de-DE" sz="1100" kern="1200" dirty="0"/>
            </a:p>
          </p:txBody>
        </p:sp>
        <p:sp>
          <p:nvSpPr>
            <p:cNvPr id="17" name="Freihandform 16"/>
            <p:cNvSpPr/>
            <p:nvPr/>
          </p:nvSpPr>
          <p:spPr>
            <a:xfrm>
              <a:off x="9555434" y="4895396"/>
              <a:ext cx="1969057" cy="787622"/>
            </a:xfrm>
            <a:custGeom>
              <a:avLst/>
              <a:gdLst>
                <a:gd name="connsiteX0" fmla="*/ 0 w 1969057"/>
                <a:gd name="connsiteY0" fmla="*/ 0 h 787622"/>
                <a:gd name="connsiteX1" fmla="*/ 1575246 w 1969057"/>
                <a:gd name="connsiteY1" fmla="*/ 0 h 787622"/>
                <a:gd name="connsiteX2" fmla="*/ 1969057 w 1969057"/>
                <a:gd name="connsiteY2" fmla="*/ 393811 h 787622"/>
                <a:gd name="connsiteX3" fmla="*/ 1575246 w 1969057"/>
                <a:gd name="connsiteY3" fmla="*/ 787622 h 787622"/>
                <a:gd name="connsiteX4" fmla="*/ 0 w 1969057"/>
                <a:gd name="connsiteY4" fmla="*/ 787622 h 787622"/>
                <a:gd name="connsiteX5" fmla="*/ 393811 w 1969057"/>
                <a:gd name="connsiteY5" fmla="*/ 393811 h 787622"/>
                <a:gd name="connsiteX6" fmla="*/ 0 w 1969057"/>
                <a:gd name="connsiteY6" fmla="*/ 0 h 78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9057" h="787622">
                  <a:moveTo>
                    <a:pt x="0" y="0"/>
                  </a:moveTo>
                  <a:lnTo>
                    <a:pt x="1575246" y="0"/>
                  </a:lnTo>
                  <a:lnTo>
                    <a:pt x="1969057" y="393811"/>
                  </a:lnTo>
                  <a:lnTo>
                    <a:pt x="1575246" y="787622"/>
                  </a:lnTo>
                  <a:lnTo>
                    <a:pt x="0" y="787622"/>
                  </a:lnTo>
                  <a:lnTo>
                    <a:pt x="393811" y="3938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7781" tIns="6985" rIns="393811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kern="1200" dirty="0" smtClean="0"/>
                <a:t>Monitoring</a:t>
              </a:r>
              <a:br>
                <a:rPr lang="de-DE" sz="1100" kern="1200" dirty="0" smtClean="0"/>
              </a:br>
              <a:r>
                <a:rPr lang="de-DE" sz="1100" kern="1200" dirty="0" smtClean="0"/>
                <a:t>IV/2018</a:t>
              </a:r>
              <a:endParaRPr lang="de-DE" sz="1100" kern="1200" dirty="0"/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4228075" y="4819405"/>
              <a:ext cx="2372357" cy="948943"/>
            </a:xfrm>
            <a:custGeom>
              <a:avLst/>
              <a:gdLst>
                <a:gd name="connsiteX0" fmla="*/ 0 w 2372357"/>
                <a:gd name="connsiteY0" fmla="*/ 0 h 948943"/>
                <a:gd name="connsiteX1" fmla="*/ 1897886 w 2372357"/>
                <a:gd name="connsiteY1" fmla="*/ 0 h 948943"/>
                <a:gd name="connsiteX2" fmla="*/ 2372357 w 2372357"/>
                <a:gd name="connsiteY2" fmla="*/ 474472 h 948943"/>
                <a:gd name="connsiteX3" fmla="*/ 1897886 w 2372357"/>
                <a:gd name="connsiteY3" fmla="*/ 948943 h 948943"/>
                <a:gd name="connsiteX4" fmla="*/ 0 w 2372357"/>
                <a:gd name="connsiteY4" fmla="*/ 948943 h 948943"/>
                <a:gd name="connsiteX5" fmla="*/ 474472 w 2372357"/>
                <a:gd name="connsiteY5" fmla="*/ 474472 h 948943"/>
                <a:gd name="connsiteX6" fmla="*/ 0 w 2372357"/>
                <a:gd name="connsiteY6" fmla="*/ 0 h 94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2357" h="948943">
                  <a:moveTo>
                    <a:pt x="0" y="0"/>
                  </a:moveTo>
                  <a:lnTo>
                    <a:pt x="1897886" y="0"/>
                  </a:lnTo>
                  <a:lnTo>
                    <a:pt x="2372357" y="474472"/>
                  </a:lnTo>
                  <a:lnTo>
                    <a:pt x="1897886" y="948943"/>
                  </a:lnTo>
                  <a:lnTo>
                    <a:pt x="0" y="948943"/>
                  </a:lnTo>
                  <a:lnTo>
                    <a:pt x="474472" y="4744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0982" tIns="8255" rIns="474471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300" kern="1200" dirty="0" smtClean="0"/>
                <a:t>Weitere Empfehlungen</a:t>
              </a:r>
              <a:endParaRPr lang="de-DE" sz="1300" kern="1200" dirty="0"/>
            </a:p>
          </p:txBody>
        </p:sp>
      </p:grpSp>
      <p:sp>
        <p:nvSpPr>
          <p:cNvPr id="9" name="Halber Rahmen 8"/>
          <p:cNvSpPr/>
          <p:nvPr/>
        </p:nvSpPr>
        <p:spPr bwMode="auto">
          <a:xfrm rot="17926060" flipV="1">
            <a:off x="3980384" y="1679144"/>
            <a:ext cx="710859" cy="201462"/>
          </a:xfrm>
          <a:prstGeom prst="half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00469B"/>
              </a:solidFill>
              <a:effectLst/>
              <a:latin typeface="Arial" charset="0"/>
            </a:endParaRPr>
          </a:p>
        </p:txBody>
      </p:sp>
      <p:sp>
        <p:nvSpPr>
          <p:cNvPr id="10" name="Halber Rahmen 9"/>
          <p:cNvSpPr/>
          <p:nvPr/>
        </p:nvSpPr>
        <p:spPr bwMode="auto">
          <a:xfrm rot="17926060" flipV="1">
            <a:off x="5746901" y="1720233"/>
            <a:ext cx="710859" cy="201462"/>
          </a:xfrm>
          <a:prstGeom prst="half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00469B"/>
              </a:solidFill>
              <a:effectLst/>
              <a:latin typeface="Arial" charset="0"/>
            </a:endParaRPr>
          </a:p>
        </p:txBody>
      </p:sp>
      <p:sp>
        <p:nvSpPr>
          <p:cNvPr id="5" name="Pfeil nach unten 4"/>
          <p:cNvSpPr/>
          <p:nvPr/>
        </p:nvSpPr>
        <p:spPr>
          <a:xfrm>
            <a:off x="6241770" y="137160"/>
            <a:ext cx="1494847" cy="1635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dirty="0" smtClean="0"/>
              <a:t>BMWi Gespräch</a:t>
            </a:r>
            <a:endParaRPr lang="de-DE" dirty="0"/>
          </a:p>
        </p:txBody>
      </p:sp>
      <p:sp>
        <p:nvSpPr>
          <p:cNvPr id="27" name="Halber Rahmen 26"/>
          <p:cNvSpPr/>
          <p:nvPr/>
        </p:nvSpPr>
        <p:spPr bwMode="auto">
          <a:xfrm rot="17926060" flipV="1">
            <a:off x="7142885" y="958233"/>
            <a:ext cx="710859" cy="201462"/>
          </a:xfrm>
          <a:prstGeom prst="half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00469B"/>
              </a:solidFill>
              <a:effectLst/>
              <a:latin typeface="Arial" charset="0"/>
            </a:endParaRPr>
          </a:p>
        </p:txBody>
      </p:sp>
      <p:sp>
        <p:nvSpPr>
          <p:cNvPr id="28" name="Halber Rahmen 27"/>
          <p:cNvSpPr/>
          <p:nvPr/>
        </p:nvSpPr>
        <p:spPr bwMode="auto">
          <a:xfrm rot="17926060" flipV="1">
            <a:off x="6042557" y="2921145"/>
            <a:ext cx="710859" cy="201462"/>
          </a:xfrm>
          <a:prstGeom prst="half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00469B"/>
              </a:solidFill>
              <a:effectLst/>
              <a:latin typeface="Arial" charset="0"/>
            </a:endParaRPr>
          </a:p>
        </p:txBody>
      </p:sp>
      <p:sp>
        <p:nvSpPr>
          <p:cNvPr id="29" name="Halber Rahmen 28"/>
          <p:cNvSpPr/>
          <p:nvPr/>
        </p:nvSpPr>
        <p:spPr bwMode="auto">
          <a:xfrm rot="17926060" flipV="1">
            <a:off x="6825893" y="3997089"/>
            <a:ext cx="710859" cy="201462"/>
          </a:xfrm>
          <a:prstGeom prst="half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00469B"/>
              </a:solidFill>
              <a:effectLst/>
              <a:latin typeface="Arial" charset="0"/>
            </a:endParaRPr>
          </a:p>
        </p:txBody>
      </p:sp>
      <p:sp>
        <p:nvSpPr>
          <p:cNvPr id="30" name="Halber Rahmen 29"/>
          <p:cNvSpPr/>
          <p:nvPr/>
        </p:nvSpPr>
        <p:spPr bwMode="auto">
          <a:xfrm rot="17926060" flipV="1">
            <a:off x="7499501" y="1744617"/>
            <a:ext cx="710859" cy="201462"/>
          </a:xfrm>
          <a:prstGeom prst="half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 smtClean="0">
              <a:ln>
                <a:noFill/>
              </a:ln>
              <a:solidFill>
                <a:srgbClr val="00469B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07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25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9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1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825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175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Vielen Dank für die Aufmerksamkeit!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Frank Gerdes</a:t>
            </a:r>
          </a:p>
          <a:p>
            <a:pPr marL="0" indent="0">
              <a:buNone/>
            </a:pPr>
            <a:r>
              <a:rPr lang="de-DE" dirty="0" smtClean="0"/>
              <a:t>IG Metall Vorstand</a:t>
            </a:r>
          </a:p>
          <a:p>
            <a:pPr marL="0" indent="0">
              <a:buNone/>
            </a:pPr>
            <a:r>
              <a:rPr lang="de-DE" dirty="0" smtClean="0"/>
              <a:t>Bildungs- und Qualifizierungspolitik </a:t>
            </a:r>
          </a:p>
          <a:p>
            <a:pPr marL="0" indent="0">
              <a:buNone/>
            </a:pPr>
            <a:r>
              <a:rPr lang="de-DE" dirty="0" smtClean="0"/>
              <a:t>Frankfurt am Main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648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76864"/>
            <a:ext cx="9905998" cy="1905000"/>
          </a:xfrm>
        </p:spPr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249" y="5874388"/>
            <a:ext cx="1411360" cy="908391"/>
          </a:xfr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188" y="6027086"/>
            <a:ext cx="1651777" cy="77313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35" y="5955518"/>
            <a:ext cx="811160" cy="811160"/>
          </a:xfrm>
          <a:prstGeom prst="rect">
            <a:avLst/>
          </a:prstGeom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1141413" y="2205827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Kann „Digitalisierung“ mit den M+E Berufen heute schon umgesetzt werden</a:t>
            </a:r>
          </a:p>
          <a:p>
            <a:r>
              <a:rPr lang="de-DE" dirty="0" smtClean="0"/>
              <a:t>Warum besteht aktuell ein Anpassungsbedarf</a:t>
            </a:r>
          </a:p>
          <a:p>
            <a:r>
              <a:rPr lang="de-DE" dirty="0" smtClean="0"/>
              <a:t>Umsetzungsvorschläge der Sozialvertragspartner</a:t>
            </a:r>
          </a:p>
          <a:p>
            <a:r>
              <a:rPr lang="de-DE" dirty="0" smtClean="0"/>
              <a:t>Zeitschiene </a:t>
            </a:r>
            <a:r>
              <a:rPr lang="de-DE" dirty="0" smtClean="0"/>
              <a:t>der Umsetzung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4" y="6029207"/>
            <a:ext cx="3935237" cy="75163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67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21203"/>
            <a:ext cx="9905998" cy="1905000"/>
          </a:xfrm>
        </p:spPr>
        <p:txBody>
          <a:bodyPr/>
          <a:lstStyle/>
          <a:p>
            <a:r>
              <a:rPr lang="de-DE" dirty="0"/>
              <a:t>Kann „Digitalisierung“ mit den M+E Berufen heute schon umgesetzt werden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1141413" y="2205827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Umgesetzte Ziele der letzten Neuordnung: </a:t>
            </a:r>
          </a:p>
          <a:p>
            <a:pPr marL="457200" lvl="1" indent="0">
              <a:buNone/>
            </a:pPr>
            <a:r>
              <a:rPr lang="de-DE" dirty="0" smtClean="0">
                <a:effectLst/>
              </a:rPr>
              <a:t>…Qualifikationen sollen </a:t>
            </a:r>
            <a:r>
              <a:rPr lang="de-DE" dirty="0">
                <a:effectLst/>
              </a:rPr>
              <a:t>so angelegt werden, dass Mobilität zwischen Berufen, Betrieben, Branchen und Wirtschaftszweigen erleichtert und gefördert </a:t>
            </a:r>
            <a:r>
              <a:rPr lang="de-DE" dirty="0" smtClean="0">
                <a:effectLst/>
              </a:rPr>
              <a:t>wird</a:t>
            </a:r>
          </a:p>
          <a:p>
            <a:pPr marL="457200" lvl="1" indent="0">
              <a:buNone/>
            </a:pPr>
            <a:r>
              <a:rPr lang="de-DE" dirty="0" smtClean="0">
                <a:effectLst/>
              </a:rPr>
              <a:t>…die flexible </a:t>
            </a:r>
            <a:r>
              <a:rPr lang="de-DE" dirty="0">
                <a:effectLst/>
              </a:rPr>
              <a:t>Einsatzmöglichkeit </a:t>
            </a:r>
            <a:r>
              <a:rPr lang="de-DE" dirty="0" smtClean="0">
                <a:effectLst/>
              </a:rPr>
              <a:t>der Arbeitnehmer innerhalb </a:t>
            </a:r>
            <a:r>
              <a:rPr lang="de-DE" dirty="0">
                <a:effectLst/>
              </a:rPr>
              <a:t>der </a:t>
            </a:r>
            <a:r>
              <a:rPr lang="de-DE" dirty="0" smtClean="0">
                <a:effectLst/>
              </a:rPr>
              <a:t>Unternehmen soll erhöht werden</a:t>
            </a:r>
          </a:p>
          <a:p>
            <a:pPr marL="457200" lvl="1" indent="0">
              <a:buNone/>
            </a:pPr>
            <a:r>
              <a:rPr lang="de-DE" dirty="0" smtClean="0">
                <a:effectLst/>
              </a:rPr>
              <a:t>…vor </a:t>
            </a:r>
            <a:r>
              <a:rPr lang="de-DE" dirty="0">
                <a:effectLst/>
              </a:rPr>
              <a:t>dem Hintergrund einer notwendigen kontinuierlichen Entwicklung der </a:t>
            </a:r>
            <a:r>
              <a:rPr lang="de-DE" dirty="0" smtClean="0">
                <a:effectLst/>
              </a:rPr>
              <a:t>Arbeitsmarkt-fähigkeit </a:t>
            </a:r>
            <a:r>
              <a:rPr lang="de-DE" dirty="0">
                <a:effectLst/>
              </a:rPr>
              <a:t>und zur Mitgestaltung technologischer und struktureller Wandlungsprozesse steht das Erlernen eines </a:t>
            </a:r>
            <a:r>
              <a:rPr lang="de-DE" dirty="0" smtClean="0">
                <a:effectLst/>
              </a:rPr>
              <a:t>Berufes </a:t>
            </a:r>
            <a:r>
              <a:rPr lang="de-DE" dirty="0">
                <a:effectLst/>
              </a:rPr>
              <a:t>am Beginn einer andauernden beruflichen Kompetenzentwicklung von </a:t>
            </a:r>
            <a:r>
              <a:rPr lang="de-DE" dirty="0" smtClean="0">
                <a:effectLst/>
              </a:rPr>
              <a:t>Facharbeitern</a:t>
            </a:r>
            <a:endParaRPr lang="de-DE" dirty="0" smtClean="0"/>
          </a:p>
          <a:p>
            <a:pPr marL="914400" lvl="2" indent="0">
              <a:buNone/>
            </a:pPr>
            <a:endParaRPr lang="de-DE" sz="1500" dirty="0" smtClean="0"/>
          </a:p>
          <a:p>
            <a:pPr marL="914400" lvl="2" indent="0">
              <a:buNone/>
            </a:pPr>
            <a:r>
              <a:rPr lang="de-DE" sz="1500" dirty="0" smtClean="0"/>
              <a:t>Auszug: „Industriearbeit </a:t>
            </a:r>
            <a:r>
              <a:rPr lang="de-DE" sz="1500" dirty="0"/>
              <a:t>im </a:t>
            </a:r>
            <a:r>
              <a:rPr lang="de-DE" sz="1500" dirty="0" smtClean="0"/>
              <a:t>Wandel - Mit </a:t>
            </a:r>
            <a:r>
              <a:rPr lang="de-DE" sz="1500" dirty="0"/>
              <a:t>neuen Berufen in das </a:t>
            </a:r>
            <a:r>
              <a:rPr lang="de-DE" sz="1500" dirty="0" smtClean="0"/>
              <a:t>dritte Jahrtausend“ (Vereinbarung der Sozialpartner zur Neugestaltung der M+E Berufe 2000 und 2001)</a:t>
            </a:r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183512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21203"/>
            <a:ext cx="9905998" cy="1905000"/>
          </a:xfrm>
        </p:spPr>
        <p:txBody>
          <a:bodyPr/>
          <a:lstStyle/>
          <a:p>
            <a:r>
              <a:rPr lang="de-DE" dirty="0"/>
              <a:t>Kann „Digitalisierung“ mit den M+E Berufen heute schon umgesetzt werden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1141413" y="2205827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Die </a:t>
            </a:r>
            <a:r>
              <a:rPr lang="de-DE" dirty="0" smtClean="0"/>
              <a:t>Qualifikationen </a:t>
            </a:r>
            <a:r>
              <a:rPr lang="de-DE" dirty="0"/>
              <a:t>sollen </a:t>
            </a:r>
            <a:r>
              <a:rPr lang="de-DE" dirty="0" smtClean="0"/>
              <a:t>nach der sachlichen </a:t>
            </a:r>
            <a:r>
              <a:rPr lang="de-DE" dirty="0"/>
              <a:t>und zeitlichen Gliederung der </a:t>
            </a:r>
            <a:r>
              <a:rPr lang="de-DE" dirty="0" smtClean="0"/>
              <a:t>Berufsausbildung (</a:t>
            </a:r>
            <a:r>
              <a:rPr lang="de-DE" dirty="0"/>
              <a:t>Ausbildungsrahmenplan) vermittelt </a:t>
            </a:r>
            <a:r>
              <a:rPr lang="de-DE" dirty="0" smtClean="0"/>
              <a:t>werden (VO 2007)</a:t>
            </a:r>
          </a:p>
          <a:p>
            <a:r>
              <a:rPr lang="de-DE" dirty="0" smtClean="0"/>
              <a:t>Eine von </a:t>
            </a:r>
            <a:r>
              <a:rPr lang="de-DE" dirty="0"/>
              <a:t>dem Ausbildungsrahmenplan abweichende </a:t>
            </a:r>
            <a:r>
              <a:rPr lang="de-DE" dirty="0" smtClean="0"/>
              <a:t>sachliche und </a:t>
            </a:r>
            <a:r>
              <a:rPr lang="de-DE" dirty="0"/>
              <a:t>zeitliche Gliederung des Ausbildungsinhaltes ist </a:t>
            </a:r>
            <a:r>
              <a:rPr lang="de-DE" dirty="0" smtClean="0"/>
              <a:t>insbesondere zulässig</a:t>
            </a:r>
            <a:r>
              <a:rPr lang="de-DE" dirty="0"/>
              <a:t>, soweit betriebspraktische </a:t>
            </a:r>
            <a:r>
              <a:rPr lang="de-DE" dirty="0" smtClean="0"/>
              <a:t>Besonderheiten die </a:t>
            </a:r>
            <a:r>
              <a:rPr lang="de-DE" dirty="0"/>
              <a:t>Abweichung </a:t>
            </a:r>
            <a:r>
              <a:rPr lang="de-DE" dirty="0" smtClean="0"/>
              <a:t>erfordern (VO 2007)</a:t>
            </a:r>
          </a:p>
          <a:p>
            <a:r>
              <a:rPr lang="de-DE" dirty="0"/>
              <a:t>Technikoffene und verfahrensneutrale Formulierungen der zu vermittelnden Qualifikationsinhalte (Geschäftsprozesse) ermöglichen es den Ausbildungsbetrieben, die Ausbildungsvorschriften flexibel und entsprechend der im Unternehmen eingesetzten Technik </a:t>
            </a:r>
            <a:r>
              <a:rPr lang="de-DE" dirty="0" smtClean="0"/>
              <a:t>umzusetzen (VO 2007)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260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865" y="84816"/>
            <a:ext cx="10825294" cy="1905000"/>
          </a:xfrm>
        </p:spPr>
        <p:txBody>
          <a:bodyPr/>
          <a:lstStyle/>
          <a:p>
            <a:r>
              <a:rPr lang="de-DE" dirty="0" smtClean="0"/>
              <a:t>Warum besteht aktuell ein Anpassungsbedarf</a:t>
            </a:r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1141413" y="1836751"/>
            <a:ext cx="9905998" cy="3816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Mit den Veränderungen der Arbeitswelt durch die Digitalisierung und die mit ihr </a:t>
            </a:r>
            <a:r>
              <a:rPr lang="de-DE" dirty="0" smtClean="0"/>
              <a:t>einhergehenden </a:t>
            </a:r>
            <a:r>
              <a:rPr lang="de-DE" dirty="0"/>
              <a:t>Entwicklungen ändern sich auch die Anforderungen an die Fachkräfte und die dafür not-wendigen Kompetenzen der </a:t>
            </a:r>
            <a:r>
              <a:rPr lang="de-DE" dirty="0" smtClean="0"/>
              <a:t>Beschäftigten</a:t>
            </a:r>
          </a:p>
          <a:p>
            <a:r>
              <a:rPr lang="de-DE" dirty="0" smtClean="0"/>
              <a:t>Damit </a:t>
            </a:r>
            <a:r>
              <a:rPr lang="de-DE" dirty="0"/>
              <a:t>die deutsche Metall- und Elektro-Industrie auch weiterhin ihre Spitzenposition auf den Weltmärkten behaupten kann, muss Industrie 4.0 in den Unternehmen erfolgreich umgesetzt werden. Nur so lassen sich Wachstum und Beschäftigung nachhaltig </a:t>
            </a:r>
            <a:r>
              <a:rPr lang="de-DE" dirty="0" smtClean="0"/>
              <a:t>sichern</a:t>
            </a:r>
          </a:p>
          <a:p>
            <a:r>
              <a:rPr lang="de-DE" dirty="0"/>
              <a:t>Für </a:t>
            </a:r>
            <a:r>
              <a:rPr lang="de-DE" dirty="0" smtClean="0"/>
              <a:t>die </a:t>
            </a:r>
            <a:r>
              <a:rPr lang="de-DE" dirty="0"/>
              <a:t>Ausbildungsverantwortlichen ist </a:t>
            </a:r>
            <a:r>
              <a:rPr lang="de-DE" dirty="0" smtClean="0"/>
              <a:t>damit </a:t>
            </a:r>
            <a:r>
              <a:rPr lang="de-DE" dirty="0"/>
              <a:t>die Aufgabe verbunden, die </a:t>
            </a:r>
            <a:r>
              <a:rPr lang="de-DE" dirty="0" smtClean="0"/>
              <a:t>Ausbildung </a:t>
            </a:r>
            <a:r>
              <a:rPr lang="de-DE" dirty="0"/>
              <a:t>den Veränderungen entsprechend kontinuierlich anzupassen und zukunftsorientiert zu </a:t>
            </a:r>
            <a:r>
              <a:rPr lang="de-DE" dirty="0" smtClean="0"/>
              <a:t>gestalten</a:t>
            </a:r>
            <a:endParaRPr lang="de-DE" dirty="0"/>
          </a:p>
          <a:p>
            <a:r>
              <a:rPr lang="de-DE" dirty="0" smtClean="0"/>
              <a:t>Durch Anpassungen der Aus- und Weiterbildungsinhalte sollen die Unternehmen und die Beschäftigten hier mitgenommen werden</a:t>
            </a:r>
          </a:p>
          <a:p>
            <a:r>
              <a:rPr lang="de-DE" dirty="0"/>
              <a:t>Zusätzlich </a:t>
            </a:r>
            <a:r>
              <a:rPr lang="de-DE" dirty="0" smtClean="0"/>
              <a:t>ist es  </a:t>
            </a:r>
            <a:r>
              <a:rPr lang="de-DE" dirty="0"/>
              <a:t>wichtig, Umsetzungshilfen</a:t>
            </a:r>
            <a:r>
              <a:rPr lang="de-DE" b="1" dirty="0"/>
              <a:t> </a:t>
            </a:r>
            <a:r>
              <a:rPr lang="de-DE" dirty="0"/>
              <a:t>für die Ausbildung im M+E-Bereich bereitzustellen und fachdidaktische und medientechnische Konzepte für Schule und Betrieb im Kontext von Digitalisierung und Industrie zu </a:t>
            </a:r>
            <a:r>
              <a:rPr lang="de-DE" dirty="0" smtClean="0"/>
              <a:t>erstellen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611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84816"/>
            <a:ext cx="9905998" cy="1905000"/>
          </a:xfrm>
        </p:spPr>
        <p:txBody>
          <a:bodyPr/>
          <a:lstStyle/>
          <a:p>
            <a:r>
              <a:rPr lang="de-DE" dirty="0"/>
              <a:t>Umsetzungsvorschläge der Sozialvertragspartner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1141413" y="2174023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Teilnovellierungen curricularer Vorgaben  in </a:t>
            </a:r>
            <a:r>
              <a:rPr lang="de-DE" dirty="0" smtClean="0"/>
              <a:t>Ausbildungsordnungen</a:t>
            </a:r>
            <a:endParaRPr lang="de-DE" dirty="0"/>
          </a:p>
          <a:p>
            <a:r>
              <a:rPr lang="de-DE" dirty="0" smtClean="0"/>
              <a:t>Aufnahme </a:t>
            </a:r>
            <a:r>
              <a:rPr lang="de-DE" dirty="0"/>
              <a:t>optionaler Zusatzqualifikationen für zentrale I 4.0 Tätigkeitsbereiche </a:t>
            </a:r>
          </a:p>
          <a:p>
            <a:r>
              <a:rPr lang="de-DE" dirty="0" smtClean="0"/>
              <a:t>Branchenübergreifende Berufsinformationen</a:t>
            </a:r>
            <a:endParaRPr lang="de-DE" dirty="0"/>
          </a:p>
          <a:p>
            <a:r>
              <a:rPr lang="de-DE" dirty="0" smtClean="0"/>
              <a:t>Gestaltungshinweise/Umsetzungshilfen </a:t>
            </a:r>
            <a:r>
              <a:rPr lang="de-DE" dirty="0"/>
              <a:t>für die I 4.0 Aus- und </a:t>
            </a:r>
            <a:r>
              <a:rPr lang="de-DE" dirty="0" smtClean="0"/>
              <a:t>Fortbildung</a:t>
            </a:r>
            <a:endParaRPr lang="de-DE" dirty="0"/>
          </a:p>
          <a:p>
            <a:r>
              <a:rPr lang="de-DE" dirty="0" smtClean="0"/>
              <a:t>Regelmäßiges </a:t>
            </a:r>
            <a:r>
              <a:rPr lang="de-DE" dirty="0"/>
              <a:t>Monitoring von </a:t>
            </a:r>
            <a:r>
              <a:rPr lang="de-DE" dirty="0" smtClean="0"/>
              <a:t>Ausbildungsberufen/Fortbildungsprofilen</a:t>
            </a:r>
            <a:endParaRPr lang="de-DE" dirty="0"/>
          </a:p>
          <a:p>
            <a:r>
              <a:rPr lang="de-DE" dirty="0" smtClean="0"/>
              <a:t>Qualifizierung </a:t>
            </a:r>
            <a:r>
              <a:rPr lang="de-DE" dirty="0"/>
              <a:t>des betrieblichen Bildungspersonals/der schulischen </a:t>
            </a:r>
            <a:r>
              <a:rPr lang="de-DE" dirty="0" smtClean="0"/>
              <a:t>Lehrkräfte</a:t>
            </a:r>
            <a:endParaRPr lang="de-DE" dirty="0"/>
          </a:p>
          <a:p>
            <a:r>
              <a:rPr lang="de-DE" dirty="0" smtClean="0"/>
              <a:t>Integration </a:t>
            </a:r>
            <a:r>
              <a:rPr lang="de-DE" dirty="0"/>
              <a:t>von Arbeiten und Lernen in I 4.0 </a:t>
            </a:r>
            <a:r>
              <a:rPr lang="de-DE" dirty="0" smtClean="0"/>
              <a:t>Arbeitsprozessen</a:t>
            </a:r>
            <a:endParaRPr lang="de-DE" dirty="0"/>
          </a:p>
          <a:p>
            <a:r>
              <a:rPr lang="de-DE" dirty="0" smtClean="0"/>
              <a:t>Qualifizierungsinitiative </a:t>
            </a:r>
            <a:r>
              <a:rPr lang="de-DE" dirty="0"/>
              <a:t>für die Berufs- und Fachschulen </a:t>
            </a:r>
          </a:p>
        </p:txBody>
      </p:sp>
    </p:spTree>
    <p:extLst>
      <p:ext uri="{BB962C8B-B14F-4D97-AF65-F5344CB8AC3E}">
        <p14:creationId xmlns:p14="http://schemas.microsoft.com/office/powerpoint/2010/main" val="215777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-241190"/>
            <a:ext cx="9905998" cy="1905000"/>
          </a:xfrm>
        </p:spPr>
        <p:txBody>
          <a:bodyPr/>
          <a:lstStyle/>
          <a:p>
            <a:r>
              <a:rPr lang="de-DE" dirty="0" smtClean="0"/>
              <a:t>Teilnovellierung – Ergebnisse des Agilen Verfahrens (Auszüge)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6259359" y="2041898"/>
            <a:ext cx="5446098" cy="2657674"/>
            <a:chOff x="6259359" y="2041898"/>
            <a:chExt cx="5446098" cy="2657674"/>
          </a:xfrm>
        </p:grpSpPr>
        <p:pic>
          <p:nvPicPr>
            <p:cNvPr id="11" name="Objekt 8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0" b="-188"/>
            <a:stretch>
              <a:fillRect/>
            </a:stretch>
          </p:blipFill>
          <p:spPr bwMode="auto">
            <a:xfrm rot="1515771">
              <a:off x="6259359" y="2337939"/>
              <a:ext cx="4890171" cy="236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Inhaltsplatzhalter 2"/>
            <p:cNvSpPr txBox="1">
              <a:spLocks/>
            </p:cNvSpPr>
            <p:nvPr/>
          </p:nvSpPr>
          <p:spPr>
            <a:xfrm rot="1527381">
              <a:off x="7129897" y="2041898"/>
              <a:ext cx="4575560" cy="54531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20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dirty="0"/>
                <a:t>Aktuell identifizierte </a:t>
              </a:r>
              <a:r>
                <a:rPr lang="de-DE" dirty="0" smtClean="0"/>
                <a:t>personale Kompetenzen</a:t>
              </a:r>
              <a:endParaRPr lang="de-DE" dirty="0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-90009" y="2270448"/>
            <a:ext cx="5041039" cy="2790225"/>
            <a:chOff x="-90009" y="2270448"/>
            <a:chExt cx="5041039" cy="2790225"/>
          </a:xfrm>
        </p:grpSpPr>
        <p:pic>
          <p:nvPicPr>
            <p:cNvPr id="10" name="Objekt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5" t="-1025" b="-363"/>
            <a:stretch>
              <a:fillRect/>
            </a:stretch>
          </p:blipFill>
          <p:spPr bwMode="auto">
            <a:xfrm rot="19994621">
              <a:off x="533500" y="2557657"/>
              <a:ext cx="4417530" cy="250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Inhaltsplatzhalter 2"/>
            <p:cNvSpPr txBox="1">
              <a:spLocks/>
            </p:cNvSpPr>
            <p:nvPr/>
          </p:nvSpPr>
          <p:spPr>
            <a:xfrm rot="20028158">
              <a:off x="-90009" y="2270448"/>
              <a:ext cx="4450725" cy="54531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20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dirty="0"/>
                <a:t>Aktuell identifizierte f</a:t>
              </a:r>
              <a:r>
                <a:rPr lang="de-DE" dirty="0" smtClean="0"/>
                <a:t>achliche Kompetenzen</a:t>
              </a:r>
              <a:endParaRPr lang="de-DE" dirty="0"/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3514477" y="3220278"/>
            <a:ext cx="4506032" cy="2774364"/>
            <a:chOff x="3514477" y="3220278"/>
            <a:chExt cx="4506032" cy="2774364"/>
          </a:xfrm>
        </p:grpSpPr>
        <p:pic>
          <p:nvPicPr>
            <p:cNvPr id="12" name="Objekt 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4" r="-1428" b="-188"/>
            <a:stretch>
              <a:fillRect/>
            </a:stretch>
          </p:blipFill>
          <p:spPr bwMode="auto">
            <a:xfrm>
              <a:off x="3514477" y="3220278"/>
              <a:ext cx="4506032" cy="2317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Inhaltsplatzhalter 2"/>
            <p:cNvSpPr txBox="1">
              <a:spLocks/>
            </p:cNvSpPr>
            <p:nvPr/>
          </p:nvSpPr>
          <p:spPr>
            <a:xfrm>
              <a:off x="3665553" y="5449323"/>
              <a:ext cx="4220540" cy="54531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20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dirty="0"/>
                <a:t>Aktuell identifizierte s</a:t>
              </a:r>
              <a:r>
                <a:rPr lang="de-DE" dirty="0" smtClean="0"/>
                <a:t>oziale Kompetenzen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59724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477" y="-280945"/>
            <a:ext cx="10355648" cy="1905000"/>
          </a:xfrm>
        </p:spPr>
        <p:txBody>
          <a:bodyPr/>
          <a:lstStyle/>
          <a:p>
            <a:r>
              <a:rPr lang="de-DE" dirty="0" smtClean="0"/>
              <a:t>Teilnovellierung – Vorschläge zur Umsetzung</a:t>
            </a:r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24747" y="1775669"/>
            <a:ext cx="5144231" cy="2296564"/>
            <a:chOff x="24747" y="1775669"/>
            <a:chExt cx="5144231" cy="2296564"/>
          </a:xfrm>
        </p:grpSpPr>
        <p:pic>
          <p:nvPicPr>
            <p:cNvPr id="10" name="Grafik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01919">
              <a:off x="516380" y="2018320"/>
              <a:ext cx="4652598" cy="205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Inhaltsplatzhalter 2"/>
            <p:cNvSpPr txBox="1">
              <a:spLocks/>
            </p:cNvSpPr>
            <p:nvPr/>
          </p:nvSpPr>
          <p:spPr>
            <a:xfrm rot="19710499">
              <a:off x="24747" y="1775669"/>
              <a:ext cx="3948572" cy="54531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20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dirty="0" smtClean="0"/>
                <a:t>Erarbeitung einer neuen integrativen Berufsbildposition</a:t>
              </a:r>
              <a:endParaRPr lang="de-DE" dirty="0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5932193" y="1655694"/>
            <a:ext cx="6258691" cy="2403656"/>
            <a:chOff x="5932193" y="1655694"/>
            <a:chExt cx="6258691" cy="2403656"/>
          </a:xfrm>
        </p:grpSpPr>
        <p:pic>
          <p:nvPicPr>
            <p:cNvPr id="12" name="Grafi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3430">
              <a:off x="5932193" y="2023907"/>
              <a:ext cx="5965775" cy="203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Inhaltsplatzhalter 2"/>
            <p:cNvSpPr txBox="1">
              <a:spLocks/>
            </p:cNvSpPr>
            <p:nvPr/>
          </p:nvSpPr>
          <p:spPr>
            <a:xfrm rot="1237752">
              <a:off x="6768991" y="1655694"/>
              <a:ext cx="5421893" cy="54531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20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dirty="0"/>
                <a:t>p</a:t>
              </a:r>
              <a:r>
                <a:rPr lang="de-DE" dirty="0" smtClean="0"/>
                <a:t>unktuelle Ergänzung der Ausbildungsrahmenpläne</a:t>
              </a:r>
              <a:endParaRPr lang="de-DE" dirty="0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3600599" y="1987826"/>
            <a:ext cx="3968036" cy="3944383"/>
            <a:chOff x="3600599" y="1987826"/>
            <a:chExt cx="3968036" cy="3944383"/>
          </a:xfrm>
        </p:grpSpPr>
        <p:pic>
          <p:nvPicPr>
            <p:cNvPr id="11" name="Grafik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599" y="1987826"/>
              <a:ext cx="3960831" cy="3484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Inhaltsplatzhalter 2"/>
            <p:cNvSpPr txBox="1">
              <a:spLocks/>
            </p:cNvSpPr>
            <p:nvPr/>
          </p:nvSpPr>
          <p:spPr>
            <a:xfrm>
              <a:off x="3620063" y="5386890"/>
              <a:ext cx="3948572" cy="54531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20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dirty="0" smtClean="0"/>
                <a:t>Erarbeitung von Zusatzqualifikationen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26545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1413" y="1999098"/>
            <a:ext cx="9905998" cy="3124201"/>
          </a:xfrm>
        </p:spPr>
        <p:txBody>
          <a:bodyPr/>
          <a:lstStyle/>
          <a:p>
            <a:r>
              <a:rPr lang="de-DE" dirty="0" smtClean="0"/>
              <a:t>Erstellung einer Äderungsverordnung durch das BIBB mit betrieblichen Sachverständigen </a:t>
            </a:r>
          </a:p>
          <a:p>
            <a:pPr lvl="1"/>
            <a:r>
              <a:rPr lang="de-DE" dirty="0" smtClean="0"/>
              <a:t>Erarbeitung von Zusatzqualifikationen für die M+E Beruf für eine freiwillige  Förderung von „digitalen“ Kompetenzen in der Ausbildung</a:t>
            </a:r>
          </a:p>
          <a:p>
            <a:pPr lvl="1"/>
            <a:r>
              <a:rPr lang="de-DE" dirty="0" smtClean="0"/>
              <a:t>Erarbeitung einer neuen verpflichtenden integrativen Berufsbildposition zum Thema </a:t>
            </a:r>
            <a:r>
              <a:rPr lang="de-DE" dirty="0"/>
              <a:t>D</a:t>
            </a:r>
            <a:r>
              <a:rPr lang="de-DE" dirty="0" smtClean="0"/>
              <a:t>igitalisierung, Datenschutz und Informationssicherheit</a:t>
            </a:r>
          </a:p>
          <a:p>
            <a:pPr lvl="1"/>
            <a:r>
              <a:rPr lang="de-DE" dirty="0" smtClean="0"/>
              <a:t>Punktuelle Ergänzungen der Ausbildungsrahmenpläne von neuen „Digitalen“ Qualifikationen 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065477" y="-280945"/>
            <a:ext cx="10355648" cy="1905000"/>
          </a:xfrm>
        </p:spPr>
        <p:txBody>
          <a:bodyPr/>
          <a:lstStyle/>
          <a:p>
            <a:r>
              <a:rPr lang="de-DE" dirty="0" smtClean="0"/>
              <a:t>Teilnovellierung – Vorschläge zur Umsetzung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856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z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TM03457485[[fn=Netz]]</Template>
  <TotalTime>0</TotalTime>
  <Words>572</Words>
  <Application>Microsoft Office PowerPoint</Application>
  <PresentationFormat>Breitbild</PresentationFormat>
  <Paragraphs>83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Netz</vt:lpstr>
      <vt:lpstr>Berufsbildung 4.0!</vt:lpstr>
      <vt:lpstr>Agenda</vt:lpstr>
      <vt:lpstr>Kann „Digitalisierung“ mit den M+E Berufen heute schon umgesetzt werden</vt:lpstr>
      <vt:lpstr>Kann „Digitalisierung“ mit den M+E Berufen heute schon umgesetzt werden</vt:lpstr>
      <vt:lpstr>Warum besteht aktuell ein Anpassungsbedarf</vt:lpstr>
      <vt:lpstr>Umsetzungsvorschläge der Sozialvertragspartner</vt:lpstr>
      <vt:lpstr>Teilnovellierung – Ergebnisse des Agilen Verfahrens (Auszüge)</vt:lpstr>
      <vt:lpstr>Teilnovellierung – Vorschläge zur Umsetzung</vt:lpstr>
      <vt:lpstr>Teilnovellierung – Vorschläge zur Umsetzung</vt:lpstr>
      <vt:lpstr>Branchenübergreifende Berufsinformationen</vt:lpstr>
      <vt:lpstr>Umsetzungshilfen</vt:lpstr>
      <vt:lpstr>Zeitschiene der Umsetzung </vt:lpstr>
      <vt:lpstr>Vielen Dank für die Aufmerksamkeit!</vt:lpstr>
    </vt:vector>
  </TitlesOfParts>
  <Company>IG Metall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Berufsbildung 4.0!</dc:title>
  <dc:creator>Gerdes, Frank</dc:creator>
  <cp:lastModifiedBy>Gerdes, Frank</cp:lastModifiedBy>
  <cp:revision>64</cp:revision>
  <dcterms:created xsi:type="dcterms:W3CDTF">2017-06-07T15:43:54Z</dcterms:created>
  <dcterms:modified xsi:type="dcterms:W3CDTF">2017-08-09T11:39:52Z</dcterms:modified>
</cp:coreProperties>
</file>