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438" r:id="rId2"/>
    <p:sldId id="401" r:id="rId3"/>
    <p:sldId id="440" r:id="rId4"/>
    <p:sldId id="515" r:id="rId5"/>
    <p:sldId id="522" r:id="rId6"/>
    <p:sldId id="458" r:id="rId7"/>
    <p:sldId id="459" r:id="rId8"/>
    <p:sldId id="461" r:id="rId9"/>
    <p:sldId id="499" r:id="rId10"/>
    <p:sldId id="500" r:id="rId11"/>
    <p:sldId id="501" r:id="rId12"/>
    <p:sldId id="490" r:id="rId13"/>
    <p:sldId id="489" r:id="rId14"/>
    <p:sldId id="471" r:id="rId15"/>
    <p:sldId id="473" r:id="rId16"/>
    <p:sldId id="488" r:id="rId17"/>
    <p:sldId id="525" r:id="rId18"/>
    <p:sldId id="492" r:id="rId19"/>
    <p:sldId id="502" r:id="rId20"/>
    <p:sldId id="518" r:id="rId21"/>
    <p:sldId id="517" r:id="rId22"/>
    <p:sldId id="519" r:id="rId23"/>
    <p:sldId id="523" r:id="rId24"/>
    <p:sldId id="524" r:id="rId25"/>
    <p:sldId id="456" r:id="rId26"/>
    <p:sldId id="498" r:id="rId27"/>
    <p:sldId id="503" r:id="rId28"/>
    <p:sldId id="504" r:id="rId29"/>
    <p:sldId id="510" r:id="rId30"/>
    <p:sldId id="520" r:id="rId31"/>
    <p:sldId id="521" r:id="rId32"/>
    <p:sldId id="493" r:id="rId33"/>
    <p:sldId id="494" r:id="rId34"/>
    <p:sldId id="495" r:id="rId35"/>
  </p:sldIdLst>
  <p:sldSz cx="9907588" cy="6858000"/>
  <p:notesSz cx="6797675" cy="9926638"/>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yer, Timo" initials="GT"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3019" autoAdjust="0"/>
  </p:normalViewPr>
  <p:slideViewPr>
    <p:cSldViewPr showGuides="1">
      <p:cViewPr>
        <p:scale>
          <a:sx n="60" d="100"/>
          <a:sy n="60" d="100"/>
        </p:scale>
        <p:origin x="-1434" y="-210"/>
      </p:cViewPr>
      <p:guideLst>
        <p:guide orient="horz" pos="1616"/>
        <p:guide pos="2916"/>
      </p:guideLst>
    </p:cSldViewPr>
  </p:slideViewPr>
  <p:outlineViewPr>
    <p:cViewPr varScale="1">
      <p:scale>
        <a:sx n="170" d="200"/>
        <a:sy n="170" d="200"/>
      </p:scale>
      <p:origin x="0" y="354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50" d="100"/>
          <a:sy n="50" d="100"/>
        </p:scale>
        <p:origin x="-2946" y="-90"/>
      </p:cViewPr>
      <p:guideLst>
        <p:guide orient="horz" pos="2674"/>
        <p:guide pos="19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6-05T14:27:19.456" idx="1">
    <p:pos x="675" y="755"/>
    <p:text>Nachschlagen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6-05T14:32:51.689" idx="2">
    <p:pos x="4320" y="705"/>
    <p:text>Auf der letzten Folie sprechen sie von beruflicher Hanldungskompetenz (Fach-, Personal-, Sozialkompetenz)
Hier sprechen Sie von berufsfachlicher Kompetenz und in diesem Zusammenhang von Methodenkompetenz.
In welchem Zusammenhang stehen die Kompetenzkosntrukte.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6-05T15:09:48.964" idx="4">
    <p:pos x="3357" y="775"/>
    <p:text>Sind diese Niveaus Deskreptiv oer haben sie eine orientierende Wirkung?</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 y="0"/>
            <a:ext cx="2944277" cy="4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805" tIns="41401" rIns="82805" bIns="41401" numCol="1" anchor="t" anchorCtr="0" compatLnSpc="1">
            <a:prstTxWarp prst="textNoShape">
              <a:avLst/>
            </a:prstTxWarp>
          </a:bodyPr>
          <a:lstStyle>
            <a:lvl1pPr defTabSz="828255">
              <a:defRPr sz="1100">
                <a:solidFill>
                  <a:schemeClr val="tx1"/>
                </a:solidFill>
                <a:latin typeface="Times New Roman" pitchFamily="18" charset="0"/>
              </a:defRPr>
            </a:lvl1pPr>
          </a:lstStyle>
          <a:p>
            <a:pPr>
              <a:defRPr/>
            </a:pPr>
            <a:endParaRPr lang="de-DE"/>
          </a:p>
        </p:txBody>
      </p:sp>
      <p:sp>
        <p:nvSpPr>
          <p:cNvPr id="51203" name="Rectangle 3"/>
          <p:cNvSpPr>
            <a:spLocks noGrp="1" noChangeArrowheads="1"/>
          </p:cNvSpPr>
          <p:nvPr>
            <p:ph type="dt" sz="quarter" idx="1"/>
          </p:nvPr>
        </p:nvSpPr>
        <p:spPr bwMode="auto">
          <a:xfrm>
            <a:off x="3851805" y="0"/>
            <a:ext cx="2944277" cy="4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805" tIns="41401" rIns="82805" bIns="41401" numCol="1" anchor="t" anchorCtr="0" compatLnSpc="1">
            <a:prstTxWarp prst="textNoShape">
              <a:avLst/>
            </a:prstTxWarp>
          </a:bodyPr>
          <a:lstStyle>
            <a:lvl1pPr algn="r" defTabSz="828255">
              <a:defRPr sz="1100">
                <a:solidFill>
                  <a:schemeClr val="tx1"/>
                </a:solidFill>
                <a:latin typeface="Times New Roman" pitchFamily="18" charset="0"/>
              </a:defRPr>
            </a:lvl1pPr>
          </a:lstStyle>
          <a:p>
            <a:pPr>
              <a:defRPr/>
            </a:pPr>
            <a:endParaRPr lang="de-DE"/>
          </a:p>
        </p:txBody>
      </p:sp>
      <p:sp>
        <p:nvSpPr>
          <p:cNvPr id="51204" name="Rectangle 4"/>
          <p:cNvSpPr>
            <a:spLocks noGrp="1" noChangeArrowheads="1"/>
          </p:cNvSpPr>
          <p:nvPr>
            <p:ph type="ftr" sz="quarter" idx="2"/>
          </p:nvPr>
        </p:nvSpPr>
        <p:spPr bwMode="auto">
          <a:xfrm>
            <a:off x="1" y="9428390"/>
            <a:ext cx="2944277" cy="4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805" tIns="41401" rIns="82805" bIns="41401" numCol="1" anchor="b" anchorCtr="0" compatLnSpc="1">
            <a:prstTxWarp prst="textNoShape">
              <a:avLst/>
            </a:prstTxWarp>
          </a:bodyPr>
          <a:lstStyle>
            <a:lvl1pPr defTabSz="828255">
              <a:defRPr sz="1100">
                <a:solidFill>
                  <a:schemeClr val="tx1"/>
                </a:solidFill>
                <a:latin typeface="Times New Roman" pitchFamily="18" charset="0"/>
              </a:defRPr>
            </a:lvl1pPr>
          </a:lstStyle>
          <a:p>
            <a:pPr>
              <a:defRPr/>
            </a:pPr>
            <a:endParaRPr lang="de-DE"/>
          </a:p>
        </p:txBody>
      </p:sp>
      <p:sp>
        <p:nvSpPr>
          <p:cNvPr id="51205" name="Rectangle 5"/>
          <p:cNvSpPr>
            <a:spLocks noGrp="1" noChangeArrowheads="1"/>
          </p:cNvSpPr>
          <p:nvPr>
            <p:ph type="sldNum" sz="quarter" idx="3"/>
          </p:nvPr>
        </p:nvSpPr>
        <p:spPr bwMode="auto">
          <a:xfrm>
            <a:off x="3851805" y="9428390"/>
            <a:ext cx="2944277" cy="4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805" tIns="41401" rIns="82805" bIns="41401" numCol="1" anchor="b" anchorCtr="0" compatLnSpc="1">
            <a:prstTxWarp prst="textNoShape">
              <a:avLst/>
            </a:prstTxWarp>
          </a:bodyPr>
          <a:lstStyle>
            <a:lvl1pPr algn="r" defTabSz="828255">
              <a:defRPr sz="1100">
                <a:solidFill>
                  <a:schemeClr val="tx1"/>
                </a:solidFill>
                <a:latin typeface="Times New Roman" pitchFamily="18" charset="0"/>
              </a:defRPr>
            </a:lvl1pPr>
          </a:lstStyle>
          <a:p>
            <a:pPr>
              <a:defRPr/>
            </a:pPr>
            <a:fld id="{4277EF1A-815F-49D2-B5A5-DCA17058815D}" type="slidenum">
              <a:rPr lang="de-DE"/>
              <a:pPr>
                <a:defRPr/>
              </a:pPr>
              <a:t>‹Nr.›</a:t>
            </a:fld>
            <a:endParaRPr lang="de-DE"/>
          </a:p>
        </p:txBody>
      </p:sp>
    </p:spTree>
    <p:extLst>
      <p:ext uri="{BB962C8B-B14F-4D97-AF65-F5344CB8AC3E}">
        <p14:creationId xmlns:p14="http://schemas.microsoft.com/office/powerpoint/2010/main" val="1620290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AutoShape 1"/>
          <p:cNvSpPr>
            <a:spLocks noChangeArrowheads="1"/>
          </p:cNvSpPr>
          <p:nvPr/>
        </p:nvSpPr>
        <p:spPr bwMode="auto">
          <a:xfrm>
            <a:off x="3" y="0"/>
            <a:ext cx="6166075" cy="9236756"/>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922" tIns="45961" rIns="91922" bIns="45961" anchor="ctr"/>
          <a:lstStyle/>
          <a:p>
            <a:endParaRPr lang="de-DE"/>
          </a:p>
        </p:txBody>
      </p:sp>
      <p:sp>
        <p:nvSpPr>
          <p:cNvPr id="44035" name="Rectangle 2"/>
          <p:cNvSpPr>
            <a:spLocks noGrp="1" noRot="1" noChangeAspect="1" noChangeArrowheads="1"/>
          </p:cNvSpPr>
          <p:nvPr>
            <p:ph type="sldImg"/>
          </p:nvPr>
        </p:nvSpPr>
        <p:spPr bwMode="auto">
          <a:xfrm>
            <a:off x="587375" y="690563"/>
            <a:ext cx="5003800" cy="346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5" name="Rectangle 3"/>
          <p:cNvSpPr>
            <a:spLocks noGrp="1" noChangeArrowheads="1"/>
          </p:cNvSpPr>
          <p:nvPr>
            <p:ph type="body"/>
          </p:nvPr>
        </p:nvSpPr>
        <p:spPr bwMode="auto">
          <a:xfrm>
            <a:off x="824590" y="4388418"/>
            <a:ext cx="4587075" cy="4152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noProof="0" smtClean="0"/>
          </a:p>
        </p:txBody>
      </p:sp>
    </p:spTree>
    <p:extLst>
      <p:ext uri="{BB962C8B-B14F-4D97-AF65-F5344CB8AC3E}">
        <p14:creationId xmlns:p14="http://schemas.microsoft.com/office/powerpoint/2010/main" val="250903081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587375" y="690563"/>
            <a:ext cx="5006975" cy="3467100"/>
          </a:xfrm>
        </p:spPr>
      </p:sp>
      <p:sp>
        <p:nvSpPr>
          <p:cNvPr id="46083" name="Rectangle 3"/>
          <p:cNvSpPr>
            <a:spLocks noGrp="1" noChangeArrowheads="1"/>
          </p:cNvSpPr>
          <p:nvPr>
            <p:ph type="body" idx="1"/>
          </p:nvPr>
        </p:nvSpPr>
        <p:spPr>
          <a:xfrm>
            <a:off x="824592" y="4388419"/>
            <a:ext cx="4590265" cy="4155263"/>
          </a:xfrm>
          <a:noFill/>
        </p:spPr>
        <p:txBody>
          <a:bodyPr wrap="none" lIns="82805" tIns="41401" rIns="82805" bIns="41401" anchor="ctr"/>
          <a:lstStyle/>
          <a:p>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24</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30</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31</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 = Stichprobengröße</a:t>
            </a:r>
          </a:p>
          <a:p>
            <a:r>
              <a:rPr lang="de-DE" dirty="0" smtClean="0"/>
              <a:t>X² = Chi-Test-Wert</a:t>
            </a:r>
          </a:p>
          <a:p>
            <a:r>
              <a:rPr lang="de-DE" dirty="0" err="1" smtClean="0"/>
              <a:t>Df</a:t>
            </a:r>
            <a:r>
              <a:rPr lang="de-DE" dirty="0" smtClean="0"/>
              <a:t> = t-Test-Wert</a:t>
            </a:r>
          </a:p>
          <a:p>
            <a:r>
              <a:rPr lang="de-DE" dirty="0" smtClean="0"/>
              <a:t>X²/</a:t>
            </a:r>
            <a:r>
              <a:rPr lang="de-DE" dirty="0" err="1" smtClean="0"/>
              <a:t>df</a:t>
            </a:r>
            <a:r>
              <a:rPr lang="de-DE" baseline="0" dirty="0" smtClean="0"/>
              <a:t> = </a:t>
            </a:r>
          </a:p>
          <a:p>
            <a:r>
              <a:rPr lang="de-DE" baseline="0" dirty="0" smtClean="0"/>
              <a:t>P = Signifikanzniveau</a:t>
            </a:r>
          </a:p>
          <a:p>
            <a:r>
              <a:rPr lang="de-DE" baseline="0" dirty="0" smtClean="0"/>
              <a:t>CFI = </a:t>
            </a:r>
            <a:r>
              <a:rPr lang="de-DE" sz="1200" b="0" i="0" u="none" strike="noStrike" kern="1200" baseline="0" dirty="0" smtClean="0">
                <a:solidFill>
                  <a:srgbClr val="000000"/>
                </a:solidFill>
                <a:latin typeface="Times New Roman" pitchFamily="18" charset="0"/>
                <a:ea typeface="+mn-ea"/>
                <a:cs typeface="+mn-cs"/>
              </a:rPr>
              <a:t>bewertet der CFI nicht den absoluten Fit, sondern zeigt, wie gut ein Modell </a:t>
            </a:r>
            <a:r>
              <a:rPr lang="de-DE" sz="1200" b="0" i="1" u="none" strike="noStrike" kern="1200" baseline="0" dirty="0" smtClean="0">
                <a:solidFill>
                  <a:srgbClr val="000000"/>
                </a:solidFill>
                <a:latin typeface="Times New Roman" pitchFamily="18" charset="0"/>
                <a:ea typeface="+mn-ea"/>
                <a:cs typeface="+mn-cs"/>
              </a:rPr>
              <a:t>relativ </a:t>
            </a:r>
            <a:r>
              <a:rPr lang="de-DE" sz="1200" b="0" i="0" u="none" strike="noStrike" kern="1200" baseline="0" dirty="0" smtClean="0">
                <a:solidFill>
                  <a:srgbClr val="000000"/>
                </a:solidFill>
                <a:latin typeface="Times New Roman" pitchFamily="18" charset="0"/>
                <a:ea typeface="+mn-ea"/>
                <a:cs typeface="+mn-cs"/>
              </a:rPr>
              <a:t>zu dem hypothetischen Nullmodell zu den Daten </a:t>
            </a:r>
            <a:r>
              <a:rPr lang="de-DE" sz="1200" b="0" i="0" u="none" strike="noStrike" kern="1200" baseline="0" dirty="0" err="1" smtClean="0">
                <a:solidFill>
                  <a:srgbClr val="000000"/>
                </a:solidFill>
                <a:latin typeface="Times New Roman" pitchFamily="18" charset="0"/>
                <a:ea typeface="+mn-ea"/>
                <a:cs typeface="+mn-cs"/>
              </a:rPr>
              <a:t>paßt</a:t>
            </a:r>
            <a:r>
              <a:rPr lang="de-DE" sz="1200" b="0" i="0" u="none" strike="noStrike" kern="1200" baseline="0" dirty="0" smtClean="0">
                <a:solidFill>
                  <a:srgbClr val="000000"/>
                </a:solidFill>
                <a:latin typeface="Times New Roman" pitchFamily="18" charset="0"/>
                <a:ea typeface="+mn-ea"/>
                <a:cs typeface="+mn-cs"/>
              </a:rPr>
              <a:t>. Der CFI ist auf ein Intervall von 0 (keine Übereinstimmung zwischen Modell und Daten) und 1 (maximale Übereinstimmung) normiert.</a:t>
            </a:r>
            <a:endParaRPr lang="de-DE" baseline="0" dirty="0" smtClean="0"/>
          </a:p>
          <a:p>
            <a:r>
              <a:rPr lang="de-DE" baseline="0" dirty="0" smtClean="0"/>
              <a:t>TLI = </a:t>
            </a:r>
            <a:r>
              <a:rPr lang="de-DE" sz="1200" b="0" i="0" u="none" strike="noStrike" kern="1200" baseline="0" dirty="0" smtClean="0">
                <a:solidFill>
                  <a:srgbClr val="000000"/>
                </a:solidFill>
                <a:latin typeface="Times New Roman" pitchFamily="18" charset="0"/>
                <a:ea typeface="+mn-ea"/>
                <a:cs typeface="+mn-cs"/>
              </a:rPr>
              <a:t>das auch als TLI (Tucker-Lewis Index) bekannt ist (vgl. </a:t>
            </a:r>
            <a:r>
              <a:rPr lang="de-DE" sz="1200" b="0" i="1" u="none" strike="noStrike" kern="1200" baseline="0" dirty="0" smtClean="0">
                <a:solidFill>
                  <a:srgbClr val="000000"/>
                </a:solidFill>
                <a:latin typeface="Times New Roman" pitchFamily="18" charset="0"/>
                <a:ea typeface="+mn-ea"/>
                <a:cs typeface="+mn-cs"/>
              </a:rPr>
              <a:t>Tucker/Lewis</a:t>
            </a:r>
            <a:r>
              <a:rPr lang="de-DE" sz="1200" b="0" i="0" u="none" strike="noStrike" kern="1200" baseline="0" dirty="0" smtClean="0">
                <a:solidFill>
                  <a:srgbClr val="000000"/>
                </a:solidFill>
                <a:latin typeface="Times New Roman" pitchFamily="18" charset="0"/>
                <a:ea typeface="+mn-ea"/>
                <a:cs typeface="+mn-cs"/>
              </a:rPr>
              <a:t>, 1973). Es ist jedoch in Anwendung und Interpretation nicht unumstritten.</a:t>
            </a:r>
            <a:endParaRPr lang="de-DE" baseline="0" dirty="0" smtClean="0"/>
          </a:p>
          <a:p>
            <a:r>
              <a:rPr lang="de-DE" baseline="0" dirty="0" smtClean="0"/>
              <a:t>RMSEA = </a:t>
            </a:r>
          </a:p>
          <a:p>
            <a:r>
              <a:rPr lang="de-DE" sz="1200" dirty="0" smtClean="0">
                <a:solidFill>
                  <a:schemeClr val="tx1"/>
                </a:solidFill>
              </a:rPr>
              <a:t>EAP/PV =</a:t>
            </a:r>
            <a:endParaRPr lang="de-DE" dirty="0"/>
          </a:p>
        </p:txBody>
      </p:sp>
    </p:spTree>
    <p:extLst>
      <p:ext uri="{BB962C8B-B14F-4D97-AF65-F5344CB8AC3E}">
        <p14:creationId xmlns:p14="http://schemas.microsoft.com/office/powerpoint/2010/main" val="2719004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38BE8139-6395-436A-80F4-9244C7A7804A}" type="slidenum">
              <a:rPr lang="de-DE" smtClean="0"/>
              <a:pPr eaLnBrk="1" hangingPunct="1"/>
              <a:t>14</a:t>
            </a:fld>
            <a:endParaRPr lang="de-DE" smtClean="0"/>
          </a:p>
        </p:txBody>
      </p:sp>
      <p:sp>
        <p:nvSpPr>
          <p:cNvPr id="40963" name="Rectangle 2"/>
          <p:cNvSpPr>
            <a:spLocks noGrp="1" noRot="1" noChangeAspect="1" noChangeArrowheads="1" noTextEdit="1"/>
          </p:cNvSpPr>
          <p:nvPr>
            <p:ph type="sldImg"/>
          </p:nvPr>
        </p:nvSpPr>
        <p:spPr>
          <a:ln/>
        </p:spPr>
      </p:sp>
      <p:sp>
        <p:nvSpPr>
          <p:cNvPr id="40964"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15</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63CB7BD-74E1-41EE-A958-91C37DFAB72E}" type="slidenum">
              <a:rPr lang="de-DE" smtClean="0"/>
              <a:pPr eaLnBrk="1" hangingPunct="1"/>
              <a:t>18</a:t>
            </a:fld>
            <a:endParaRPr lang="de-DE" smtClean="0"/>
          </a:p>
        </p:txBody>
      </p:sp>
      <p:sp>
        <p:nvSpPr>
          <p:cNvPr id="49155" name="Rectangle 2"/>
          <p:cNvSpPr>
            <a:spLocks noGrp="1" noRot="1" noChangeAspect="1" noChangeArrowheads="1" noTextEdit="1"/>
          </p:cNvSpPr>
          <p:nvPr>
            <p:ph type="sldImg"/>
          </p:nvPr>
        </p:nvSpPr>
        <p:spPr>
          <a:ln/>
        </p:spPr>
      </p:sp>
      <p:sp>
        <p:nvSpPr>
          <p:cNvPr id="49156" name="Rectangle 8"/>
          <p:cNvSpPr>
            <a:spLocks noGrp="1" noChangeArrowheads="1"/>
          </p:cNvSpPr>
          <p:nvPr>
            <p:ph type="body" idx="1"/>
          </p:nvPr>
        </p:nvSpPr>
        <p:spPr>
          <a:noFill/>
        </p:spPr>
        <p:txBody>
          <a:bodyPr/>
          <a:lstStyle/>
          <a:p>
            <a:pPr eaLnBrk="1" hangingPunct="1">
              <a:buFontTx/>
              <a:buChar char="•"/>
            </a:pPr>
            <a:r>
              <a:rPr lang="de-DE" smtClean="0"/>
              <a:t> Berufliche Handlungen oder Bildungsprozesse als Teil realer Anforderungen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767FF386-4C03-4446-9361-29C8C945F423}" type="slidenum">
              <a:rPr lang="de-DE" smtClean="0"/>
              <a:pPr eaLnBrk="1" hangingPunct="1"/>
              <a:t>19</a:t>
            </a:fld>
            <a:endParaRPr lang="de-DE" smtClean="0"/>
          </a:p>
        </p:txBody>
      </p:sp>
      <p:sp>
        <p:nvSpPr>
          <p:cNvPr id="50179" name="Rectangle 2"/>
          <p:cNvSpPr>
            <a:spLocks noGrp="1" noRot="1" noChangeAspect="1" noChangeArrowheads="1" noTextEdit="1"/>
          </p:cNvSpPr>
          <p:nvPr>
            <p:ph type="sldImg"/>
          </p:nvPr>
        </p:nvSpPr>
        <p:spPr>
          <a:ln/>
        </p:spPr>
      </p:sp>
      <p:sp>
        <p:nvSpPr>
          <p:cNvPr id="50180" name="Rectangle 8"/>
          <p:cNvSpPr>
            <a:spLocks noGrp="1" noChangeArrowheads="1"/>
          </p:cNvSpPr>
          <p:nvPr>
            <p:ph type="body" idx="1"/>
          </p:nvPr>
        </p:nvSpPr>
        <p:spPr>
          <a:noFill/>
        </p:spPr>
        <p:txBody>
          <a:bodyPr/>
          <a:lstStyle/>
          <a:p>
            <a:pPr eaLnBrk="1" hangingPunct="1">
              <a:buFontTx/>
              <a:buChar char="•"/>
            </a:pPr>
            <a:r>
              <a:rPr lang="de-DE" smtClean="0"/>
              <a:t> Berufliche Handlungen oder Bildungsprozesse als Teil realer Anforderungen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20</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22</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49900" y="9428402"/>
            <a:ext cx="2946189" cy="496650"/>
          </a:xfrm>
          <a:prstGeom prst="rect">
            <a:avLst/>
          </a:prstGeom>
          <a:noFill/>
        </p:spPr>
        <p:txBody>
          <a:bodyPr lIns="91428" tIns="45715" rIns="91428" bIns="45715"/>
          <a:lstStyle>
            <a:lvl1pPr defTabSz="919044" eaLnBrk="0" hangingPunct="0">
              <a:defRPr>
                <a:solidFill>
                  <a:schemeClr val="tx1"/>
                </a:solidFill>
                <a:latin typeface="Arial" charset="0"/>
              </a:defRPr>
            </a:lvl1pPr>
            <a:lvl2pPr marL="742854" indent="-285713" defTabSz="919044" eaLnBrk="0" hangingPunct="0">
              <a:defRPr>
                <a:solidFill>
                  <a:schemeClr val="tx1"/>
                </a:solidFill>
                <a:latin typeface="Arial" charset="0"/>
              </a:defRPr>
            </a:lvl2pPr>
            <a:lvl3pPr marL="1142852" indent="-228571" defTabSz="919044" eaLnBrk="0" hangingPunct="0">
              <a:defRPr>
                <a:solidFill>
                  <a:schemeClr val="tx1"/>
                </a:solidFill>
                <a:latin typeface="Arial" charset="0"/>
              </a:defRPr>
            </a:lvl3pPr>
            <a:lvl4pPr marL="1599993" indent="-228571" defTabSz="919044" eaLnBrk="0" hangingPunct="0">
              <a:defRPr>
                <a:solidFill>
                  <a:schemeClr val="tx1"/>
                </a:solidFill>
                <a:latin typeface="Arial" charset="0"/>
              </a:defRPr>
            </a:lvl4pPr>
            <a:lvl5pPr marL="2057133" indent="-228571" defTabSz="919044" eaLnBrk="0" hangingPunct="0">
              <a:defRPr>
                <a:solidFill>
                  <a:schemeClr val="tx1"/>
                </a:solidFill>
                <a:latin typeface="Arial" charset="0"/>
              </a:defRPr>
            </a:lvl5pPr>
            <a:lvl6pPr marL="2514274" indent="-228571" algn="ctr" defTabSz="919044" eaLnBrk="0" fontAlgn="base" hangingPunct="0">
              <a:spcBef>
                <a:spcPct val="0"/>
              </a:spcBef>
              <a:spcAft>
                <a:spcPct val="0"/>
              </a:spcAft>
              <a:defRPr>
                <a:solidFill>
                  <a:schemeClr val="tx1"/>
                </a:solidFill>
                <a:latin typeface="Arial" charset="0"/>
              </a:defRPr>
            </a:lvl6pPr>
            <a:lvl7pPr marL="2971414" indent="-228571" algn="ctr" defTabSz="919044" eaLnBrk="0" fontAlgn="base" hangingPunct="0">
              <a:spcBef>
                <a:spcPct val="0"/>
              </a:spcBef>
              <a:spcAft>
                <a:spcPct val="0"/>
              </a:spcAft>
              <a:defRPr>
                <a:solidFill>
                  <a:schemeClr val="tx1"/>
                </a:solidFill>
                <a:latin typeface="Arial" charset="0"/>
              </a:defRPr>
            </a:lvl7pPr>
            <a:lvl8pPr marL="3428556" indent="-228571" algn="ctr" defTabSz="919044" eaLnBrk="0" fontAlgn="base" hangingPunct="0">
              <a:spcBef>
                <a:spcPct val="0"/>
              </a:spcBef>
              <a:spcAft>
                <a:spcPct val="0"/>
              </a:spcAft>
              <a:defRPr>
                <a:solidFill>
                  <a:schemeClr val="tx1"/>
                </a:solidFill>
                <a:latin typeface="Arial" charset="0"/>
              </a:defRPr>
            </a:lvl8pPr>
            <a:lvl9pPr marL="3885696" indent="-228571" algn="ctr" defTabSz="919044" eaLnBrk="0" fontAlgn="base" hangingPunct="0">
              <a:spcBef>
                <a:spcPct val="0"/>
              </a:spcBef>
              <a:spcAft>
                <a:spcPct val="0"/>
              </a:spcAft>
              <a:defRPr>
                <a:solidFill>
                  <a:schemeClr val="tx1"/>
                </a:solidFill>
                <a:latin typeface="Arial" charset="0"/>
              </a:defRPr>
            </a:lvl9pPr>
          </a:lstStyle>
          <a:p>
            <a:pPr eaLnBrk="1" hangingPunct="1"/>
            <a:fld id="{C2B9D986-2C6D-43ED-81D7-C5134A13C12D}" type="slidenum">
              <a:rPr lang="de-DE" smtClean="0"/>
              <a:pPr eaLnBrk="1" hangingPunct="1"/>
              <a:t>23</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6"/>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5"/>
            <a:ext cx="8421688"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107966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67001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05638" y="1193800"/>
            <a:ext cx="2182812" cy="50307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193800"/>
            <a:ext cx="6396038" cy="50307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913732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1193800"/>
            <a:ext cx="8731250" cy="50307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6612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799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799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 1"/>
          <p:cNvSpPr>
            <a:spLocks noGrp="1"/>
          </p:cNvSpPr>
          <p:nvPr>
            <p:ph type="title"/>
          </p:nvPr>
        </p:nvSpPr>
        <p:spPr>
          <a:xfrm>
            <a:off x="495380" y="274638"/>
            <a:ext cx="8916829" cy="1143000"/>
          </a:xfrm>
          <a:prstGeom prst="rect">
            <a:avLst/>
          </a:prstGeom>
        </p:spPr>
        <p:txBody>
          <a:bodyPr/>
          <a:lstStyle/>
          <a:p>
            <a:r>
              <a:rPr lang="de-DE"/>
              <a:t>Titelmasterformat durch Klicken bearbeiten</a:t>
            </a:r>
          </a:p>
        </p:txBody>
      </p:sp>
      <p:sp>
        <p:nvSpPr>
          <p:cNvPr id="3" name="Textplatzhalter 2"/>
          <p:cNvSpPr>
            <a:spLocks noGrp="1"/>
          </p:cNvSpPr>
          <p:nvPr>
            <p:ph type="body" sz="half" idx="1"/>
          </p:nvPr>
        </p:nvSpPr>
        <p:spPr>
          <a:xfrm>
            <a:off x="495380" y="1981200"/>
            <a:ext cx="4375851" cy="38862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36357" y="1981200"/>
            <a:ext cx="4375851" cy="38862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90394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590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8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95380" y="457200"/>
            <a:ext cx="8916829" cy="13716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95380" y="1981200"/>
            <a:ext cx="4375851"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5036357" y="1981200"/>
            <a:ext cx="4375851" cy="18669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5036357" y="4000500"/>
            <a:ext cx="4375851" cy="18669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10"/>
          </p:nvPr>
        </p:nvSpPr>
        <p:spPr>
          <a:xfrm>
            <a:off x="3385093" y="6303963"/>
            <a:ext cx="3137403" cy="457200"/>
          </a:xfrm>
          <a:prstGeom prst="rect">
            <a:avLst/>
          </a:prstGeom>
        </p:spPr>
        <p:txBody>
          <a:bodyPr/>
          <a:lstStyle>
            <a:lvl1pPr>
              <a:defRPr/>
            </a:lvl1pPr>
          </a:lstStyle>
          <a:p>
            <a:endParaRPr lang="de-DE"/>
          </a:p>
        </p:txBody>
      </p:sp>
      <p:sp>
        <p:nvSpPr>
          <p:cNvPr id="7" name="Foliennummernplatzhalter 6"/>
          <p:cNvSpPr>
            <a:spLocks noGrp="1"/>
          </p:cNvSpPr>
          <p:nvPr>
            <p:ph type="sldNum" sz="quarter" idx="11"/>
          </p:nvPr>
        </p:nvSpPr>
        <p:spPr>
          <a:xfrm>
            <a:off x="7100438" y="6303963"/>
            <a:ext cx="2311771" cy="457200"/>
          </a:xfrm>
          <a:prstGeom prst="rect">
            <a:avLst/>
          </a:prstGeom>
        </p:spPr>
        <p:txBody>
          <a:bodyPr/>
          <a:lstStyle>
            <a:lvl1pPr>
              <a:defRPr/>
            </a:lvl1pPr>
          </a:lstStyle>
          <a:p>
            <a:fld id="{6BF82DDA-F94E-40E0-AD3E-B00B73126847}" type="slidenum">
              <a:rPr lang="de-DE"/>
              <a:pPr/>
              <a:t>‹Nr.›</a:t>
            </a:fld>
            <a:endParaRPr lang="de-DE"/>
          </a:p>
        </p:txBody>
      </p:sp>
    </p:spTree>
    <p:extLst>
      <p:ext uri="{BB962C8B-B14F-4D97-AF65-F5344CB8AC3E}">
        <p14:creationId xmlns:p14="http://schemas.microsoft.com/office/powerpoint/2010/main" val="205266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5400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1687"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19330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28663" y="1906588"/>
            <a:ext cx="4152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3963" y="1906588"/>
            <a:ext cx="415448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7060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6988"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11721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7734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54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09654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5187"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3173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193800"/>
            <a:ext cx="7237413"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Klicken Sie, um das Format des Titeltextes zu bearbeiten</a:t>
            </a:r>
          </a:p>
        </p:txBody>
      </p:sp>
      <p:sp>
        <p:nvSpPr>
          <p:cNvPr id="2" name="Text Box 2"/>
          <p:cNvSpPr txBox="1">
            <a:spLocks noChangeArrowheads="1"/>
          </p:cNvSpPr>
          <p:nvPr/>
        </p:nvSpPr>
        <p:spPr bwMode="auto">
          <a:xfrm>
            <a:off x="9067800" y="6477000"/>
            <a:ext cx="560388" cy="16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a:lnSpc>
                <a:spcPct val="93000"/>
              </a:lnSpc>
              <a:buClr>
                <a:srgbClr val="000000"/>
              </a:buClr>
              <a:buSzPct val="100000"/>
              <a:buFont typeface="Times New Roman" pitchFamily="18" charset="0"/>
              <a:buNone/>
              <a:defRPr/>
            </a:pPr>
            <a:fld id="{A4E8E836-CCFE-41FE-9E33-EDD5AF300ADA}" type="slidenum">
              <a:rPr lang="en-GB" sz="1200" b="1" smtClean="0">
                <a:latin typeface="Arial" charset="0"/>
              </a:rPr>
              <a:pPr algn="r">
                <a:lnSpc>
                  <a:spcPct val="93000"/>
                </a:lnSpc>
                <a:buClr>
                  <a:srgbClr val="000000"/>
                </a:buClr>
                <a:buSzPct val="100000"/>
                <a:buFont typeface="Times New Roman" pitchFamily="18" charset="0"/>
                <a:buNone/>
                <a:defRPr/>
              </a:pPr>
              <a:t>‹Nr.›</a:t>
            </a:fld>
            <a:endParaRPr lang="en-GB" sz="1200" b="1" smtClean="0">
              <a:latin typeface="Arial" charset="0"/>
            </a:endParaRPr>
          </a:p>
        </p:txBody>
      </p:sp>
      <p:pic>
        <p:nvPicPr>
          <p:cNvPr id="1028" name="Picture 7"/>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26988"/>
            <a:ext cx="1008221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8121650" y="0"/>
            <a:ext cx="1655763" cy="908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0" name="AutoShape 4"/>
          <p:cNvSpPr>
            <a:spLocks noChangeArrowheads="1"/>
          </p:cNvSpPr>
          <p:nvPr/>
        </p:nvSpPr>
        <p:spPr bwMode="auto">
          <a:xfrm>
            <a:off x="381000" y="1066800"/>
            <a:ext cx="7772400" cy="533400"/>
          </a:xfrm>
          <a:prstGeom prst="roundRect">
            <a:avLst>
              <a:gd name="adj" fmla="val 296"/>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031" name="Rectangle 5"/>
          <p:cNvSpPr>
            <a:spLocks noGrp="1" noChangeArrowheads="1"/>
          </p:cNvSpPr>
          <p:nvPr>
            <p:ph type="body" idx="1"/>
          </p:nvPr>
        </p:nvSpPr>
        <p:spPr bwMode="auto">
          <a:xfrm>
            <a:off x="728663" y="1906588"/>
            <a:ext cx="8459787" cy="431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pic>
        <p:nvPicPr>
          <p:cNvPr id="1032" name="Picture 8"/>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93663" y="-26988"/>
            <a:ext cx="935037" cy="9350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62" r:id="rId13"/>
    <p:sldLayoutId id="2147483664" r:id="rId14"/>
    <p:sldLayoutId id="2147483679" r:id="rId15"/>
    <p:sldLayoutId id="2147483680" r:id="rId16"/>
    <p:sldLayoutId id="2147483681" r:id="rId17"/>
    <p:sldLayoutId id="2147483682" r:id="rId18"/>
  </p:sldLayoutIdLst>
  <p:txStyles>
    <p:titleStyle>
      <a:lvl1pPr algn="l" defTabSz="449263" rtl="0" eaLnBrk="0" fontAlgn="base" hangingPunct="0">
        <a:lnSpc>
          <a:spcPts val="1988"/>
        </a:lnSpc>
        <a:spcBef>
          <a:spcPct val="0"/>
        </a:spcBef>
        <a:spcAft>
          <a:spcPct val="0"/>
        </a:spcAft>
        <a:buClr>
          <a:srgbClr val="000000"/>
        </a:buClr>
        <a:buSzPct val="100000"/>
        <a:buFont typeface="Arial" charset="0"/>
        <a:defRPr sz="1400">
          <a:solidFill>
            <a:srgbClr val="000000"/>
          </a:solidFill>
          <a:latin typeface="+mj-lt"/>
          <a:ea typeface="+mj-ea"/>
          <a:cs typeface="+mj-cs"/>
        </a:defRPr>
      </a:lvl1pPr>
      <a:lvl2pPr algn="l" defTabSz="449263" rtl="0" eaLnBrk="0" fontAlgn="base" hangingPunct="0">
        <a:lnSpc>
          <a:spcPts val="1988"/>
        </a:lnSpc>
        <a:spcBef>
          <a:spcPct val="0"/>
        </a:spcBef>
        <a:spcAft>
          <a:spcPct val="0"/>
        </a:spcAft>
        <a:buClr>
          <a:srgbClr val="000000"/>
        </a:buClr>
        <a:buSzPct val="100000"/>
        <a:buFont typeface="Arial" charset="0"/>
        <a:defRPr sz="1400">
          <a:solidFill>
            <a:srgbClr val="000000"/>
          </a:solidFill>
          <a:latin typeface="Arial" charset="0"/>
        </a:defRPr>
      </a:lvl2pPr>
      <a:lvl3pPr algn="l" defTabSz="449263" rtl="0" eaLnBrk="0" fontAlgn="base" hangingPunct="0">
        <a:lnSpc>
          <a:spcPts val="1988"/>
        </a:lnSpc>
        <a:spcBef>
          <a:spcPct val="0"/>
        </a:spcBef>
        <a:spcAft>
          <a:spcPct val="0"/>
        </a:spcAft>
        <a:buClr>
          <a:srgbClr val="000000"/>
        </a:buClr>
        <a:buSzPct val="100000"/>
        <a:buFont typeface="Arial" charset="0"/>
        <a:defRPr sz="1400">
          <a:solidFill>
            <a:srgbClr val="000000"/>
          </a:solidFill>
          <a:latin typeface="Arial" charset="0"/>
        </a:defRPr>
      </a:lvl3pPr>
      <a:lvl4pPr algn="l" defTabSz="449263" rtl="0" eaLnBrk="0" fontAlgn="base" hangingPunct="0">
        <a:lnSpc>
          <a:spcPts val="1988"/>
        </a:lnSpc>
        <a:spcBef>
          <a:spcPct val="0"/>
        </a:spcBef>
        <a:spcAft>
          <a:spcPct val="0"/>
        </a:spcAft>
        <a:buClr>
          <a:srgbClr val="000000"/>
        </a:buClr>
        <a:buSzPct val="100000"/>
        <a:buFont typeface="Arial" charset="0"/>
        <a:defRPr sz="1400">
          <a:solidFill>
            <a:srgbClr val="000000"/>
          </a:solidFill>
          <a:latin typeface="Arial" charset="0"/>
        </a:defRPr>
      </a:lvl4pPr>
      <a:lvl5pPr algn="l" defTabSz="449263" rtl="0" eaLnBrk="0" fontAlgn="base" hangingPunct="0">
        <a:lnSpc>
          <a:spcPts val="1988"/>
        </a:lnSpc>
        <a:spcBef>
          <a:spcPct val="0"/>
        </a:spcBef>
        <a:spcAft>
          <a:spcPct val="0"/>
        </a:spcAft>
        <a:buClr>
          <a:srgbClr val="000000"/>
        </a:buClr>
        <a:buSzPct val="100000"/>
        <a:buFont typeface="Arial" charset="0"/>
        <a:defRPr sz="1400">
          <a:solidFill>
            <a:srgbClr val="000000"/>
          </a:solidFill>
          <a:latin typeface="Arial" charset="0"/>
        </a:defRPr>
      </a:lvl5pPr>
      <a:lvl6pPr marL="1536700" indent="-215900" algn="l" defTabSz="449263" rtl="0" eaLnBrk="0" fontAlgn="base" hangingPunct="0">
        <a:spcBef>
          <a:spcPct val="0"/>
        </a:spcBef>
        <a:spcAft>
          <a:spcPct val="0"/>
        </a:spcAft>
        <a:buClr>
          <a:srgbClr val="000000"/>
        </a:buClr>
        <a:buSzPct val="45000"/>
        <a:buFont typeface="StarSymbol" pitchFamily="2" charset="0"/>
        <a:defRPr sz="4400">
          <a:solidFill>
            <a:srgbClr val="000000"/>
          </a:solidFill>
          <a:latin typeface="Times New Roman" pitchFamily="18" charset="0"/>
        </a:defRPr>
      </a:lvl6pPr>
      <a:lvl7pPr marL="1993900" indent="-215900" algn="l" defTabSz="449263" rtl="0" eaLnBrk="0" fontAlgn="base" hangingPunct="0">
        <a:spcBef>
          <a:spcPct val="0"/>
        </a:spcBef>
        <a:spcAft>
          <a:spcPct val="0"/>
        </a:spcAft>
        <a:buClr>
          <a:srgbClr val="000000"/>
        </a:buClr>
        <a:buSzPct val="45000"/>
        <a:buFont typeface="StarSymbol" pitchFamily="2" charset="0"/>
        <a:defRPr sz="4400">
          <a:solidFill>
            <a:srgbClr val="000000"/>
          </a:solidFill>
          <a:latin typeface="Times New Roman" pitchFamily="18" charset="0"/>
        </a:defRPr>
      </a:lvl7pPr>
      <a:lvl8pPr marL="2451100" indent="-215900" algn="l" defTabSz="449263" rtl="0" eaLnBrk="0" fontAlgn="base" hangingPunct="0">
        <a:spcBef>
          <a:spcPct val="0"/>
        </a:spcBef>
        <a:spcAft>
          <a:spcPct val="0"/>
        </a:spcAft>
        <a:buClr>
          <a:srgbClr val="000000"/>
        </a:buClr>
        <a:buSzPct val="45000"/>
        <a:buFont typeface="StarSymbol" pitchFamily="2" charset="0"/>
        <a:defRPr sz="4400">
          <a:solidFill>
            <a:srgbClr val="000000"/>
          </a:solidFill>
          <a:latin typeface="Times New Roman" pitchFamily="18" charset="0"/>
        </a:defRPr>
      </a:lvl8pPr>
      <a:lvl9pPr marL="2908300" indent="-215900" algn="l" defTabSz="449263" rtl="0" eaLnBrk="0" fontAlgn="base" hangingPunct="0">
        <a:spcBef>
          <a:spcPct val="0"/>
        </a:spcBef>
        <a:spcAft>
          <a:spcPct val="0"/>
        </a:spcAft>
        <a:buClr>
          <a:srgbClr val="000000"/>
        </a:buClr>
        <a:buSzPct val="45000"/>
        <a:buFont typeface="StarSymbol" pitchFamily="2" charset="0"/>
        <a:defRPr sz="4400">
          <a:solidFill>
            <a:srgbClr val="000000"/>
          </a:solidFill>
          <a:latin typeface="Times New Roman" pitchFamily="18" charset="0"/>
        </a:defRPr>
      </a:lvl9pPr>
    </p:titleStyle>
    <p:bodyStyle>
      <a:lvl1pPr marL="341313" indent="-341313" algn="l" defTabSz="449263" rtl="0" eaLnBrk="0" fontAlgn="base" hangingPunct="0">
        <a:lnSpc>
          <a:spcPct val="98000"/>
        </a:lnSpc>
        <a:spcBef>
          <a:spcPts val="700"/>
        </a:spcBef>
        <a:spcAft>
          <a:spcPct val="0"/>
        </a:spcAft>
        <a:buClr>
          <a:srgbClr val="000000"/>
        </a:buClr>
        <a:buSzPct val="100000"/>
        <a:buFont typeface="Univers" pitchFamily="34" charset="0"/>
        <a:buChar char="•"/>
        <a:defRPr sz="2800">
          <a:solidFill>
            <a:srgbClr val="000000"/>
          </a:solidFill>
          <a:latin typeface="+mn-lt"/>
          <a:ea typeface="+mn-ea"/>
          <a:cs typeface="+mn-cs"/>
        </a:defRPr>
      </a:lvl1pPr>
      <a:lvl2pPr marL="741363" indent="-284163" algn="l" defTabSz="449263" rtl="0" eaLnBrk="0" fontAlgn="base" hangingPunct="0">
        <a:lnSpc>
          <a:spcPct val="98000"/>
        </a:lnSpc>
        <a:spcBef>
          <a:spcPts val="700"/>
        </a:spcBef>
        <a:spcAft>
          <a:spcPct val="0"/>
        </a:spcAft>
        <a:buClr>
          <a:srgbClr val="000000"/>
        </a:buClr>
        <a:buSzPct val="100000"/>
        <a:buFont typeface="Univers" pitchFamily="34" charset="0"/>
        <a:buChar char="–"/>
        <a:defRPr sz="2800">
          <a:solidFill>
            <a:srgbClr val="000000"/>
          </a:solidFill>
          <a:latin typeface="+mn-lt"/>
        </a:defRPr>
      </a:lvl2pPr>
      <a:lvl3pPr marL="1143000" indent="-228600" algn="l" defTabSz="449263" rtl="0" eaLnBrk="0" fontAlgn="base" hangingPunct="0">
        <a:lnSpc>
          <a:spcPct val="98000"/>
        </a:lnSpc>
        <a:spcBef>
          <a:spcPts val="600"/>
        </a:spcBef>
        <a:spcAft>
          <a:spcPct val="0"/>
        </a:spcAft>
        <a:buClr>
          <a:srgbClr val="000000"/>
        </a:buClr>
        <a:buSzPct val="100000"/>
        <a:buFont typeface="Univers" pitchFamily="34" charset="0"/>
        <a:buChar char="•"/>
        <a:defRPr sz="2400">
          <a:solidFill>
            <a:srgbClr val="000000"/>
          </a:solidFill>
          <a:latin typeface="+mn-lt"/>
        </a:defRPr>
      </a:lvl3pPr>
      <a:lvl4pPr marL="16002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4pPr>
      <a:lvl5pPr marL="20574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5pPr>
      <a:lvl6pPr marL="25146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6pPr>
      <a:lvl7pPr marL="29718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7pPr>
      <a:lvl8pPr marL="34290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8pPr>
      <a:lvl9pPr marL="3886200" indent="-228600" algn="l" defTabSz="449263" rtl="0" eaLnBrk="0" fontAlgn="base" hangingPunct="0">
        <a:lnSpc>
          <a:spcPct val="98000"/>
        </a:lnSpc>
        <a:spcBef>
          <a:spcPts val="500"/>
        </a:spcBef>
        <a:spcAft>
          <a:spcPct val="0"/>
        </a:spcAft>
        <a:buClr>
          <a:srgbClr val="000000"/>
        </a:buClr>
        <a:buSzPct val="100000"/>
        <a:buFont typeface="Univers" pitchFamily="34" charset="0"/>
        <a:buChar char="»"/>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file:///E:\VET-LSA\Simulation\start.exe" TargetMode="External"/><Relationship Id="rId2" Type="http://schemas.openxmlformats.org/officeDocument/2006/relationships/hyperlink" Target="file:///C:\Users\Nickolaus\Desktop\start.ex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file:///E:\VET-LSA\Simulation\start.exe" TargetMode="External"/><Relationship Id="rId2" Type="http://schemas.openxmlformats.org/officeDocument/2006/relationships/hyperlink" Target="file:///C:\Users\Nickolaus\Desktop\start.ex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28663" y="2207344"/>
            <a:ext cx="8459787" cy="4318000"/>
          </a:xfrm>
        </p:spPr>
        <p:txBody>
          <a:bodyPr/>
          <a:lstStyle/>
          <a:p>
            <a:pPr marL="0" indent="0">
              <a:buNone/>
            </a:pPr>
            <a:r>
              <a:rPr lang="de-DE" sz="2000" b="1" dirty="0" smtClean="0">
                <a:solidFill>
                  <a:srgbClr val="0000FF"/>
                </a:solidFill>
              </a:rPr>
              <a:t>Reinhold Nickolaus </a:t>
            </a:r>
          </a:p>
          <a:p>
            <a:pPr marL="0" indent="0">
              <a:buNone/>
            </a:pPr>
            <a:endParaRPr lang="de-DE" b="1" dirty="0" smtClean="0"/>
          </a:p>
          <a:p>
            <a:pPr marL="0" indent="0">
              <a:buNone/>
            </a:pPr>
            <a:r>
              <a:rPr lang="de-DE" b="1" dirty="0" smtClean="0"/>
              <a:t>Kompetenzmessung in der Beruflichen Bildung</a:t>
            </a:r>
          </a:p>
          <a:p>
            <a:pPr marL="0" indent="0">
              <a:buNone/>
            </a:pPr>
            <a:endParaRPr lang="de-DE" sz="2000" b="1" dirty="0" smtClean="0"/>
          </a:p>
          <a:p>
            <a:pPr marL="0" indent="0">
              <a:buNone/>
            </a:pPr>
            <a:r>
              <a:rPr lang="de-DE" sz="2000" b="1" dirty="0" smtClean="0"/>
              <a:t>Vortrag im Rahmen der Fachtagung für Personal in der Beruflichen Bildung der IGM am 7.6.13</a:t>
            </a:r>
            <a:endParaRPr lang="de-DE" sz="2000" b="1"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75477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52"/>
          <p:cNvGrpSpPr>
            <a:grpSpLocks/>
          </p:cNvGrpSpPr>
          <p:nvPr/>
        </p:nvGrpSpPr>
        <p:grpSpPr bwMode="auto">
          <a:xfrm>
            <a:off x="454025" y="2290763"/>
            <a:ext cx="8821738" cy="2974975"/>
            <a:chOff x="22" y="1193"/>
            <a:chExt cx="5557" cy="1874"/>
          </a:xfrm>
        </p:grpSpPr>
        <p:sp>
          <p:nvSpPr>
            <p:cNvPr id="21509" name="Text Box 53"/>
            <p:cNvSpPr txBox="1">
              <a:spLocks noChangeArrowheads="1"/>
            </p:cNvSpPr>
            <p:nvPr/>
          </p:nvSpPr>
          <p:spPr bwMode="auto">
            <a:xfrm>
              <a:off x="22" y="2875"/>
              <a:ext cx="43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latin typeface="Arial Unicode MS" pitchFamily="34" charset="-128"/>
                  <a:ea typeface="Arial Unicode MS" pitchFamily="34" charset="-128"/>
                  <a:cs typeface="Arial Unicode MS" pitchFamily="34" charset="-128"/>
                </a:rPr>
                <a:t>N = 382, </a:t>
              </a:r>
              <a:r>
                <a:rPr lang="el-GR" sz="1400">
                  <a:solidFill>
                    <a:schemeClr val="tx1"/>
                  </a:solidFill>
                  <a:latin typeface="Arial Unicode MS" pitchFamily="34" charset="-128"/>
                  <a:ea typeface="Arial Unicode MS" pitchFamily="34" charset="-128"/>
                  <a:cs typeface="Arial Unicode MS" pitchFamily="34" charset="-128"/>
                </a:rPr>
                <a:t>Χ</a:t>
              </a:r>
              <a:r>
                <a:rPr lang="de-DE" sz="1400">
                  <a:solidFill>
                    <a:schemeClr val="tx1"/>
                  </a:solidFill>
                  <a:latin typeface="Arial Unicode MS" pitchFamily="34" charset="-128"/>
                  <a:ea typeface="Arial Unicode MS" pitchFamily="34" charset="-128"/>
                  <a:cs typeface="Arial Unicode MS" pitchFamily="34" charset="-128"/>
                </a:rPr>
                <a:t>²  = </a:t>
              </a:r>
              <a:r>
                <a:rPr lang="de-DE" sz="1400">
                  <a:solidFill>
                    <a:schemeClr val="tx1"/>
                  </a:solidFill>
                </a:rPr>
                <a:t>217, </a:t>
              </a:r>
              <a:r>
                <a:rPr lang="de-DE" sz="1400">
                  <a:solidFill>
                    <a:schemeClr val="tx1"/>
                  </a:solidFill>
                  <a:latin typeface="Arial Unicode MS" pitchFamily="34" charset="-128"/>
                  <a:ea typeface="Arial Unicode MS" pitchFamily="34" charset="-128"/>
                  <a:cs typeface="Arial Unicode MS" pitchFamily="34" charset="-128"/>
                </a:rPr>
                <a:t>df = 163, </a:t>
              </a:r>
              <a:r>
                <a:rPr lang="el-GR" sz="1400">
                  <a:solidFill>
                    <a:schemeClr val="tx1"/>
                  </a:solidFill>
                  <a:latin typeface="Arial Unicode MS" pitchFamily="34" charset="-128"/>
                  <a:ea typeface="Arial Unicode MS" pitchFamily="34" charset="-128"/>
                  <a:cs typeface="Arial Unicode MS" pitchFamily="34" charset="-128"/>
                </a:rPr>
                <a:t>Χ</a:t>
              </a:r>
              <a:r>
                <a:rPr lang="de-DE" sz="1400">
                  <a:solidFill>
                    <a:schemeClr val="tx1"/>
                  </a:solidFill>
                  <a:latin typeface="Arial Unicode MS" pitchFamily="34" charset="-128"/>
                  <a:ea typeface="Arial Unicode MS" pitchFamily="34" charset="-128"/>
                  <a:cs typeface="Arial Unicode MS" pitchFamily="34" charset="-128"/>
                </a:rPr>
                <a:t>²/df = 1.30, p = .01, </a:t>
              </a:r>
              <a:r>
                <a:rPr lang="en-GB" sz="1400">
                  <a:solidFill>
                    <a:schemeClr val="tx1"/>
                  </a:solidFill>
                </a:rPr>
                <a:t>CFI = .94, TLI = .96, RMSEA = .03</a:t>
              </a:r>
            </a:p>
          </p:txBody>
        </p:sp>
        <p:sp>
          <p:nvSpPr>
            <p:cNvPr id="21510" name="Oval 54"/>
            <p:cNvSpPr>
              <a:spLocks noChangeArrowheads="1"/>
            </p:cNvSpPr>
            <p:nvPr/>
          </p:nvSpPr>
          <p:spPr bwMode="auto">
            <a:xfrm>
              <a:off x="1526" y="2251"/>
              <a:ext cx="1134"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Traditionelle</a:t>
              </a:r>
            </a:p>
            <a:p>
              <a:pPr algn="ctr" eaLnBrk="1" hangingPunct="1"/>
              <a:r>
                <a:rPr lang="de-DE" sz="1400">
                  <a:solidFill>
                    <a:schemeClr val="tx1"/>
                  </a:solidFill>
                </a:rPr>
                <a:t>Installationstechnik</a:t>
              </a:r>
            </a:p>
          </p:txBody>
        </p:sp>
        <p:sp>
          <p:nvSpPr>
            <p:cNvPr id="21511" name="Oval 55"/>
            <p:cNvSpPr>
              <a:spLocks noChangeArrowheads="1"/>
            </p:cNvSpPr>
            <p:nvPr/>
          </p:nvSpPr>
          <p:spPr bwMode="auto">
            <a:xfrm>
              <a:off x="2819" y="2251"/>
              <a:ext cx="1020"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Elektrotechnische</a:t>
              </a:r>
            </a:p>
            <a:p>
              <a:pPr algn="ctr" eaLnBrk="1" hangingPunct="1"/>
              <a:r>
                <a:rPr lang="de-DE" sz="1400">
                  <a:solidFill>
                    <a:schemeClr val="tx1"/>
                  </a:solidFill>
                </a:rPr>
                <a:t>Grundlagen</a:t>
              </a:r>
            </a:p>
          </p:txBody>
        </p:sp>
        <p:sp>
          <p:nvSpPr>
            <p:cNvPr id="21512" name="Oval 56"/>
            <p:cNvSpPr>
              <a:spLocks noChangeArrowheads="1"/>
            </p:cNvSpPr>
            <p:nvPr/>
          </p:nvSpPr>
          <p:spPr bwMode="auto">
            <a:xfrm>
              <a:off x="3992" y="2251"/>
              <a:ext cx="1587"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Steuerungs-/</a:t>
              </a:r>
            </a:p>
            <a:p>
              <a:pPr algn="ctr" eaLnBrk="1" hangingPunct="1"/>
              <a:r>
                <a:rPr lang="de-DE" sz="1400">
                  <a:solidFill>
                    <a:schemeClr val="tx1"/>
                  </a:solidFill>
                </a:rPr>
                <a:t>moderne Installationstechnik</a:t>
              </a:r>
              <a:r>
                <a:rPr lang="de-DE" sz="1400">
                  <a:solidFill>
                    <a:srgbClr val="FF0000"/>
                  </a:solidFill>
                </a:rPr>
                <a:t> </a:t>
              </a:r>
            </a:p>
            <a:p>
              <a:pPr algn="ctr" eaLnBrk="1" hangingPunct="1"/>
              <a:r>
                <a:rPr lang="de-DE" sz="1400">
                  <a:solidFill>
                    <a:schemeClr val="tx1"/>
                  </a:solidFill>
                </a:rPr>
                <a:t>(Bussysteme etc.)</a:t>
              </a:r>
            </a:p>
          </p:txBody>
        </p:sp>
        <p:sp>
          <p:nvSpPr>
            <p:cNvPr id="21513" name="Oval 57"/>
            <p:cNvSpPr>
              <a:spLocks noChangeArrowheads="1"/>
            </p:cNvSpPr>
            <p:nvPr/>
          </p:nvSpPr>
          <p:spPr bwMode="auto">
            <a:xfrm>
              <a:off x="52" y="2251"/>
              <a:ext cx="1247"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Fachspezifische</a:t>
              </a:r>
            </a:p>
            <a:p>
              <a:pPr algn="ctr" eaLnBrk="1" hangingPunct="1"/>
              <a:r>
                <a:rPr lang="de-DE" sz="1400">
                  <a:solidFill>
                    <a:schemeClr val="tx1"/>
                  </a:solidFill>
                </a:rPr>
                <a:t>Problemlösefähigkeit</a:t>
              </a:r>
            </a:p>
          </p:txBody>
        </p:sp>
        <p:cxnSp>
          <p:nvCxnSpPr>
            <p:cNvPr id="21514" name="AutoShape 58"/>
            <p:cNvCxnSpPr>
              <a:cxnSpLocks noChangeShapeType="1"/>
              <a:stCxn id="21513" idx="0"/>
              <a:endCxn id="21512" idx="0"/>
            </p:cNvCxnSpPr>
            <p:nvPr/>
          </p:nvCxnSpPr>
          <p:spPr bwMode="auto">
            <a:xfrm rot="5400000" flipV="1">
              <a:off x="2729" y="197"/>
              <a:ext cx="1" cy="4110"/>
            </a:xfrm>
            <a:prstGeom prst="curvedConnector3">
              <a:avLst>
                <a:gd name="adj1" fmla="val -970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5" name="AutoShape 59"/>
            <p:cNvCxnSpPr>
              <a:cxnSpLocks noChangeShapeType="1"/>
              <a:stCxn id="21513" idx="0"/>
              <a:endCxn id="21510" idx="0"/>
            </p:cNvCxnSpPr>
            <p:nvPr/>
          </p:nvCxnSpPr>
          <p:spPr bwMode="auto">
            <a:xfrm rot="5400000" flipV="1">
              <a:off x="1383" y="1543"/>
              <a:ext cx="1" cy="1418"/>
            </a:xfrm>
            <a:prstGeom prst="curvedConnector3">
              <a:avLst>
                <a:gd name="adj1" fmla="val -219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6" name="AutoShape 60"/>
            <p:cNvCxnSpPr>
              <a:cxnSpLocks noChangeShapeType="1"/>
              <a:stCxn id="21510" idx="0"/>
              <a:endCxn id="21511" idx="0"/>
            </p:cNvCxnSpPr>
            <p:nvPr/>
          </p:nvCxnSpPr>
          <p:spPr bwMode="auto">
            <a:xfrm rot="5400000" flipV="1">
              <a:off x="2710" y="1634"/>
              <a:ext cx="1" cy="1236"/>
            </a:xfrm>
            <a:prstGeom prst="curvedConnector3">
              <a:avLst>
                <a:gd name="adj1" fmla="val -175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7" name="AutoShape 61"/>
            <p:cNvCxnSpPr>
              <a:cxnSpLocks noChangeShapeType="1"/>
              <a:stCxn id="21511" idx="0"/>
              <a:endCxn id="21512" idx="0"/>
            </p:cNvCxnSpPr>
            <p:nvPr/>
          </p:nvCxnSpPr>
          <p:spPr bwMode="auto">
            <a:xfrm rot="5400000" flipV="1">
              <a:off x="4056" y="1524"/>
              <a:ext cx="1" cy="1456"/>
            </a:xfrm>
            <a:prstGeom prst="curvedConnector3">
              <a:avLst>
                <a:gd name="adj1" fmla="val -194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8" name="AutoShape 62"/>
            <p:cNvCxnSpPr>
              <a:cxnSpLocks noChangeShapeType="1"/>
              <a:stCxn id="21510" idx="0"/>
              <a:endCxn id="21512" idx="0"/>
            </p:cNvCxnSpPr>
            <p:nvPr/>
          </p:nvCxnSpPr>
          <p:spPr bwMode="auto">
            <a:xfrm rot="5400000" flipV="1">
              <a:off x="3438" y="906"/>
              <a:ext cx="1" cy="2692"/>
            </a:xfrm>
            <a:prstGeom prst="curvedConnector3">
              <a:avLst>
                <a:gd name="adj1" fmla="val -494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9" name="AutoShape 63"/>
            <p:cNvCxnSpPr>
              <a:cxnSpLocks noChangeShapeType="1"/>
              <a:stCxn id="21511" idx="0"/>
              <a:endCxn id="21513" idx="0"/>
            </p:cNvCxnSpPr>
            <p:nvPr/>
          </p:nvCxnSpPr>
          <p:spPr bwMode="auto">
            <a:xfrm rot="-5400000" flipH="1" flipV="1">
              <a:off x="2001" y="925"/>
              <a:ext cx="1" cy="2654"/>
            </a:xfrm>
            <a:prstGeom prst="curvedConnector3">
              <a:avLst>
                <a:gd name="adj1" fmla="val -46300000"/>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0" name="Text Box 64"/>
            <p:cNvSpPr txBox="1">
              <a:spLocks noChangeArrowheads="1"/>
            </p:cNvSpPr>
            <p:nvPr/>
          </p:nvSpPr>
          <p:spPr bwMode="auto">
            <a:xfrm>
              <a:off x="2568" y="1965"/>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0.33</a:t>
              </a:r>
            </a:p>
          </p:txBody>
        </p:sp>
        <p:sp>
          <p:nvSpPr>
            <p:cNvPr id="21521" name="Text Box 65"/>
            <p:cNvSpPr txBox="1">
              <a:spLocks noChangeArrowheads="1"/>
            </p:cNvSpPr>
            <p:nvPr/>
          </p:nvSpPr>
          <p:spPr bwMode="auto">
            <a:xfrm>
              <a:off x="3793" y="1965"/>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0.57</a:t>
              </a:r>
            </a:p>
          </p:txBody>
        </p:sp>
        <p:sp>
          <p:nvSpPr>
            <p:cNvPr id="21522" name="Text Box 66"/>
            <p:cNvSpPr txBox="1">
              <a:spLocks noChangeArrowheads="1"/>
            </p:cNvSpPr>
            <p:nvPr/>
          </p:nvSpPr>
          <p:spPr bwMode="auto">
            <a:xfrm>
              <a:off x="3251" y="1655"/>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0.24</a:t>
              </a:r>
            </a:p>
          </p:txBody>
        </p:sp>
        <p:sp>
          <p:nvSpPr>
            <p:cNvPr id="21523" name="Text Box 67"/>
            <p:cNvSpPr txBox="1">
              <a:spLocks noChangeArrowheads="1"/>
            </p:cNvSpPr>
            <p:nvPr/>
          </p:nvSpPr>
          <p:spPr bwMode="auto">
            <a:xfrm>
              <a:off x="1202" y="1919"/>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0.37</a:t>
              </a:r>
            </a:p>
          </p:txBody>
        </p:sp>
        <p:sp>
          <p:nvSpPr>
            <p:cNvPr id="21524" name="Text Box 68"/>
            <p:cNvSpPr txBox="1">
              <a:spLocks noChangeArrowheads="1"/>
            </p:cNvSpPr>
            <p:nvPr/>
          </p:nvSpPr>
          <p:spPr bwMode="auto">
            <a:xfrm>
              <a:off x="1806" y="1692"/>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0.64</a:t>
              </a:r>
            </a:p>
          </p:txBody>
        </p:sp>
        <p:sp>
          <p:nvSpPr>
            <p:cNvPr id="21525" name="Text Box 69"/>
            <p:cNvSpPr txBox="1">
              <a:spLocks noChangeArrowheads="1"/>
            </p:cNvSpPr>
            <p:nvPr/>
          </p:nvSpPr>
          <p:spPr bwMode="auto">
            <a:xfrm>
              <a:off x="2571" y="1193"/>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0.64</a:t>
              </a:r>
            </a:p>
          </p:txBody>
        </p:sp>
      </p:grpSp>
      <p:sp>
        <p:nvSpPr>
          <p:cNvPr id="21507" name="Text Box 21"/>
          <p:cNvSpPr txBox="1">
            <a:spLocks noChangeArrowheads="1"/>
          </p:cNvSpPr>
          <p:nvPr/>
        </p:nvSpPr>
        <p:spPr bwMode="auto">
          <a:xfrm>
            <a:off x="1370013" y="1298575"/>
            <a:ext cx="1552575"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r>
              <a:rPr lang="de-DE"/>
              <a:t>Überschrift?</a:t>
            </a:r>
          </a:p>
        </p:txBody>
      </p:sp>
      <p:sp>
        <p:nvSpPr>
          <p:cNvPr id="21508" name="Text Box 22"/>
          <p:cNvSpPr txBox="1">
            <a:spLocks noChangeArrowheads="1"/>
          </p:cNvSpPr>
          <p:nvPr/>
        </p:nvSpPr>
        <p:spPr bwMode="auto">
          <a:xfrm>
            <a:off x="561306" y="1124744"/>
            <a:ext cx="9106980" cy="76944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r>
              <a:rPr lang="de-DE" sz="2200" b="1" dirty="0" smtClean="0">
                <a:solidFill>
                  <a:schemeClr val="tx1"/>
                </a:solidFill>
              </a:rPr>
              <a:t>Korrelationen </a:t>
            </a:r>
            <a:r>
              <a:rPr lang="de-DE" sz="2200" b="1" dirty="0">
                <a:solidFill>
                  <a:schemeClr val="tx1"/>
                </a:solidFill>
              </a:rPr>
              <a:t>zwischen den Subdimensionen der </a:t>
            </a:r>
            <a:r>
              <a:rPr lang="de-DE" sz="2200" b="1" dirty="0" smtClean="0">
                <a:solidFill>
                  <a:schemeClr val="tx1"/>
                </a:solidFill>
              </a:rPr>
              <a:t>Fachkompetenz </a:t>
            </a:r>
            <a:br>
              <a:rPr lang="de-DE" sz="2200" b="1" dirty="0" smtClean="0">
                <a:solidFill>
                  <a:schemeClr val="tx1"/>
                </a:solidFill>
              </a:rPr>
            </a:br>
            <a:r>
              <a:rPr lang="de-DE" sz="2200" b="1" dirty="0" smtClean="0">
                <a:solidFill>
                  <a:schemeClr val="tx1"/>
                </a:solidFill>
              </a:rPr>
              <a:t>bei Elektronkern für Energie- und Gebäudetechnik</a:t>
            </a:r>
            <a:endParaRPr lang="de-DE" sz="2200" b="1" dirty="0">
              <a:solidFill>
                <a:schemeClr val="tx1"/>
              </a:solidFill>
            </a:endParaRPr>
          </a:p>
        </p:txBody>
      </p:sp>
    </p:spTree>
    <p:extLst>
      <p:ext uri="{BB962C8B-B14F-4D97-AF65-F5344CB8AC3E}">
        <p14:creationId xmlns:p14="http://schemas.microsoft.com/office/powerpoint/2010/main" val="3027592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30"/>
          <p:cNvGrpSpPr>
            <a:grpSpLocks/>
          </p:cNvGrpSpPr>
          <p:nvPr/>
        </p:nvGrpSpPr>
        <p:grpSpPr bwMode="auto">
          <a:xfrm>
            <a:off x="488950" y="1902867"/>
            <a:ext cx="8637588" cy="4262437"/>
            <a:chOff x="68" y="558"/>
            <a:chExt cx="5441" cy="2685"/>
          </a:xfrm>
        </p:grpSpPr>
        <p:sp>
          <p:nvSpPr>
            <p:cNvPr id="22532" name="Text Box 31"/>
            <p:cNvSpPr txBox="1">
              <a:spLocks noChangeArrowheads="1"/>
            </p:cNvSpPr>
            <p:nvPr/>
          </p:nvSpPr>
          <p:spPr bwMode="auto">
            <a:xfrm>
              <a:off x="68" y="3051"/>
              <a:ext cx="43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latin typeface="Arial Unicode MS" pitchFamily="34" charset="-128"/>
                  <a:ea typeface="Arial Unicode MS" pitchFamily="34" charset="-128"/>
                  <a:cs typeface="Arial Unicode MS" pitchFamily="34" charset="-128"/>
                </a:rPr>
                <a:t>N = 382, </a:t>
              </a:r>
              <a:r>
                <a:rPr lang="el-GR" sz="1400">
                  <a:solidFill>
                    <a:schemeClr val="tx1"/>
                  </a:solidFill>
                  <a:latin typeface="Arial Unicode MS" pitchFamily="34" charset="-128"/>
                  <a:ea typeface="Arial Unicode MS" pitchFamily="34" charset="-128"/>
                  <a:cs typeface="Arial Unicode MS" pitchFamily="34" charset="-128"/>
                </a:rPr>
                <a:t>Χ</a:t>
              </a:r>
              <a:r>
                <a:rPr lang="de-DE" sz="1400">
                  <a:solidFill>
                    <a:schemeClr val="tx1"/>
                  </a:solidFill>
                  <a:latin typeface="Arial Unicode MS" pitchFamily="34" charset="-128"/>
                  <a:ea typeface="Arial Unicode MS" pitchFamily="34" charset="-128"/>
                  <a:cs typeface="Arial Unicode MS" pitchFamily="34" charset="-128"/>
                </a:rPr>
                <a:t>²  = </a:t>
              </a:r>
              <a:r>
                <a:rPr lang="de-DE" sz="1400">
                  <a:solidFill>
                    <a:schemeClr val="tx1"/>
                  </a:solidFill>
                </a:rPr>
                <a:t>226, </a:t>
              </a:r>
              <a:r>
                <a:rPr lang="de-DE" sz="1400">
                  <a:solidFill>
                    <a:schemeClr val="tx1"/>
                  </a:solidFill>
                  <a:latin typeface="Arial Unicode MS" pitchFamily="34" charset="-128"/>
                  <a:ea typeface="Arial Unicode MS" pitchFamily="34" charset="-128"/>
                  <a:cs typeface="Arial Unicode MS" pitchFamily="34" charset="-128"/>
                </a:rPr>
                <a:t>df = 182, </a:t>
              </a:r>
              <a:r>
                <a:rPr lang="el-GR" sz="1400">
                  <a:solidFill>
                    <a:schemeClr val="tx1"/>
                  </a:solidFill>
                  <a:latin typeface="Arial Unicode MS" pitchFamily="34" charset="-128"/>
                  <a:ea typeface="Arial Unicode MS" pitchFamily="34" charset="-128"/>
                  <a:cs typeface="Arial Unicode MS" pitchFamily="34" charset="-128"/>
                </a:rPr>
                <a:t>Χ</a:t>
              </a:r>
              <a:r>
                <a:rPr lang="de-DE" sz="1400">
                  <a:solidFill>
                    <a:schemeClr val="tx1"/>
                  </a:solidFill>
                  <a:latin typeface="Arial Unicode MS" pitchFamily="34" charset="-128"/>
                  <a:ea typeface="Arial Unicode MS" pitchFamily="34" charset="-128"/>
                  <a:cs typeface="Arial Unicode MS" pitchFamily="34" charset="-128"/>
                </a:rPr>
                <a:t>²/df = 1.30, p = .01, </a:t>
              </a:r>
              <a:r>
                <a:rPr lang="en-GB" sz="1400">
                  <a:solidFill>
                    <a:schemeClr val="tx1"/>
                  </a:solidFill>
                </a:rPr>
                <a:t>CFI = .95, TLI = .96, RMSEA = .03</a:t>
              </a:r>
            </a:p>
          </p:txBody>
        </p:sp>
        <p:sp>
          <p:nvSpPr>
            <p:cNvPr id="22533" name="Oval 32"/>
            <p:cNvSpPr>
              <a:spLocks noChangeArrowheads="1"/>
            </p:cNvSpPr>
            <p:nvPr/>
          </p:nvSpPr>
          <p:spPr bwMode="auto">
            <a:xfrm>
              <a:off x="1501" y="2387"/>
              <a:ext cx="1134"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Traditionelle</a:t>
              </a:r>
            </a:p>
            <a:p>
              <a:pPr algn="ctr" eaLnBrk="1" hangingPunct="1"/>
              <a:r>
                <a:rPr lang="de-DE" sz="1400">
                  <a:solidFill>
                    <a:schemeClr val="tx1"/>
                  </a:solidFill>
                </a:rPr>
                <a:t>Installationstechnik</a:t>
              </a:r>
            </a:p>
          </p:txBody>
        </p:sp>
        <p:sp>
          <p:nvSpPr>
            <p:cNvPr id="22534" name="Oval 33"/>
            <p:cNvSpPr>
              <a:spLocks noChangeArrowheads="1"/>
            </p:cNvSpPr>
            <p:nvPr/>
          </p:nvSpPr>
          <p:spPr bwMode="auto">
            <a:xfrm>
              <a:off x="2794" y="2387"/>
              <a:ext cx="1134"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Elektrotechnische</a:t>
              </a:r>
            </a:p>
            <a:p>
              <a:pPr algn="ctr" eaLnBrk="1" hangingPunct="1"/>
              <a:r>
                <a:rPr lang="de-DE" sz="1400">
                  <a:solidFill>
                    <a:schemeClr val="tx1"/>
                  </a:solidFill>
                </a:rPr>
                <a:t>Grundlagen</a:t>
              </a:r>
            </a:p>
          </p:txBody>
        </p:sp>
        <p:sp>
          <p:nvSpPr>
            <p:cNvPr id="22535" name="Oval 34"/>
            <p:cNvSpPr>
              <a:spLocks noChangeArrowheads="1"/>
            </p:cNvSpPr>
            <p:nvPr/>
          </p:nvSpPr>
          <p:spPr bwMode="auto">
            <a:xfrm>
              <a:off x="2621" y="918"/>
              <a:ext cx="1474"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b="1">
                  <a:solidFill>
                    <a:schemeClr val="tx1"/>
                  </a:solidFill>
                </a:rPr>
                <a:t>Fachwissen</a:t>
              </a:r>
            </a:p>
          </p:txBody>
        </p:sp>
        <p:sp>
          <p:nvSpPr>
            <p:cNvPr id="22536" name="Oval 35"/>
            <p:cNvSpPr>
              <a:spLocks noChangeArrowheads="1"/>
            </p:cNvSpPr>
            <p:nvPr/>
          </p:nvSpPr>
          <p:spPr bwMode="auto">
            <a:xfrm>
              <a:off x="3967" y="2387"/>
              <a:ext cx="1542"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Steuerungs-/</a:t>
              </a:r>
            </a:p>
            <a:p>
              <a:pPr algn="ctr" eaLnBrk="1" hangingPunct="1"/>
              <a:r>
                <a:rPr lang="de-DE" sz="1400">
                  <a:solidFill>
                    <a:schemeClr val="tx1"/>
                  </a:solidFill>
                </a:rPr>
                <a:t>Moderne Installationstechnik</a:t>
              </a:r>
              <a:r>
                <a:rPr lang="de-DE" sz="1400">
                  <a:solidFill>
                    <a:srgbClr val="FF0000"/>
                  </a:solidFill>
                </a:rPr>
                <a:t> </a:t>
              </a:r>
            </a:p>
            <a:p>
              <a:pPr algn="ctr" eaLnBrk="1" hangingPunct="1"/>
              <a:r>
                <a:rPr lang="de-DE" sz="1400">
                  <a:solidFill>
                    <a:schemeClr val="tx1"/>
                  </a:solidFill>
                </a:rPr>
                <a:t>(Bussysteme etc.)</a:t>
              </a:r>
            </a:p>
          </p:txBody>
        </p:sp>
        <p:cxnSp>
          <p:nvCxnSpPr>
            <p:cNvPr id="22537" name="AutoShape 36"/>
            <p:cNvCxnSpPr>
              <a:cxnSpLocks noChangeShapeType="1"/>
              <a:stCxn id="22535" idx="4"/>
              <a:endCxn id="22534" idx="0"/>
            </p:cNvCxnSpPr>
            <p:nvPr/>
          </p:nvCxnSpPr>
          <p:spPr bwMode="auto">
            <a:xfrm>
              <a:off x="3358" y="1417"/>
              <a:ext cx="3" cy="97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8" name="Oval 37"/>
            <p:cNvSpPr>
              <a:spLocks noChangeArrowheads="1"/>
            </p:cNvSpPr>
            <p:nvPr/>
          </p:nvSpPr>
          <p:spPr bwMode="auto">
            <a:xfrm>
              <a:off x="104" y="981"/>
              <a:ext cx="1474"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b="1">
                  <a:solidFill>
                    <a:schemeClr val="tx1"/>
                  </a:solidFill>
                </a:rPr>
                <a:t>Fachspezifische</a:t>
              </a:r>
            </a:p>
            <a:p>
              <a:pPr algn="ctr" eaLnBrk="1" hangingPunct="1"/>
              <a:r>
                <a:rPr lang="de-DE" sz="1400" b="1">
                  <a:solidFill>
                    <a:schemeClr val="tx1"/>
                  </a:solidFill>
                </a:rPr>
                <a:t>Problemlösefähigkeit</a:t>
              </a:r>
            </a:p>
          </p:txBody>
        </p:sp>
        <p:cxnSp>
          <p:nvCxnSpPr>
            <p:cNvPr id="22539" name="AutoShape 38"/>
            <p:cNvCxnSpPr>
              <a:cxnSpLocks noChangeShapeType="1"/>
              <a:stCxn id="22538" idx="0"/>
              <a:endCxn id="22535" idx="0"/>
            </p:cNvCxnSpPr>
            <p:nvPr/>
          </p:nvCxnSpPr>
          <p:spPr bwMode="auto">
            <a:xfrm rot="-5400000">
              <a:off x="2067" y="-309"/>
              <a:ext cx="63" cy="2518"/>
            </a:xfrm>
            <a:prstGeom prst="curvedConnector3">
              <a:avLst>
                <a:gd name="adj1" fmla="val 514282"/>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0" name="Text Box 39"/>
            <p:cNvSpPr txBox="1">
              <a:spLocks noChangeArrowheads="1"/>
            </p:cNvSpPr>
            <p:nvPr/>
          </p:nvSpPr>
          <p:spPr bwMode="auto">
            <a:xfrm>
              <a:off x="1906" y="558"/>
              <a:ext cx="339" cy="19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b="1">
                  <a:solidFill>
                    <a:schemeClr val="tx1"/>
                  </a:solidFill>
                </a:rPr>
                <a:t>0.86</a:t>
              </a:r>
            </a:p>
          </p:txBody>
        </p:sp>
        <p:cxnSp>
          <p:nvCxnSpPr>
            <p:cNvPr id="22541" name="AutoShape 40"/>
            <p:cNvCxnSpPr>
              <a:cxnSpLocks noChangeShapeType="1"/>
              <a:stCxn id="22535" idx="4"/>
              <a:endCxn id="22533" idx="0"/>
            </p:cNvCxnSpPr>
            <p:nvPr/>
          </p:nvCxnSpPr>
          <p:spPr bwMode="auto">
            <a:xfrm flipH="1">
              <a:off x="2068" y="1417"/>
              <a:ext cx="1290" cy="97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2" name="AutoShape 41"/>
            <p:cNvCxnSpPr>
              <a:cxnSpLocks noChangeShapeType="1"/>
              <a:stCxn id="22535" idx="4"/>
              <a:endCxn id="22536" idx="0"/>
            </p:cNvCxnSpPr>
            <p:nvPr/>
          </p:nvCxnSpPr>
          <p:spPr bwMode="auto">
            <a:xfrm>
              <a:off x="3358" y="1417"/>
              <a:ext cx="1380" cy="97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3" name="Text Box 42"/>
            <p:cNvSpPr txBox="1">
              <a:spLocks noChangeArrowheads="1"/>
            </p:cNvSpPr>
            <p:nvPr/>
          </p:nvSpPr>
          <p:spPr bwMode="auto">
            <a:xfrm>
              <a:off x="2517" y="1811"/>
              <a:ext cx="333"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0.39</a:t>
              </a:r>
            </a:p>
          </p:txBody>
        </p:sp>
        <p:sp>
          <p:nvSpPr>
            <p:cNvPr id="22544" name="Text Box 43"/>
            <p:cNvSpPr txBox="1">
              <a:spLocks noChangeArrowheads="1"/>
            </p:cNvSpPr>
            <p:nvPr/>
          </p:nvSpPr>
          <p:spPr bwMode="auto">
            <a:xfrm>
              <a:off x="3902" y="1811"/>
              <a:ext cx="339" cy="19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0.70</a:t>
              </a:r>
            </a:p>
          </p:txBody>
        </p:sp>
        <p:sp>
          <p:nvSpPr>
            <p:cNvPr id="22545" name="Text Box 44"/>
            <p:cNvSpPr txBox="1">
              <a:spLocks noChangeArrowheads="1"/>
            </p:cNvSpPr>
            <p:nvPr/>
          </p:nvSpPr>
          <p:spPr bwMode="auto">
            <a:xfrm>
              <a:off x="3185" y="1811"/>
              <a:ext cx="339" cy="19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a:solidFill>
                    <a:schemeClr val="tx1"/>
                  </a:solidFill>
                </a:rPr>
                <a:t>0.81</a:t>
              </a:r>
            </a:p>
          </p:txBody>
        </p:sp>
      </p:grpSp>
      <p:sp>
        <p:nvSpPr>
          <p:cNvPr id="22531" name="Text Box 18"/>
          <p:cNvSpPr txBox="1">
            <a:spLocks noChangeArrowheads="1"/>
          </p:cNvSpPr>
          <p:nvPr/>
        </p:nvSpPr>
        <p:spPr bwMode="auto">
          <a:xfrm>
            <a:off x="1001770" y="944724"/>
            <a:ext cx="7300396" cy="76944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r>
              <a:rPr lang="de-DE" sz="2200" b="1" dirty="0" smtClean="0">
                <a:solidFill>
                  <a:schemeClr val="tx1"/>
                </a:solidFill>
              </a:rPr>
              <a:t> Zusammenhang </a:t>
            </a:r>
            <a:r>
              <a:rPr lang="de-DE" sz="2200" b="1" dirty="0">
                <a:solidFill>
                  <a:schemeClr val="tx1"/>
                </a:solidFill>
              </a:rPr>
              <a:t>zwischen dem Fachwissen und der </a:t>
            </a:r>
          </a:p>
          <a:p>
            <a:r>
              <a:rPr lang="de-DE" sz="2200" b="1" dirty="0" smtClean="0">
                <a:solidFill>
                  <a:schemeClr val="tx1"/>
                </a:solidFill>
              </a:rPr>
              <a:t>fachspezifischen </a:t>
            </a:r>
            <a:r>
              <a:rPr lang="de-DE" sz="2200" b="1" dirty="0">
                <a:solidFill>
                  <a:schemeClr val="tx1"/>
                </a:solidFill>
              </a:rPr>
              <a:t>Problemlösefähigkeit</a:t>
            </a:r>
          </a:p>
        </p:txBody>
      </p:sp>
    </p:spTree>
    <p:extLst>
      <p:ext uri="{BB962C8B-B14F-4D97-AF65-F5344CB8AC3E}">
        <p14:creationId xmlns:p14="http://schemas.microsoft.com/office/powerpoint/2010/main" val="1092748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sz="half" idx="1"/>
          </p:nvPr>
        </p:nvSpPr>
        <p:spPr>
          <a:xfrm>
            <a:off x="489298" y="1016732"/>
            <a:ext cx="8904789" cy="5652628"/>
          </a:xfrm>
        </p:spPr>
        <p:txBody>
          <a:bodyPr/>
          <a:lstStyle/>
          <a:p>
            <a:pPr marL="0" indent="0">
              <a:buFont typeface="Wingdings" pitchFamily="2" charset="2"/>
              <a:buNone/>
            </a:pPr>
            <a:r>
              <a:rPr lang="de-DE" sz="2000" b="1" dirty="0" smtClean="0"/>
              <a:t>Niveaumodell des Fachwissens (Elektroniker Energie- und Gebäudetechnik)</a:t>
            </a:r>
          </a:p>
          <a:p>
            <a:pPr marL="0" indent="0">
              <a:buFont typeface="Wingdings" pitchFamily="2" charset="2"/>
              <a:buNone/>
            </a:pPr>
            <a:endParaRPr lang="de-DE" sz="2000" b="1" dirty="0"/>
          </a:p>
          <a:p>
            <a:pPr marL="0" indent="0">
              <a:buFont typeface="Wingdings" pitchFamily="2" charset="2"/>
              <a:buNone/>
            </a:pPr>
            <a:endParaRPr lang="de-DE" sz="2000" dirty="0"/>
          </a:p>
          <a:p>
            <a:pPr marL="179388" lvl="1" indent="0">
              <a:buFont typeface="Wingdings" pitchFamily="2" charset="2"/>
              <a:buNone/>
            </a:pPr>
            <a:r>
              <a:rPr lang="de-DE" sz="2000" dirty="0"/>
              <a:t> </a:t>
            </a:r>
          </a:p>
        </p:txBody>
      </p:sp>
      <p:pic>
        <p:nvPicPr>
          <p:cNvPr id="165891" name="Picture 3">
            <a:hlinkClick r:id="" action="ppaction://noaction"/>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9553254" y="6477000"/>
            <a:ext cx="233929" cy="215900"/>
          </a:xfrm>
          <a:ln/>
          <a:extLst>
            <a:ext uri="{909E8E84-426E-40DD-AFC4-6F175D3DCCD1}">
              <a14:hiddenFill xmlns:a14="http://schemas.microsoft.com/office/drawing/2010/main">
                <a:solidFill>
                  <a:srgbClr val="00B8FF"/>
                </a:solidFill>
              </a14:hiddenFill>
            </a:ext>
          </a:extLst>
        </p:spPr>
      </p:pic>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354" y="1916832"/>
            <a:ext cx="7175256" cy="4465400"/>
          </a:xfrm>
          <a:prstGeom prst="rect">
            <a:avLst/>
          </a:prstGeom>
        </p:spPr>
      </p:pic>
    </p:spTree>
    <p:extLst>
      <p:ext uri="{BB962C8B-B14F-4D97-AF65-F5344CB8AC3E}">
        <p14:creationId xmlns:p14="http://schemas.microsoft.com/office/powerpoint/2010/main" val="2647284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96088" y="5667376"/>
            <a:ext cx="2105362" cy="989013"/>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buClrTx/>
              <a:buSzTx/>
              <a:buFontTx/>
              <a:buNone/>
            </a:pPr>
            <a:r>
              <a:rPr lang="de-DE" sz="1600">
                <a:solidFill>
                  <a:schemeClr val="bg1"/>
                </a:solidFill>
              </a:rPr>
              <a:t>NIVEAU 1</a:t>
            </a:r>
            <a:br>
              <a:rPr lang="de-DE" sz="1600">
                <a:solidFill>
                  <a:schemeClr val="bg1"/>
                </a:solidFill>
              </a:rPr>
            </a:br>
            <a:r>
              <a:rPr lang="de-DE" sz="1200" b="0">
                <a:solidFill>
                  <a:schemeClr val="bg1"/>
                </a:solidFill>
              </a:rPr>
              <a:t>Rudimentäre</a:t>
            </a:r>
          </a:p>
          <a:p>
            <a:pPr algn="ctr" eaLnBrk="0" hangingPunct="0">
              <a:buClrTx/>
              <a:buSzTx/>
              <a:buFontTx/>
              <a:buNone/>
            </a:pPr>
            <a:r>
              <a:rPr lang="de-DE" sz="1200" b="0">
                <a:solidFill>
                  <a:schemeClr val="bg1"/>
                </a:solidFill>
              </a:rPr>
              <a:t>elektrotechnische</a:t>
            </a:r>
          </a:p>
          <a:p>
            <a:pPr algn="ctr" eaLnBrk="0" hangingPunct="0">
              <a:buClrTx/>
              <a:buSzTx/>
              <a:buFontTx/>
              <a:buNone/>
            </a:pPr>
            <a:r>
              <a:rPr lang="de-DE" sz="1200" b="0">
                <a:solidFill>
                  <a:schemeClr val="bg1"/>
                </a:solidFill>
              </a:rPr>
              <a:t>Grundkenntnisse</a:t>
            </a:r>
          </a:p>
        </p:txBody>
      </p:sp>
      <p:sp>
        <p:nvSpPr>
          <p:cNvPr id="166915" name="Text Box 3"/>
          <p:cNvSpPr txBox="1">
            <a:spLocks noChangeArrowheads="1"/>
          </p:cNvSpPr>
          <p:nvPr/>
        </p:nvSpPr>
        <p:spPr bwMode="auto">
          <a:xfrm>
            <a:off x="196088" y="4384676"/>
            <a:ext cx="2105362" cy="989013"/>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spcBef>
                <a:spcPct val="50000"/>
              </a:spcBef>
              <a:buClrTx/>
              <a:buSzTx/>
              <a:buFontTx/>
              <a:buNone/>
            </a:pPr>
            <a:r>
              <a:rPr lang="de-DE" sz="1600">
                <a:solidFill>
                  <a:schemeClr val="bg1"/>
                </a:solidFill>
              </a:rPr>
              <a:t>NIVEAU 2</a:t>
            </a:r>
            <a:r>
              <a:rPr lang="de-DE" sz="1600" b="0">
                <a:solidFill>
                  <a:schemeClr val="bg1"/>
                </a:solidFill>
              </a:rPr>
              <a:t/>
            </a:r>
            <a:br>
              <a:rPr lang="de-DE" sz="1600" b="0">
                <a:solidFill>
                  <a:schemeClr val="bg1"/>
                </a:solidFill>
              </a:rPr>
            </a:br>
            <a:r>
              <a:rPr lang="de-DE" sz="1200" b="0">
                <a:solidFill>
                  <a:schemeClr val="bg1"/>
                </a:solidFill>
              </a:rPr>
              <a:t>Basale </a:t>
            </a:r>
          </a:p>
          <a:p>
            <a:pPr algn="ctr" eaLnBrk="0" hangingPunct="0">
              <a:buClrTx/>
              <a:buSzTx/>
              <a:buFontTx/>
              <a:buNone/>
            </a:pPr>
            <a:r>
              <a:rPr lang="de-DE" sz="1200" b="0">
                <a:solidFill>
                  <a:schemeClr val="bg1"/>
                </a:solidFill>
              </a:rPr>
              <a:t>elektrotechnische</a:t>
            </a:r>
          </a:p>
          <a:p>
            <a:pPr algn="ctr" eaLnBrk="0" hangingPunct="0">
              <a:buClrTx/>
              <a:buSzTx/>
              <a:buFontTx/>
              <a:buNone/>
            </a:pPr>
            <a:r>
              <a:rPr lang="de-DE" sz="1200" b="0">
                <a:solidFill>
                  <a:schemeClr val="bg1"/>
                </a:solidFill>
              </a:rPr>
              <a:t>Grundkenntnisse</a:t>
            </a:r>
            <a:r>
              <a:rPr lang="de-DE" sz="1200">
                <a:solidFill>
                  <a:schemeClr val="bg1"/>
                </a:solidFill>
              </a:rPr>
              <a:t> </a:t>
            </a:r>
            <a:endParaRPr lang="de-DE" sz="1600">
              <a:solidFill>
                <a:schemeClr val="bg1"/>
              </a:solidFill>
            </a:endParaRPr>
          </a:p>
        </p:txBody>
      </p:sp>
      <p:sp>
        <p:nvSpPr>
          <p:cNvPr id="166916" name="Text Box 4"/>
          <p:cNvSpPr txBox="1">
            <a:spLocks noChangeArrowheads="1"/>
          </p:cNvSpPr>
          <p:nvPr/>
        </p:nvSpPr>
        <p:spPr bwMode="auto">
          <a:xfrm>
            <a:off x="2466577" y="1903414"/>
            <a:ext cx="7291366" cy="93662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0975" indent="-180975">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buClrTx/>
              <a:buSzTx/>
              <a:buFont typeface="Wingdings" pitchFamily="2" charset="2"/>
              <a:buChar char="§"/>
            </a:pPr>
            <a:r>
              <a:rPr lang="de-DE" sz="1000">
                <a:solidFill>
                  <a:srgbClr val="333333"/>
                </a:solidFill>
              </a:rPr>
              <a:t>Analyse mit anschließendem regelbasierten Erarbeiten von Lösungen gelingt auch in weniger vertrauten Kontexten</a:t>
            </a:r>
          </a:p>
          <a:p>
            <a:pPr>
              <a:spcBef>
                <a:spcPct val="50000"/>
              </a:spcBef>
              <a:buClrTx/>
              <a:buSzTx/>
              <a:buFont typeface="Wingdings" pitchFamily="2" charset="2"/>
              <a:buChar char="§"/>
            </a:pPr>
            <a:r>
              <a:rPr lang="de-DE" sz="1000">
                <a:solidFill>
                  <a:srgbClr val="333333"/>
                </a:solidFill>
              </a:rPr>
              <a:t>Mehrere und mathematisch aufwändige Lösungsschritte</a:t>
            </a:r>
          </a:p>
          <a:p>
            <a:pPr>
              <a:spcBef>
                <a:spcPct val="50000"/>
              </a:spcBef>
              <a:buClrTx/>
              <a:buSzTx/>
              <a:buFont typeface="Wingdings" pitchFamily="2" charset="2"/>
              <a:buChar char="§"/>
            </a:pPr>
            <a:r>
              <a:rPr lang="de-DE" sz="1000">
                <a:solidFill>
                  <a:srgbClr val="333333"/>
                </a:solidFill>
              </a:rPr>
              <a:t>Lösungshinweise im Tabellenbuch implizit</a:t>
            </a:r>
          </a:p>
        </p:txBody>
      </p:sp>
      <p:sp>
        <p:nvSpPr>
          <p:cNvPr id="166919" name="Text Box 7"/>
          <p:cNvSpPr txBox="1">
            <a:spLocks noChangeArrowheads="1"/>
          </p:cNvSpPr>
          <p:nvPr/>
        </p:nvSpPr>
        <p:spPr bwMode="auto">
          <a:xfrm>
            <a:off x="2485498" y="3213100"/>
            <a:ext cx="7291365" cy="788988"/>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0975" indent="-180975">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ClrTx/>
              <a:buSzTx/>
              <a:buFont typeface="Wingdings" pitchFamily="2" charset="2"/>
              <a:buChar char="§"/>
            </a:pPr>
            <a:r>
              <a:rPr lang="de-DE" sz="1000">
                <a:solidFill>
                  <a:srgbClr val="333333"/>
                </a:solidFill>
              </a:rPr>
              <a:t>Analyse mit anschließendem regelbasierten Erarbeiten von Lösungen gelingt in vertrauten Strukturen</a:t>
            </a:r>
          </a:p>
          <a:p>
            <a:pPr>
              <a:spcBef>
                <a:spcPct val="50000"/>
              </a:spcBef>
              <a:buClrTx/>
              <a:buSzTx/>
              <a:buFont typeface="Wingdings" pitchFamily="2" charset="2"/>
              <a:buChar char="§"/>
            </a:pPr>
            <a:r>
              <a:rPr lang="de-DE" sz="1000">
                <a:solidFill>
                  <a:srgbClr val="333333"/>
                </a:solidFill>
              </a:rPr>
              <a:t>Mehrere,  jedoch mathematisch weniger aufwändige Lösungsschritte</a:t>
            </a:r>
          </a:p>
          <a:p>
            <a:pPr>
              <a:spcBef>
                <a:spcPct val="50000"/>
              </a:spcBef>
              <a:buClrTx/>
              <a:buSzTx/>
              <a:buFont typeface="Wingdings" pitchFamily="2" charset="2"/>
              <a:buChar char="§"/>
            </a:pPr>
            <a:r>
              <a:rPr lang="de-DE" sz="1000">
                <a:solidFill>
                  <a:srgbClr val="333333"/>
                </a:solidFill>
              </a:rPr>
              <a:t>Lösungsschritte im Tabellenbuch  fast vollständig und explizit</a:t>
            </a:r>
          </a:p>
          <a:p>
            <a:pPr>
              <a:spcBef>
                <a:spcPct val="50000"/>
              </a:spcBef>
              <a:buClrTx/>
              <a:buSzTx/>
              <a:buFont typeface="Wingdings" pitchFamily="2" charset="2"/>
              <a:buChar char="§"/>
            </a:pPr>
            <a:endParaRPr lang="de-DE" sz="1000">
              <a:solidFill>
                <a:srgbClr val="333333"/>
              </a:solidFill>
            </a:endParaRPr>
          </a:p>
        </p:txBody>
      </p:sp>
      <p:sp>
        <p:nvSpPr>
          <p:cNvPr id="166920" name="Rectangle 8"/>
          <p:cNvSpPr>
            <a:spLocks noGrp="1" noChangeArrowheads="1"/>
          </p:cNvSpPr>
          <p:nvPr>
            <p:ph type="title"/>
          </p:nvPr>
        </p:nvSpPr>
        <p:spPr bwMode="auto">
          <a:xfrm>
            <a:off x="442058" y="850901"/>
            <a:ext cx="8688200" cy="102711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de-DE" sz="2400" b="1" dirty="0"/>
              <a:t>Elektroniker: </a:t>
            </a:r>
            <a:r>
              <a:rPr lang="de-DE" sz="2400" b="1" dirty="0" smtClean="0"/>
              <a:t>Kompetenzniveaus </a:t>
            </a:r>
            <a:endParaRPr lang="de-DE" sz="2400" b="1" dirty="0"/>
          </a:p>
        </p:txBody>
      </p:sp>
      <p:sp>
        <p:nvSpPr>
          <p:cNvPr id="166921" name="Text Box 9"/>
          <p:cNvSpPr txBox="1">
            <a:spLocks noChangeArrowheads="1"/>
          </p:cNvSpPr>
          <p:nvPr/>
        </p:nvSpPr>
        <p:spPr bwMode="auto">
          <a:xfrm>
            <a:off x="208129" y="3128963"/>
            <a:ext cx="2093321" cy="989012"/>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buClrTx/>
              <a:buSzTx/>
              <a:buFontTx/>
              <a:buNone/>
            </a:pPr>
            <a:r>
              <a:rPr lang="de-DE" sz="1600">
                <a:solidFill>
                  <a:schemeClr val="bg1"/>
                </a:solidFill>
              </a:rPr>
              <a:t>NIVEAU 3</a:t>
            </a:r>
            <a:br>
              <a:rPr lang="de-DE" sz="1600">
                <a:solidFill>
                  <a:schemeClr val="bg1"/>
                </a:solidFill>
              </a:rPr>
            </a:br>
            <a:r>
              <a:rPr lang="de-DE" sz="1200" b="0">
                <a:solidFill>
                  <a:schemeClr val="bg1"/>
                </a:solidFill>
              </a:rPr>
              <a:t>Bewältigung</a:t>
            </a:r>
          </a:p>
          <a:p>
            <a:pPr algn="ctr" eaLnBrk="0" hangingPunct="0">
              <a:buClrTx/>
              <a:buSzTx/>
              <a:buFontTx/>
              <a:buNone/>
            </a:pPr>
            <a:r>
              <a:rPr lang="de-DE" sz="1200" b="0">
                <a:solidFill>
                  <a:schemeClr val="bg1"/>
                </a:solidFill>
              </a:rPr>
              <a:t>vertrauter</a:t>
            </a:r>
          </a:p>
          <a:p>
            <a:pPr algn="ctr" eaLnBrk="0" hangingPunct="0">
              <a:buClrTx/>
              <a:buSzTx/>
              <a:buFontTx/>
              <a:buNone/>
            </a:pPr>
            <a:r>
              <a:rPr lang="de-DE" sz="1200" b="0">
                <a:solidFill>
                  <a:schemeClr val="bg1"/>
                </a:solidFill>
              </a:rPr>
              <a:t>Anforderungen</a:t>
            </a:r>
          </a:p>
        </p:txBody>
      </p:sp>
      <p:sp>
        <p:nvSpPr>
          <p:cNvPr id="166922" name="Text Box 10"/>
          <p:cNvSpPr txBox="1">
            <a:spLocks noChangeArrowheads="1"/>
          </p:cNvSpPr>
          <p:nvPr/>
        </p:nvSpPr>
        <p:spPr bwMode="auto">
          <a:xfrm>
            <a:off x="196088" y="1863726"/>
            <a:ext cx="2105362" cy="989013"/>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spcBef>
                <a:spcPct val="50000"/>
              </a:spcBef>
              <a:buClrTx/>
              <a:buSzTx/>
              <a:buFontTx/>
              <a:buNone/>
            </a:pPr>
            <a:r>
              <a:rPr lang="de-DE" sz="1600">
                <a:solidFill>
                  <a:schemeClr val="bg1"/>
                </a:solidFill>
              </a:rPr>
              <a:t>NIVEAU 4</a:t>
            </a:r>
            <a:r>
              <a:rPr lang="de-DE" sz="1600" b="0">
                <a:solidFill>
                  <a:schemeClr val="bg1"/>
                </a:solidFill>
              </a:rPr>
              <a:t/>
            </a:r>
            <a:br>
              <a:rPr lang="de-DE" sz="1600" b="0">
                <a:solidFill>
                  <a:schemeClr val="bg1"/>
                </a:solidFill>
              </a:rPr>
            </a:br>
            <a:r>
              <a:rPr lang="de-DE" sz="1200" b="0">
                <a:solidFill>
                  <a:schemeClr val="bg1"/>
                </a:solidFill>
              </a:rPr>
              <a:t>Bewältigung</a:t>
            </a:r>
          </a:p>
          <a:p>
            <a:pPr algn="ctr" eaLnBrk="0" hangingPunct="0">
              <a:buClrTx/>
              <a:buSzTx/>
              <a:buFontTx/>
              <a:buNone/>
            </a:pPr>
            <a:r>
              <a:rPr lang="de-DE" sz="1200" b="0">
                <a:solidFill>
                  <a:schemeClr val="bg1"/>
                </a:solidFill>
              </a:rPr>
              <a:t>auch wenig vertrauter</a:t>
            </a:r>
          </a:p>
          <a:p>
            <a:pPr algn="ctr" eaLnBrk="0" hangingPunct="0">
              <a:buClrTx/>
              <a:buSzTx/>
              <a:buFontTx/>
              <a:buNone/>
            </a:pPr>
            <a:r>
              <a:rPr lang="de-DE" sz="1200" b="0">
                <a:solidFill>
                  <a:schemeClr val="bg1"/>
                </a:solidFill>
              </a:rPr>
              <a:t>Anforderungen</a:t>
            </a:r>
            <a:r>
              <a:rPr lang="de-DE" sz="1200">
                <a:solidFill>
                  <a:schemeClr val="bg1"/>
                </a:solidFill>
              </a:rPr>
              <a:t/>
            </a:r>
            <a:br>
              <a:rPr lang="de-DE" sz="1200">
                <a:solidFill>
                  <a:schemeClr val="bg1"/>
                </a:solidFill>
              </a:rPr>
            </a:br>
            <a:endParaRPr lang="de-DE" sz="1200">
              <a:solidFill>
                <a:schemeClr val="bg1"/>
              </a:solidFill>
            </a:endParaRPr>
          </a:p>
        </p:txBody>
      </p:sp>
      <p:sp>
        <p:nvSpPr>
          <p:cNvPr id="166923" name="Text Box 11"/>
          <p:cNvSpPr txBox="1">
            <a:spLocks noChangeArrowheads="1"/>
          </p:cNvSpPr>
          <p:nvPr/>
        </p:nvSpPr>
        <p:spPr bwMode="auto">
          <a:xfrm>
            <a:off x="2480338" y="4475163"/>
            <a:ext cx="7291366" cy="79375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0975" indent="-180975">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ClrTx/>
              <a:buSzTx/>
              <a:buFont typeface="Wingdings" pitchFamily="2" charset="2"/>
              <a:buChar char="§"/>
            </a:pPr>
            <a:r>
              <a:rPr lang="de-DE" sz="1000">
                <a:solidFill>
                  <a:srgbClr val="333333"/>
                </a:solidFill>
              </a:rPr>
              <a:t>Aufgaben, die eine Benennung / Beschreibung erfordern, werden bewältigt</a:t>
            </a:r>
          </a:p>
          <a:p>
            <a:pPr>
              <a:spcBef>
                <a:spcPct val="50000"/>
              </a:spcBef>
              <a:buClrTx/>
              <a:buSzTx/>
              <a:buFont typeface="Wingdings" pitchFamily="2" charset="2"/>
              <a:buChar char="§"/>
            </a:pPr>
            <a:r>
              <a:rPr lang="de-DE" sz="1000">
                <a:solidFill>
                  <a:srgbClr val="333333"/>
                </a:solidFill>
              </a:rPr>
              <a:t>Wissensanwendung gelingt bei wenigen Schritten und bezogen auf Einzelheiten</a:t>
            </a:r>
          </a:p>
          <a:p>
            <a:pPr>
              <a:spcBef>
                <a:spcPct val="50000"/>
              </a:spcBef>
              <a:buClrTx/>
              <a:buSzTx/>
              <a:buFont typeface="Wingdings" pitchFamily="2" charset="2"/>
              <a:buChar char="§"/>
            </a:pPr>
            <a:r>
              <a:rPr lang="de-DE" sz="1000">
                <a:solidFill>
                  <a:srgbClr val="333333"/>
                </a:solidFill>
              </a:rPr>
              <a:t>Lösungshinweise im Tabellenbuch fast vollständig und explizit</a:t>
            </a:r>
          </a:p>
          <a:p>
            <a:pPr>
              <a:spcBef>
                <a:spcPct val="50000"/>
              </a:spcBef>
              <a:buClrTx/>
              <a:buSzTx/>
              <a:buFont typeface="Wingdings" pitchFamily="2" charset="2"/>
              <a:buChar char="§"/>
            </a:pPr>
            <a:endParaRPr lang="de-DE" sz="1000">
              <a:solidFill>
                <a:srgbClr val="333333"/>
              </a:solidFill>
            </a:endParaRPr>
          </a:p>
          <a:p>
            <a:pPr>
              <a:spcBef>
                <a:spcPct val="50000"/>
              </a:spcBef>
              <a:buClrTx/>
              <a:buSzTx/>
              <a:buFont typeface="Wingdings" pitchFamily="2" charset="2"/>
              <a:buChar char="§"/>
            </a:pPr>
            <a:endParaRPr lang="de-DE" sz="1000">
              <a:solidFill>
                <a:srgbClr val="333333"/>
              </a:solidFill>
            </a:endParaRPr>
          </a:p>
        </p:txBody>
      </p:sp>
      <p:sp>
        <p:nvSpPr>
          <p:cNvPr id="166924" name="Text Box 12"/>
          <p:cNvSpPr txBox="1">
            <a:spLocks noChangeArrowheads="1"/>
          </p:cNvSpPr>
          <p:nvPr/>
        </p:nvSpPr>
        <p:spPr bwMode="auto">
          <a:xfrm>
            <a:off x="2482058" y="5780089"/>
            <a:ext cx="7291365" cy="79057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0975" indent="-180975">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ClrTx/>
              <a:buSzTx/>
              <a:buFont typeface="Wingdings" pitchFamily="2" charset="2"/>
              <a:buChar char="§"/>
            </a:pPr>
            <a:r>
              <a:rPr lang="de-DE" sz="1000">
                <a:solidFill>
                  <a:srgbClr val="333333"/>
                </a:solidFill>
              </a:rPr>
              <a:t>Aufgaben die Benennung / Beschreibung erfordern werden nicht mit hinreichender Sicherheit bewältigt</a:t>
            </a:r>
          </a:p>
          <a:p>
            <a:pPr>
              <a:spcBef>
                <a:spcPct val="50000"/>
              </a:spcBef>
              <a:buClrTx/>
              <a:buSzTx/>
              <a:buFont typeface="Wingdings" pitchFamily="2" charset="2"/>
              <a:buChar char="§"/>
            </a:pPr>
            <a:r>
              <a:rPr lang="de-DE" sz="1000">
                <a:solidFill>
                  <a:srgbClr val="333333"/>
                </a:solidFill>
              </a:rPr>
              <a:t>Auch Wissensanwendungen gelingen selbst bei Einzelheiten nicht sicher</a:t>
            </a:r>
          </a:p>
          <a:p>
            <a:pPr>
              <a:spcBef>
                <a:spcPct val="50000"/>
              </a:spcBef>
              <a:buClrTx/>
              <a:buSzTx/>
              <a:buFont typeface="Wingdings" pitchFamily="2" charset="2"/>
              <a:buChar char="§"/>
            </a:pPr>
            <a:r>
              <a:rPr lang="de-DE" sz="1000">
                <a:solidFill>
                  <a:srgbClr val="333333"/>
                </a:solidFill>
              </a:rPr>
              <a:t>Auch explizite Lösungshinweise können aus dem Tabellenbuch nicht vollständig entnommen werden</a:t>
            </a:r>
          </a:p>
        </p:txBody>
      </p:sp>
    </p:spTree>
    <p:extLst>
      <p:ext uri="{BB962C8B-B14F-4D97-AF65-F5344CB8AC3E}">
        <p14:creationId xmlns:p14="http://schemas.microsoft.com/office/powerpoint/2010/main" val="2922790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692696"/>
            <a:ext cx="880825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b="1" dirty="0" smtClean="0"/>
              <a:t>Niveaumodellierungen</a:t>
            </a:r>
          </a:p>
          <a:p>
            <a:pPr algn="l" eaLnBrk="1" hangingPunct="1">
              <a:buFont typeface="+mj-lt"/>
              <a:buAutoNum type="arabicPeriod" startAt="3"/>
              <a:defRPr/>
            </a:pPr>
            <a:endParaRPr lang="de-DE" sz="1800" b="1" dirty="0" smtClean="0"/>
          </a:p>
          <a:p>
            <a:pPr marL="444500" lvl="1" indent="0" algn="l" eaLnBrk="1" hangingPunct="1">
              <a:tabLst>
                <a:tab pos="444500" algn="l"/>
              </a:tabLst>
              <a:defRPr/>
            </a:pPr>
            <a:r>
              <a:rPr lang="de-DE" sz="1800" b="1" dirty="0" smtClean="0"/>
              <a:t>Schwierigkeitsbestimmende Merkmale </a:t>
            </a:r>
          </a:p>
          <a:p>
            <a:pPr algn="l" eaLnBrk="1" hangingPunct="1">
              <a:tabLst>
                <a:tab pos="812800" algn="l"/>
              </a:tabLst>
              <a:defRPr/>
            </a:pPr>
            <a:r>
              <a:rPr lang="de-DE" sz="1800" dirty="0" smtClean="0">
                <a:solidFill>
                  <a:srgbClr val="000000"/>
                </a:solidFill>
                <a:cs typeface="Times New Roman" pitchFamily="18" charset="0"/>
              </a:rPr>
              <a:t>		</a:t>
            </a:r>
            <a:r>
              <a:rPr lang="de-DE" sz="1400" dirty="0" smtClean="0">
                <a:solidFill>
                  <a:srgbClr val="000000"/>
                </a:solidFill>
                <a:cs typeface="Times New Roman" pitchFamily="18" charset="0"/>
              </a:rPr>
              <a:t>(Schumann &amp; Eberle im Druck; </a:t>
            </a:r>
            <a:r>
              <a:rPr lang="de-DE" sz="1400" dirty="0" err="1" smtClean="0">
                <a:solidFill>
                  <a:srgbClr val="000000"/>
                </a:solidFill>
                <a:cs typeface="Times New Roman" pitchFamily="18" charset="0"/>
              </a:rPr>
              <a:t>Gschwendtner</a:t>
            </a:r>
            <a:r>
              <a:rPr lang="de-DE" sz="1400" dirty="0" smtClean="0">
                <a:solidFill>
                  <a:srgbClr val="000000"/>
                </a:solidFill>
                <a:cs typeface="Times New Roman" pitchFamily="18" charset="0"/>
              </a:rPr>
              <a:t>, Geißel &amp; Nickolaus 2011, </a:t>
            </a:r>
          </a:p>
          <a:p>
            <a:pPr algn="l" eaLnBrk="1" hangingPunct="1">
              <a:tabLst>
                <a:tab pos="812800" algn="l"/>
              </a:tabLst>
              <a:defRPr/>
            </a:pPr>
            <a:r>
              <a:rPr lang="de-DE" sz="1400" dirty="0" smtClean="0">
                <a:solidFill>
                  <a:srgbClr val="000000"/>
                </a:solidFill>
                <a:cs typeface="Times New Roman" pitchFamily="18" charset="0"/>
              </a:rPr>
              <a:t>		Nickolaus  2011)</a:t>
            </a:r>
          </a:p>
          <a:p>
            <a:pPr algn="l" eaLnBrk="1" hangingPunct="1">
              <a:buFontTx/>
              <a:buAutoNum type="arabicPeriod"/>
              <a:defRPr/>
            </a:pPr>
            <a:endParaRPr lang="en-GB" sz="1400" b="1" dirty="0" smtClean="0"/>
          </a:p>
          <a:p>
            <a:pPr algn="l" eaLnBrk="1" hangingPunct="1">
              <a:buFontTx/>
              <a:buAutoNum type="arabicPeriod"/>
              <a:defRPr/>
            </a:pPr>
            <a:endParaRPr lang="en-GB" sz="1800" b="1" dirty="0" smtClean="0"/>
          </a:p>
          <a:p>
            <a:pPr lvl="1" algn="l" eaLnBrk="1" hangingPunct="1">
              <a:buFont typeface="Arial" pitchFamily="34" charset="0"/>
              <a:buChar char="•"/>
              <a:defRPr/>
            </a:pPr>
            <a:r>
              <a:rPr lang="de-DE" sz="1800" dirty="0" err="1" smtClean="0">
                <a:solidFill>
                  <a:srgbClr val="000000"/>
                </a:solidFill>
                <a:cs typeface="Times New Roman" pitchFamily="18" charset="0"/>
              </a:rPr>
              <a:t>Bloomsche</a:t>
            </a:r>
            <a:r>
              <a:rPr lang="de-DE" sz="1800" dirty="0" smtClean="0">
                <a:solidFill>
                  <a:srgbClr val="000000"/>
                </a:solidFill>
                <a:cs typeface="Times New Roman" pitchFamily="18" charset="0"/>
              </a:rPr>
              <a:t> Taxonomie</a:t>
            </a: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r>
              <a:rPr lang="de-DE" sz="1800" dirty="0" smtClean="0">
                <a:solidFill>
                  <a:srgbClr val="000000"/>
                </a:solidFill>
                <a:cs typeface="Times New Roman" pitchFamily="18" charset="0"/>
              </a:rPr>
              <a:t>Inhaltliche Komplexität </a:t>
            </a: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r>
              <a:rPr lang="de-DE" sz="1800" dirty="0" smtClean="0">
                <a:solidFill>
                  <a:srgbClr val="000000"/>
                </a:solidFill>
                <a:cs typeface="Times New Roman" pitchFamily="18" charset="0"/>
              </a:rPr>
              <a:t>Modellierungsleistungen </a:t>
            </a: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r>
              <a:rPr lang="de-DE" sz="1800" dirty="0" smtClean="0">
                <a:solidFill>
                  <a:srgbClr val="000000"/>
                </a:solidFill>
                <a:cs typeface="Times New Roman" pitchFamily="18" charset="0"/>
              </a:rPr>
              <a:t>Vertrautheit/ curriculare Gewichtung</a:t>
            </a:r>
          </a:p>
          <a:p>
            <a:pPr lvl="1" algn="l" eaLnBrk="1" hangingPunct="1">
              <a:buFont typeface="Arial" pitchFamily="34" charset="0"/>
              <a:buChar char="•"/>
              <a:defRPr/>
            </a:pPr>
            <a:endParaRPr lang="de-DE" sz="1800" dirty="0" smtClean="0">
              <a:solidFill>
                <a:srgbClr val="000000"/>
              </a:solidFill>
              <a:cs typeface="Times New Roman" pitchFamily="18" charset="0"/>
            </a:endParaRPr>
          </a:p>
          <a:p>
            <a:pPr lvl="1" algn="l" eaLnBrk="1" hangingPunct="1">
              <a:buFont typeface="Arial" pitchFamily="34" charset="0"/>
              <a:buChar char="•"/>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277888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sz="1800" b="1" dirty="0" smtClean="0"/>
              <a:t>Fachspezifische Problemlösefähigkeit: Zentrale Fragen</a:t>
            </a:r>
          </a:p>
          <a:p>
            <a:pPr marL="0" indent="0" algn="l" eaLnBrk="1" hangingPunct="1">
              <a:defRPr/>
            </a:pPr>
            <a:endParaRPr lang="de-DE" sz="1800" b="1" dirty="0" smtClean="0"/>
          </a:p>
          <a:p>
            <a:pPr algn="l" eaLnBrk="1" hangingPunct="1">
              <a:buFontTx/>
              <a:buAutoNum type="arabicPeriod"/>
              <a:defRPr/>
            </a:pPr>
            <a:r>
              <a:rPr lang="en-GB" sz="1800" dirty="0" err="1" smtClean="0"/>
              <a:t>Wie</a:t>
            </a:r>
            <a:r>
              <a:rPr lang="en-GB" sz="1800" dirty="0" smtClean="0"/>
              <a:t> </a:t>
            </a:r>
            <a:r>
              <a:rPr lang="en-GB" sz="1800" dirty="0" err="1" smtClean="0"/>
              <a:t>kann</a:t>
            </a:r>
            <a:r>
              <a:rPr lang="en-GB" sz="1800" dirty="0" smtClean="0"/>
              <a:t> man </a:t>
            </a:r>
            <a:r>
              <a:rPr lang="en-GB" sz="1800" dirty="0" err="1" smtClean="0"/>
              <a:t>fachspezifische</a:t>
            </a:r>
            <a:r>
              <a:rPr lang="en-GB" sz="1800" dirty="0" smtClean="0"/>
              <a:t> </a:t>
            </a:r>
            <a:r>
              <a:rPr lang="en-GB" sz="1800" dirty="0" err="1" smtClean="0"/>
              <a:t>Problemlösefähigkeit</a:t>
            </a:r>
            <a:r>
              <a:rPr lang="en-GB" sz="1800" dirty="0" smtClean="0"/>
              <a:t> </a:t>
            </a:r>
            <a:r>
              <a:rPr lang="en-GB" sz="1800" dirty="0" err="1" smtClean="0"/>
              <a:t>valide</a:t>
            </a:r>
            <a:r>
              <a:rPr lang="en-GB" sz="1800" dirty="0" smtClean="0"/>
              <a:t> </a:t>
            </a:r>
            <a:r>
              <a:rPr lang="en-GB" sz="1800" dirty="0" err="1" smtClean="0"/>
              <a:t>messen</a:t>
            </a:r>
            <a:r>
              <a:rPr lang="en-GB" sz="1800" dirty="0" smtClean="0"/>
              <a:t>?</a:t>
            </a:r>
            <a:endParaRPr lang="de-DE" sz="1800" dirty="0" smtClean="0">
              <a:solidFill>
                <a:srgbClr val="000000"/>
              </a:solidFill>
              <a:cs typeface="Times New Roman" pitchFamily="18" charset="0"/>
            </a:endParaRPr>
          </a:p>
          <a:p>
            <a:pPr algn="l" eaLnBrk="1" hangingPunct="1">
              <a:buFont typeface="+mj-lt"/>
              <a:buAutoNum type="arabicPeriod"/>
              <a:defRPr/>
            </a:pPr>
            <a:endParaRPr lang="de-DE" sz="1800" dirty="0" smtClean="0">
              <a:solidFill>
                <a:srgbClr val="000000"/>
              </a:solidFill>
              <a:cs typeface="Times New Roman" pitchFamily="18" charset="0"/>
            </a:endParaRPr>
          </a:p>
          <a:p>
            <a:pPr algn="l" eaLnBrk="1" hangingPunct="1">
              <a:buFont typeface="+mj-lt"/>
              <a:buAutoNum type="arabicPeriod"/>
              <a:defRPr/>
            </a:pPr>
            <a:r>
              <a:rPr lang="de-DE" sz="1800" dirty="0" smtClean="0">
                <a:solidFill>
                  <a:srgbClr val="000000"/>
                </a:solidFill>
                <a:cs typeface="Times New Roman" pitchFamily="18" charset="0"/>
              </a:rPr>
              <a:t>Welches </a:t>
            </a:r>
            <a:r>
              <a:rPr lang="de-DE" sz="1800" dirty="0">
                <a:solidFill>
                  <a:srgbClr val="000000"/>
                </a:solidFill>
                <a:cs typeface="Times New Roman" pitchFamily="18" charset="0"/>
              </a:rPr>
              <a:t>fachspezifische</a:t>
            </a:r>
            <a:r>
              <a:rPr lang="de-DE" sz="1800" dirty="0" smtClean="0">
                <a:solidFill>
                  <a:srgbClr val="000000"/>
                </a:solidFill>
                <a:cs typeface="Times New Roman" pitchFamily="18" charset="0"/>
              </a:rPr>
              <a:t> Problemlöseniveau erreichen Auszubildende am </a:t>
            </a:r>
          </a:p>
          <a:p>
            <a:pPr marL="0" indent="0" algn="l" eaLnBrk="1" hangingPunct="1">
              <a:tabLst>
                <a:tab pos="444500" algn="l"/>
              </a:tabLst>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Ausbildungsende?</a:t>
            </a:r>
          </a:p>
          <a:p>
            <a:pPr algn="l" eaLnBrk="1" hangingPunct="1">
              <a:buFont typeface="+mj-lt"/>
              <a:buAutoNum type="arabicPeriod"/>
              <a:defRPr/>
            </a:pPr>
            <a:endParaRPr lang="de-DE" sz="1800" dirty="0" smtClean="0">
              <a:solidFill>
                <a:srgbClr val="000000"/>
              </a:solidFill>
              <a:cs typeface="Times New Roman" pitchFamily="18" charset="0"/>
            </a:endParaRPr>
          </a:p>
          <a:p>
            <a:pPr algn="l" eaLnBrk="1" hangingPunct="1">
              <a:buFont typeface="+mj-lt"/>
              <a:buAutoNum type="arabicPeriod" startAt="3"/>
              <a:defRPr/>
            </a:pPr>
            <a:r>
              <a:rPr lang="de-DE" sz="1800" dirty="0" smtClean="0">
                <a:solidFill>
                  <a:srgbClr val="000000"/>
                </a:solidFill>
                <a:cs typeface="Times New Roman" pitchFamily="18" charset="0"/>
              </a:rPr>
              <a:t>Welchen Anforderungen werden die Auszubildenden dabei gerecht?</a:t>
            </a:r>
          </a:p>
          <a:p>
            <a:pPr algn="l" eaLnBrk="1" hangingPunct="1">
              <a:buFont typeface="+mj-lt"/>
              <a:buAutoNum type="arabicPeriod" startAt="3"/>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3160261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p:cNvSpPr>
            <a:spLocks noChangeArrowheads="1"/>
          </p:cNvSpPr>
          <p:nvPr/>
        </p:nvSpPr>
        <p:spPr bwMode="auto">
          <a:xfrm>
            <a:off x="1173374" y="1160748"/>
            <a:ext cx="8382423" cy="43088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533400" indent="-533400">
              <a:spcBef>
                <a:spcPct val="50000"/>
              </a:spcBef>
              <a:tabLst>
                <a:tab pos="533400" algn="l"/>
              </a:tabLst>
            </a:pPr>
            <a:r>
              <a:rPr lang="en-GB" sz="2200" b="1" dirty="0" err="1" smtClean="0">
                <a:solidFill>
                  <a:schemeClr val="tx1"/>
                </a:solidFill>
              </a:rPr>
              <a:t>Computersimulation</a:t>
            </a:r>
            <a:r>
              <a:rPr lang="en-GB" sz="2200" b="1" dirty="0" smtClean="0">
                <a:solidFill>
                  <a:schemeClr val="tx1"/>
                </a:solidFill>
              </a:rPr>
              <a:t> </a:t>
            </a:r>
            <a:r>
              <a:rPr lang="en-GB" sz="2200" b="1" dirty="0" err="1">
                <a:solidFill>
                  <a:schemeClr val="tx1"/>
                </a:solidFill>
              </a:rPr>
              <a:t>zur</a:t>
            </a:r>
            <a:r>
              <a:rPr lang="en-GB" sz="2200" b="1" dirty="0">
                <a:solidFill>
                  <a:schemeClr val="tx1"/>
                </a:solidFill>
              </a:rPr>
              <a:t> </a:t>
            </a:r>
            <a:r>
              <a:rPr lang="en-GB" sz="2200" b="1" dirty="0" err="1">
                <a:solidFill>
                  <a:schemeClr val="tx1"/>
                </a:solidFill>
              </a:rPr>
              <a:t>Erfassung</a:t>
            </a:r>
            <a:r>
              <a:rPr lang="en-GB" sz="2200" b="1" dirty="0">
                <a:solidFill>
                  <a:schemeClr val="tx1"/>
                </a:solidFill>
              </a:rPr>
              <a:t> der </a:t>
            </a:r>
            <a:r>
              <a:rPr lang="en-GB" sz="2200" b="1" dirty="0" err="1">
                <a:solidFill>
                  <a:schemeClr val="tx1"/>
                </a:solidFill>
              </a:rPr>
              <a:t>fachspezifischen</a:t>
            </a:r>
            <a:r>
              <a:rPr lang="en-GB" sz="2200" b="1" dirty="0">
                <a:solidFill>
                  <a:schemeClr val="tx1"/>
                </a:solidFill>
              </a:rPr>
              <a:t> PLF</a:t>
            </a:r>
          </a:p>
        </p:txBody>
      </p:sp>
      <p:sp>
        <p:nvSpPr>
          <p:cNvPr id="217093" name="Rectangle 5"/>
          <p:cNvSpPr>
            <a:spLocks noGrp="1" noChangeArrowheads="1"/>
          </p:cNvSpPr>
          <p:nvPr>
            <p:ph type="body" idx="1"/>
          </p:nvPr>
        </p:nvSpPr>
        <p:spPr>
          <a:xfrm>
            <a:off x="981075" y="646113"/>
            <a:ext cx="7781925" cy="5437187"/>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marL="342900" indent="-342900" algn="ctr" defTabSz="914400">
              <a:buFont typeface="Univers" pitchFamily="34" charset="0"/>
              <a:buNone/>
            </a:pPr>
            <a:r>
              <a:rPr lang="de-DE" dirty="0">
                <a:hlinkClick r:id="rId2" action="ppaction://program"/>
              </a:rPr>
              <a:t>Computersimulation zur Erfassung der Diagnosekompetenz bei Kfz-Mechatronikern </a:t>
            </a:r>
            <a:endParaRPr lang="de-DE" dirty="0">
              <a:hlinkClick r:id="rId3" action="ppaction://program"/>
            </a:endParaRPr>
          </a:p>
          <a:p>
            <a:pPr marL="342900" indent="-342900" algn="ctr" defTabSz="914400">
              <a:buFont typeface="Univers" pitchFamily="34" charset="0"/>
              <a:buNone/>
            </a:pPr>
            <a:endParaRPr lang="de-DE" dirty="0"/>
          </a:p>
        </p:txBody>
      </p:sp>
    </p:spTree>
    <p:extLst>
      <p:ext uri="{BB962C8B-B14F-4D97-AF65-F5344CB8AC3E}">
        <p14:creationId xmlns:p14="http://schemas.microsoft.com/office/powerpoint/2010/main" val="3235818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95380" y="476251"/>
            <a:ext cx="8916829" cy="703263"/>
          </a:xfrm>
          <a:noFill/>
          <a:ln/>
        </p:spPr>
        <p:txBody>
          <a:bodyPr anchor="b"/>
          <a:lstStyle/>
          <a:p>
            <a:r>
              <a:rPr lang="de-DE" sz="2800" b="1" dirty="0" smtClean="0"/>
              <a:t>Befunde einer Validierungsstudie</a:t>
            </a:r>
            <a:endParaRPr lang="de-DE" sz="2800" b="1" dirty="0"/>
          </a:p>
        </p:txBody>
      </p:sp>
      <p:sp>
        <p:nvSpPr>
          <p:cNvPr id="215043" name="Rectangle 3"/>
          <p:cNvSpPr>
            <a:spLocks noGrp="1" noChangeArrowheads="1"/>
          </p:cNvSpPr>
          <p:nvPr>
            <p:ph type="body" sz="half" idx="1"/>
          </p:nvPr>
        </p:nvSpPr>
        <p:spPr/>
        <p:txBody>
          <a:bodyPr/>
          <a:lstStyle/>
          <a:p>
            <a:pPr marL="457200" indent="-457200">
              <a:buFont typeface="Wingdings" pitchFamily="2" charset="2"/>
              <a:buNone/>
            </a:pPr>
            <a:endParaRPr lang="de-DE" sz="2800" b="1"/>
          </a:p>
          <a:p>
            <a:pPr marL="457200" indent="-457200">
              <a:buFont typeface="Wingdings" pitchFamily="2" charset="2"/>
              <a:buNone/>
            </a:pPr>
            <a:endParaRPr lang="de-DE" sz="2800"/>
          </a:p>
          <a:p>
            <a:pPr marL="457200" indent="-457200"/>
            <a:endParaRPr lang="de-DE" sz="2800"/>
          </a:p>
          <a:p>
            <a:pPr marL="457200" indent="-457200"/>
            <a:endParaRPr lang="de-DE" sz="2800"/>
          </a:p>
          <a:p>
            <a:pPr marL="457200" indent="-457200"/>
            <a:endParaRPr lang="de-DE" sz="2800"/>
          </a:p>
        </p:txBody>
      </p:sp>
      <p:sp>
        <p:nvSpPr>
          <p:cNvPr id="215044" name="Text Box 4"/>
          <p:cNvSpPr txBox="1">
            <a:spLocks noChangeArrowheads="1"/>
          </p:cNvSpPr>
          <p:nvPr/>
        </p:nvSpPr>
        <p:spPr bwMode="auto">
          <a:xfrm>
            <a:off x="507421" y="1644651"/>
            <a:ext cx="9400168" cy="3418501"/>
          </a:xfrm>
          <a:prstGeom prst="rect">
            <a:avLst/>
          </a:prstGeom>
          <a:noFill/>
          <a:ln>
            <a:noFill/>
          </a:ln>
          <a:effectLst/>
          <a:extLst>
            <a:ext uri="{909E8E84-426E-40DD-AFC4-6F175D3DCCD1}">
              <a14:hiddenFill xmlns:a14="http://schemas.microsoft.com/office/drawing/2010/main">
                <a:gradFill rotWithShape="0">
                  <a:gsLst>
                    <a:gs pos="0">
                      <a:schemeClr val="folHlink"/>
                    </a:gs>
                    <a:gs pos="100000">
                      <a:schemeClr val="bg1"/>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US" sz="2400" dirty="0" err="1"/>
              <a:t>Zusammenhänge</a:t>
            </a:r>
            <a:r>
              <a:rPr lang="en-US" sz="2400" dirty="0"/>
              <a:t> </a:t>
            </a:r>
            <a:r>
              <a:rPr lang="en-US" sz="2400" dirty="0" err="1"/>
              <a:t>zwischen</a:t>
            </a:r>
            <a:r>
              <a:rPr lang="en-US" sz="2400" dirty="0"/>
              <a:t> </a:t>
            </a:r>
            <a:r>
              <a:rPr lang="en-US" sz="2400" dirty="0" err="1"/>
              <a:t>Realität</a:t>
            </a:r>
            <a:r>
              <a:rPr lang="en-US" sz="2400" dirty="0"/>
              <a:t> </a:t>
            </a:r>
            <a:r>
              <a:rPr lang="en-US" sz="2400" dirty="0" smtClean="0"/>
              <a:t>(</a:t>
            </a:r>
            <a:r>
              <a:rPr lang="en-US" sz="2400" dirty="0" err="1" smtClean="0"/>
              <a:t>Fehleranalyse</a:t>
            </a:r>
            <a:r>
              <a:rPr lang="en-US" sz="2400" dirty="0" smtClean="0"/>
              <a:t> am </a:t>
            </a:r>
            <a:r>
              <a:rPr lang="en-US" sz="2400" dirty="0" err="1" smtClean="0"/>
              <a:t>realen</a:t>
            </a:r>
            <a:r>
              <a:rPr lang="en-US" sz="2400" dirty="0" smtClean="0"/>
              <a:t> </a:t>
            </a:r>
            <a:r>
              <a:rPr lang="en-US" sz="2400" dirty="0" err="1" smtClean="0"/>
              <a:t>Kfz</a:t>
            </a:r>
            <a:r>
              <a:rPr lang="en-US" sz="2400" dirty="0" smtClean="0"/>
              <a:t> und </a:t>
            </a:r>
            <a:r>
              <a:rPr lang="en-US" sz="2400" dirty="0" err="1" smtClean="0"/>
              <a:t>mit</a:t>
            </a:r>
            <a:r>
              <a:rPr lang="en-US" sz="2400" dirty="0" smtClean="0"/>
              <a:t> </a:t>
            </a:r>
            <a:r>
              <a:rPr lang="en-US" sz="2400" dirty="0" err="1" smtClean="0"/>
              <a:t>realen</a:t>
            </a:r>
            <a:r>
              <a:rPr lang="en-US" sz="2400" dirty="0" smtClean="0"/>
              <a:t> </a:t>
            </a:r>
            <a:r>
              <a:rPr lang="en-US" sz="2400" dirty="0" err="1" smtClean="0"/>
              <a:t>Expertensystemen</a:t>
            </a:r>
            <a:r>
              <a:rPr lang="en-US" sz="2400" dirty="0" smtClean="0"/>
              <a:t>) und </a:t>
            </a:r>
            <a:r>
              <a:rPr lang="en-US" sz="2400" dirty="0"/>
              <a:t>Simulation:</a:t>
            </a:r>
          </a:p>
          <a:p>
            <a:pPr>
              <a:spcBef>
                <a:spcPct val="50000"/>
              </a:spcBef>
            </a:pPr>
            <a:endParaRPr lang="en-US" sz="2400" dirty="0"/>
          </a:p>
          <a:p>
            <a:pPr>
              <a:spcBef>
                <a:spcPct val="50000"/>
              </a:spcBef>
            </a:pPr>
            <a:r>
              <a:rPr lang="en-US" sz="2400" b="1" dirty="0" err="1"/>
              <a:t>Realitäts</a:t>
            </a:r>
            <a:r>
              <a:rPr lang="en-US" sz="2400" b="1" dirty="0"/>
              <a:t>- und </a:t>
            </a:r>
            <a:r>
              <a:rPr lang="en-US" sz="2400" b="1" dirty="0" err="1"/>
              <a:t>Simulationsitems</a:t>
            </a:r>
            <a:r>
              <a:rPr lang="en-US" sz="2400" b="1" dirty="0"/>
              <a:t> </a:t>
            </a:r>
            <a:r>
              <a:rPr lang="en-US" sz="2400" b="1" dirty="0" err="1"/>
              <a:t>korrelieren</a:t>
            </a:r>
            <a:r>
              <a:rPr lang="en-US" sz="2400" b="1" dirty="0"/>
              <a:t> </a:t>
            </a:r>
            <a:r>
              <a:rPr lang="en-US" sz="2400" b="1" dirty="0" err="1"/>
              <a:t>zu</a:t>
            </a:r>
            <a:r>
              <a:rPr lang="en-US" sz="2400" b="1" dirty="0"/>
              <a:t> </a:t>
            </a:r>
            <a:r>
              <a:rPr lang="en-US" sz="2400" b="1" dirty="0">
                <a:solidFill>
                  <a:srgbClr val="FF3300"/>
                </a:solidFill>
              </a:rPr>
              <a:t>r</a:t>
            </a:r>
            <a:r>
              <a:rPr lang="en-US" sz="2400" b="1" dirty="0">
                <a:solidFill>
                  <a:srgbClr val="FF3300"/>
                </a:solidFill>
                <a:cs typeface="Arial" charset="0"/>
              </a:rPr>
              <a:t>~.</a:t>
            </a:r>
            <a:r>
              <a:rPr lang="en-US" sz="2400" b="1" dirty="0" smtClean="0">
                <a:solidFill>
                  <a:srgbClr val="FF3300"/>
                </a:solidFill>
                <a:cs typeface="Arial" charset="0"/>
              </a:rPr>
              <a:t>94!!</a:t>
            </a:r>
            <a:r>
              <a:rPr lang="en-US" sz="2400" b="1" dirty="0" smtClean="0">
                <a:cs typeface="Arial" charset="0"/>
              </a:rPr>
              <a:t> </a:t>
            </a:r>
            <a:r>
              <a:rPr lang="en-US" sz="2400" b="1" dirty="0" smtClean="0"/>
              <a:t>   </a:t>
            </a:r>
            <a:endParaRPr lang="en-US" sz="2400" b="1" dirty="0"/>
          </a:p>
          <a:p>
            <a:pPr>
              <a:spcBef>
                <a:spcPct val="50000"/>
              </a:spcBef>
            </a:pPr>
            <a:endParaRPr lang="en-US" sz="2400" smtClean="0"/>
          </a:p>
          <a:p>
            <a:pPr>
              <a:spcBef>
                <a:spcPct val="50000"/>
              </a:spcBef>
            </a:pPr>
            <a:r>
              <a:rPr lang="en-US" sz="2400" smtClean="0"/>
              <a:t>Das </a:t>
            </a:r>
            <a:r>
              <a:rPr lang="en-US" sz="2400" dirty="0" err="1" smtClean="0"/>
              <a:t>bedeutet</a:t>
            </a:r>
            <a:r>
              <a:rPr lang="en-US" sz="2400" dirty="0" smtClean="0"/>
              <a:t>, </a:t>
            </a:r>
            <a:r>
              <a:rPr lang="en-US" sz="2400" dirty="0" err="1" smtClean="0"/>
              <a:t>dass</a:t>
            </a:r>
            <a:r>
              <a:rPr lang="en-US" sz="2400" dirty="0" smtClean="0"/>
              <a:t> die </a:t>
            </a:r>
            <a:r>
              <a:rPr lang="en-US" sz="2400" dirty="0" err="1" smtClean="0"/>
              <a:t>Messung</a:t>
            </a:r>
            <a:r>
              <a:rPr lang="en-US" sz="2400" dirty="0" smtClean="0"/>
              <a:t> in der Simulation </a:t>
            </a:r>
            <a:r>
              <a:rPr lang="en-US" sz="2400" dirty="0" err="1" smtClean="0"/>
              <a:t>zu</a:t>
            </a:r>
            <a:r>
              <a:rPr lang="en-US" sz="2400" dirty="0" smtClean="0"/>
              <a:t> </a:t>
            </a:r>
            <a:r>
              <a:rPr lang="en-US" sz="2400" dirty="0" err="1" smtClean="0"/>
              <a:t>nahezu</a:t>
            </a:r>
            <a:r>
              <a:rPr lang="en-US" sz="2400" dirty="0" smtClean="0"/>
              <a:t> </a:t>
            </a:r>
            <a:r>
              <a:rPr lang="en-US" sz="2400" dirty="0" err="1" smtClean="0"/>
              <a:t>identischen</a:t>
            </a:r>
            <a:r>
              <a:rPr lang="en-US" sz="2400" dirty="0" smtClean="0"/>
              <a:t> </a:t>
            </a:r>
            <a:r>
              <a:rPr lang="en-US" sz="2400" dirty="0" err="1" smtClean="0"/>
              <a:t>Ergebnissen</a:t>
            </a:r>
            <a:r>
              <a:rPr lang="en-US" sz="2400" dirty="0" smtClean="0"/>
              <a:t> </a:t>
            </a:r>
            <a:r>
              <a:rPr lang="en-US" sz="2400" dirty="0" err="1" smtClean="0"/>
              <a:t>führt</a:t>
            </a:r>
            <a:r>
              <a:rPr lang="en-US" sz="2400" dirty="0" smtClean="0"/>
              <a:t>, </a:t>
            </a:r>
            <a:r>
              <a:rPr lang="en-US" sz="2400" dirty="0" err="1" smtClean="0"/>
              <a:t>wie</a:t>
            </a:r>
            <a:r>
              <a:rPr lang="en-US" sz="2400" dirty="0" smtClean="0"/>
              <a:t> am </a:t>
            </a:r>
            <a:r>
              <a:rPr lang="en-US" sz="2400" dirty="0" err="1" smtClean="0"/>
              <a:t>realen</a:t>
            </a:r>
            <a:r>
              <a:rPr lang="en-US" sz="2400" dirty="0" smtClean="0"/>
              <a:t> </a:t>
            </a:r>
            <a:r>
              <a:rPr lang="en-US" sz="2400" dirty="0" err="1" smtClean="0"/>
              <a:t>Kfz</a:t>
            </a:r>
            <a:r>
              <a:rPr lang="en-US" sz="2400" dirty="0" smtClean="0"/>
              <a:t>!!!</a:t>
            </a:r>
            <a:endParaRPr lang="en-US" sz="2400" dirty="0"/>
          </a:p>
        </p:txBody>
      </p:sp>
    </p:spTree>
    <p:extLst>
      <p:ext uri="{BB962C8B-B14F-4D97-AF65-F5344CB8AC3E}">
        <p14:creationId xmlns:p14="http://schemas.microsoft.com/office/powerpoint/2010/main" val="1258447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1905" y="601664"/>
            <a:ext cx="5923912" cy="598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1" name="Text Box 2"/>
          <p:cNvSpPr txBox="1">
            <a:spLocks noChangeArrowheads="1"/>
          </p:cNvSpPr>
          <p:nvPr/>
        </p:nvSpPr>
        <p:spPr bwMode="auto">
          <a:xfrm>
            <a:off x="430017" y="818604"/>
            <a:ext cx="99075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000" b="1" dirty="0" smtClean="0"/>
          </a:p>
          <a:p>
            <a:pPr marL="0" indent="0" algn="l" eaLnBrk="1" hangingPunct="1">
              <a:tabLst>
                <a:tab pos="444500" algn="l"/>
              </a:tabLst>
              <a:defRPr/>
            </a:pPr>
            <a:r>
              <a:rPr lang="de-DE" sz="1600" b="1" dirty="0" smtClean="0"/>
              <a:t>	Ergebnisse: Niveaumodell </a:t>
            </a:r>
          </a:p>
          <a:p>
            <a:pPr marL="0" indent="444500" algn="l" eaLnBrk="1" hangingPunct="1">
              <a:defRPr/>
            </a:pPr>
            <a:r>
              <a:rPr lang="de-DE" sz="1600" b="1" dirty="0" smtClean="0"/>
              <a:t>fachspezifisches Problemlösen</a:t>
            </a:r>
          </a:p>
          <a:p>
            <a:pPr marL="0" indent="444500" algn="l" eaLnBrk="1" hangingPunct="1">
              <a:defRPr/>
            </a:pPr>
            <a:r>
              <a:rPr lang="de-DE" sz="1600" b="1" dirty="0" smtClean="0"/>
              <a:t>(KFZ- Ende der Ausbildung)</a:t>
            </a:r>
          </a:p>
        </p:txBody>
      </p:sp>
    </p:spTree>
    <p:extLst>
      <p:ext uri="{BB962C8B-B14F-4D97-AF65-F5344CB8AC3E}">
        <p14:creationId xmlns:p14="http://schemas.microsoft.com/office/powerpoint/2010/main" val="4034897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430017" y="748754"/>
            <a:ext cx="9907588" cy="541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000" b="1" dirty="0" smtClean="0"/>
          </a:p>
          <a:p>
            <a:pPr marL="0" indent="0" algn="l" eaLnBrk="1" hangingPunct="1">
              <a:defRPr/>
            </a:pPr>
            <a:r>
              <a:rPr lang="de-DE" sz="1600" b="1" dirty="0" smtClean="0"/>
              <a:t>Ergebnisse: Schwierigkeitsbestimmende Merkmale (Fehleranalyse)</a:t>
            </a:r>
          </a:p>
          <a:p>
            <a:pPr algn="l" eaLnBrk="1" hangingPunct="1">
              <a:defRPr/>
            </a:pPr>
            <a:endParaRPr lang="de-DE" sz="1600" b="1" dirty="0" smtClean="0"/>
          </a:p>
          <a:p>
            <a:pPr marL="342900" indent="-342900" algn="l" eaLnBrk="1" hangingPunct="1">
              <a:buFont typeface="Arial" pitchFamily="34" charset="0"/>
              <a:buChar char="•"/>
              <a:defRPr/>
            </a:pPr>
            <a:r>
              <a:rPr lang="de-DE" sz="1600" b="1" dirty="0" smtClean="0">
                <a:solidFill>
                  <a:srgbClr val="000000"/>
                </a:solidFill>
              </a:rPr>
              <a:t>Komplexität </a:t>
            </a:r>
            <a:r>
              <a:rPr lang="de-DE" sz="1600" dirty="0" smtClean="0">
                <a:solidFill>
                  <a:srgbClr val="000000"/>
                </a:solidFill>
              </a:rPr>
              <a:t>(Anzahl zwingend nötiger eigenständiger Bearbeitungsschritte)</a:t>
            </a:r>
          </a:p>
          <a:p>
            <a:pPr marL="342900" indent="-342900" algn="l" eaLnBrk="1" hangingPunct="1">
              <a:buFont typeface="Arial" pitchFamily="34" charset="0"/>
              <a:buChar char="•"/>
              <a:defRPr/>
            </a:pPr>
            <a:endParaRPr lang="de-DE" sz="1600" dirty="0" smtClean="0">
              <a:solidFill>
                <a:srgbClr val="000000"/>
              </a:solidFill>
            </a:endParaRPr>
          </a:p>
          <a:p>
            <a:pPr marL="285750" indent="-28575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r>
              <a:rPr lang="de-DE" sz="1600" b="1" dirty="0" smtClean="0">
                <a:solidFill>
                  <a:srgbClr val="000000"/>
                </a:solidFill>
              </a:rPr>
              <a:t>Art des Prüfmittels </a:t>
            </a:r>
            <a:r>
              <a:rPr lang="de-DE" sz="1600" dirty="0" smtClean="0">
                <a:solidFill>
                  <a:srgbClr val="000000"/>
                </a:solidFill>
              </a:rPr>
              <a:t>(Multimeter/Sichtprüfung vs. Stromesszange/Oszilloskop)</a:t>
            </a: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r>
              <a:rPr lang="de-DE" sz="1600" b="1" dirty="0" smtClean="0">
                <a:solidFill>
                  <a:srgbClr val="000000"/>
                </a:solidFill>
              </a:rPr>
              <a:t>Informationsbeschaffung</a:t>
            </a:r>
            <a:r>
              <a:rPr lang="de-DE" sz="1600" dirty="0" smtClean="0">
                <a:solidFill>
                  <a:srgbClr val="000000"/>
                </a:solidFill>
              </a:rPr>
              <a:t> (keine vs. lineare, vs. kombinierte)</a:t>
            </a: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r>
              <a:rPr lang="de-DE" sz="1600" b="1" dirty="0" smtClean="0">
                <a:solidFill>
                  <a:srgbClr val="000000"/>
                </a:solidFill>
              </a:rPr>
              <a:t>Diagnoseart </a:t>
            </a:r>
            <a:r>
              <a:rPr lang="de-DE" sz="1600" dirty="0" smtClean="0">
                <a:solidFill>
                  <a:srgbClr val="000000"/>
                </a:solidFill>
              </a:rPr>
              <a:t>(</a:t>
            </a:r>
            <a:r>
              <a:rPr lang="de-DE" sz="1600" dirty="0" err="1" smtClean="0">
                <a:solidFill>
                  <a:srgbClr val="000000"/>
                </a:solidFill>
              </a:rPr>
              <a:t>routinisierte</a:t>
            </a:r>
            <a:r>
              <a:rPr lang="de-DE" sz="1600" dirty="0" smtClean="0">
                <a:solidFill>
                  <a:srgbClr val="000000"/>
                </a:solidFill>
              </a:rPr>
              <a:t> vs. regelbasierte vs. nicht geführte)</a:t>
            </a: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r>
              <a:rPr lang="de-DE" sz="1600" b="1" dirty="0" smtClean="0">
                <a:solidFill>
                  <a:srgbClr val="000000"/>
                </a:solidFill>
              </a:rPr>
              <a:t>Fehlerart </a:t>
            </a:r>
            <a:r>
              <a:rPr lang="de-DE" sz="1600" dirty="0" smtClean="0">
                <a:solidFill>
                  <a:srgbClr val="000000"/>
                </a:solidFill>
              </a:rPr>
              <a:t>(defekte Komponente vs. Kabelbruch)</a:t>
            </a: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endParaRPr lang="de-DE" sz="1600" dirty="0" smtClean="0">
              <a:solidFill>
                <a:srgbClr val="000000"/>
              </a:solidFill>
            </a:endParaRPr>
          </a:p>
          <a:p>
            <a:pPr marL="342900" indent="-342900" algn="l" eaLnBrk="1" hangingPunct="1">
              <a:buFont typeface="Arial" pitchFamily="34" charset="0"/>
              <a:buChar char="•"/>
              <a:defRPr/>
            </a:pPr>
            <a:r>
              <a:rPr lang="de-DE" sz="1600" b="1" dirty="0" smtClean="0">
                <a:solidFill>
                  <a:srgbClr val="000000"/>
                </a:solidFill>
              </a:rPr>
              <a:t>Modellierungsleistung </a:t>
            </a:r>
            <a:r>
              <a:rPr lang="de-DE" sz="1600" dirty="0" smtClean="0">
                <a:solidFill>
                  <a:srgbClr val="000000"/>
                </a:solidFill>
              </a:rPr>
              <a:t>(Aufgabeninformationen ausreichend vs. nicht ausreichend)</a:t>
            </a:r>
            <a:endParaRPr lang="de-DE" sz="1600" b="1" dirty="0" smtClean="0">
              <a:solidFill>
                <a:srgbClr val="000000"/>
              </a:solidFill>
            </a:endParaRPr>
          </a:p>
          <a:p>
            <a:pPr marL="0" indent="0" algn="l" eaLnBrk="1" hangingPunct="1">
              <a:defRPr/>
            </a:pPr>
            <a:endParaRPr lang="de-DE" sz="1600" dirty="0" smtClean="0">
              <a:solidFill>
                <a:srgbClr val="000000"/>
              </a:solidFill>
            </a:endParaRPr>
          </a:p>
          <a:p>
            <a:pPr marL="342900" indent="-342900" algn="l" eaLnBrk="1" hangingPunct="1">
              <a:buFont typeface="+mj-lt"/>
              <a:buAutoNum type="arabicPeriod" startAt="2"/>
              <a:defRPr/>
            </a:pPr>
            <a:endParaRPr lang="de-DE" sz="1600" dirty="0" smtClean="0">
              <a:solidFill>
                <a:srgbClr val="000000"/>
              </a:solidFill>
            </a:endParaRPr>
          </a:p>
          <a:p>
            <a:pPr algn="l" eaLnBrk="1" hangingPunct="1">
              <a:defRPr/>
            </a:pPr>
            <a:endParaRPr lang="de-DE" sz="1600" b="1" dirty="0" smtClean="0"/>
          </a:p>
        </p:txBody>
      </p:sp>
    </p:spTree>
    <p:extLst>
      <p:ext uri="{BB962C8B-B14F-4D97-AF65-F5344CB8AC3E}">
        <p14:creationId xmlns:p14="http://schemas.microsoft.com/office/powerpoint/2010/main" val="397654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5"/>
          <p:cNvGrpSpPr>
            <a:grpSpLocks/>
          </p:cNvGrpSpPr>
          <p:nvPr/>
        </p:nvGrpSpPr>
        <p:grpSpPr bwMode="auto">
          <a:xfrm>
            <a:off x="741326" y="1410159"/>
            <a:ext cx="8820150" cy="3810844"/>
            <a:chOff x="528" y="1152"/>
            <a:chExt cx="5280" cy="3882"/>
          </a:xfrm>
        </p:grpSpPr>
        <p:sp>
          <p:nvSpPr>
            <p:cNvPr id="3076" name="AutoShape 6"/>
            <p:cNvSpPr>
              <a:spLocks noChangeArrowheads="1"/>
            </p:cNvSpPr>
            <p:nvPr/>
          </p:nvSpPr>
          <p:spPr bwMode="auto">
            <a:xfrm>
              <a:off x="528" y="1152"/>
              <a:ext cx="5280" cy="2592"/>
            </a:xfrm>
            <a:prstGeom prst="roundRect">
              <a:avLst>
                <a:gd name="adj" fmla="val 3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dirty="0"/>
            </a:p>
          </p:txBody>
        </p:sp>
        <p:sp>
          <p:nvSpPr>
            <p:cNvPr id="3077" name="Text Box 7"/>
            <p:cNvSpPr txBox="1">
              <a:spLocks noChangeArrowheads="1"/>
            </p:cNvSpPr>
            <p:nvPr/>
          </p:nvSpPr>
          <p:spPr bwMode="auto">
            <a:xfrm>
              <a:off x="528" y="1152"/>
              <a:ext cx="5280" cy="3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608013" indent="-608013">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1pPr>
              <a:lvl2pPr marL="742950" indent="-28575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2pPr>
              <a:lvl3pPr marL="1143000" indent="-22860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3pPr>
              <a:lvl4pPr marL="1600200" indent="-22860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4pPr>
              <a:lvl5pPr marL="2057400" indent="-22860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5pPr>
              <a:lvl6pPr marL="2514600" indent="-2286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6pPr>
              <a:lvl7pPr marL="2971800" indent="-2286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7pPr>
              <a:lvl8pPr marL="3429000" indent="-2286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8pPr>
              <a:lvl9pPr marL="3886200" indent="-2286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000">
                  <a:solidFill>
                    <a:schemeClr val="bg1"/>
                  </a:solidFill>
                  <a:latin typeface="Arial" charset="0"/>
                </a:defRPr>
              </a:lvl9pPr>
            </a:lstStyle>
            <a:p>
              <a:pPr>
                <a:spcBef>
                  <a:spcPts val="500"/>
                </a:spcBef>
                <a:buClr>
                  <a:srgbClr val="000000"/>
                </a:buClr>
                <a:buSzPct val="100000"/>
                <a:buFont typeface="Univers" pitchFamily="34" charset="0"/>
                <a:buNone/>
              </a:pPr>
              <a:endParaRPr lang="en-GB" sz="2200" dirty="0" smtClean="0">
                <a:solidFill>
                  <a:schemeClr val="tx1"/>
                </a:solidFill>
              </a:endParaRPr>
            </a:p>
            <a:p>
              <a:pPr>
                <a:spcBef>
                  <a:spcPts val="500"/>
                </a:spcBef>
                <a:buClr>
                  <a:srgbClr val="000000"/>
                </a:buClr>
                <a:buSzPct val="100000"/>
                <a:buFont typeface="Univers" pitchFamily="34" charset="0"/>
                <a:buNone/>
              </a:pPr>
              <a:r>
                <a:rPr lang="en-GB" sz="2200" b="1" dirty="0" err="1" smtClean="0">
                  <a:solidFill>
                    <a:schemeClr val="tx1"/>
                  </a:solidFill>
                </a:rPr>
                <a:t>Aufbau</a:t>
              </a:r>
              <a:endParaRPr lang="en-GB" sz="2200" b="1" dirty="0" smtClean="0">
                <a:solidFill>
                  <a:schemeClr val="tx1"/>
                </a:solidFill>
              </a:endParaRPr>
            </a:p>
            <a:p>
              <a:pPr marL="0" indent="0">
                <a:spcBef>
                  <a:spcPts val="500"/>
                </a:spcBef>
                <a:buClr>
                  <a:srgbClr val="000000"/>
                </a:buClr>
                <a:buSzPct val="100000"/>
              </a:pPr>
              <a:endParaRPr lang="en-GB" dirty="0" smtClean="0">
                <a:solidFill>
                  <a:schemeClr val="tx1"/>
                </a:solidFill>
              </a:endParaRP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err="1" smtClean="0">
                  <a:solidFill>
                    <a:schemeClr val="tx1"/>
                  </a:solidFill>
                </a:rPr>
                <a:t>Vorbemerkungen</a:t>
              </a:r>
              <a:endParaRPr lang="en-GB" dirty="0" smtClean="0">
                <a:solidFill>
                  <a:schemeClr val="tx1"/>
                </a:solidFill>
              </a:endParaRP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err="1" smtClean="0">
                  <a:solidFill>
                    <a:schemeClr val="tx1"/>
                  </a:solidFill>
                </a:rPr>
                <a:t>Kompetenzen</a:t>
              </a:r>
              <a:r>
                <a:rPr lang="en-GB" dirty="0" smtClean="0">
                  <a:solidFill>
                    <a:schemeClr val="tx1"/>
                  </a:solidFill>
                </a:rPr>
                <a:t> und </a:t>
              </a:r>
              <a:r>
                <a:rPr lang="en-GB" dirty="0" err="1" smtClean="0">
                  <a:solidFill>
                    <a:schemeClr val="tx1"/>
                  </a:solidFill>
                </a:rPr>
                <a:t>ihre</a:t>
              </a:r>
              <a:r>
                <a:rPr lang="en-GB" dirty="0" smtClean="0">
                  <a:solidFill>
                    <a:schemeClr val="tx1"/>
                  </a:solidFill>
                </a:rPr>
                <a:t> </a:t>
              </a:r>
              <a:r>
                <a:rPr lang="en-GB" dirty="0" err="1" smtClean="0">
                  <a:solidFill>
                    <a:schemeClr val="tx1"/>
                  </a:solidFill>
                </a:rPr>
                <a:t>Messung</a:t>
              </a:r>
              <a:endParaRPr lang="en-GB" dirty="0" smtClean="0">
                <a:solidFill>
                  <a:schemeClr val="tx1"/>
                </a:solidFill>
              </a:endParaRP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err="1">
                  <a:solidFill>
                    <a:schemeClr val="tx1"/>
                  </a:solidFill>
                </a:rPr>
                <a:t>Beispiele</a:t>
              </a:r>
              <a:r>
                <a:rPr lang="en-GB" dirty="0">
                  <a:solidFill>
                    <a:schemeClr val="tx1"/>
                  </a:solidFill>
                </a:rPr>
                <a:t> </a:t>
              </a:r>
              <a:r>
                <a:rPr lang="en-GB" dirty="0" err="1">
                  <a:solidFill>
                    <a:schemeClr val="tx1"/>
                  </a:solidFill>
                </a:rPr>
                <a:t>für</a:t>
              </a:r>
              <a:r>
                <a:rPr lang="en-GB" dirty="0">
                  <a:solidFill>
                    <a:schemeClr val="tx1"/>
                  </a:solidFill>
                </a:rPr>
                <a:t> </a:t>
              </a:r>
              <a:r>
                <a:rPr lang="en-GB" dirty="0" err="1">
                  <a:solidFill>
                    <a:schemeClr val="tx1"/>
                  </a:solidFill>
                </a:rPr>
                <a:t>neue</a:t>
              </a:r>
              <a:r>
                <a:rPr lang="en-GB" dirty="0">
                  <a:solidFill>
                    <a:schemeClr val="tx1"/>
                  </a:solidFill>
                </a:rPr>
                <a:t> </a:t>
              </a:r>
              <a:r>
                <a:rPr lang="en-GB" dirty="0" err="1">
                  <a:solidFill>
                    <a:schemeClr val="tx1"/>
                  </a:solidFill>
                </a:rPr>
                <a:t>Testformen</a:t>
              </a:r>
              <a:r>
                <a:rPr lang="en-GB" dirty="0">
                  <a:solidFill>
                    <a:schemeClr val="tx1"/>
                  </a:solidFill>
                </a:rPr>
                <a:t> </a:t>
              </a: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err="1" smtClean="0">
                  <a:solidFill>
                    <a:schemeClr val="tx1"/>
                  </a:solidFill>
                </a:rPr>
                <a:t>Ansprüche</a:t>
              </a:r>
              <a:r>
                <a:rPr lang="en-GB" dirty="0" smtClean="0">
                  <a:solidFill>
                    <a:schemeClr val="tx1"/>
                  </a:solidFill>
                </a:rPr>
                <a:t> </a:t>
              </a:r>
              <a:r>
                <a:rPr lang="en-GB" dirty="0">
                  <a:solidFill>
                    <a:schemeClr val="tx1"/>
                  </a:solidFill>
                </a:rPr>
                <a:t>an </a:t>
              </a:r>
              <a:r>
                <a:rPr lang="en-GB" dirty="0" err="1" smtClean="0">
                  <a:solidFill>
                    <a:schemeClr val="tx1"/>
                  </a:solidFill>
                </a:rPr>
                <a:t>Kompetenzmessungen</a:t>
              </a:r>
              <a:r>
                <a:rPr lang="en-GB" dirty="0" smtClean="0">
                  <a:solidFill>
                    <a:schemeClr val="tx1"/>
                  </a:solidFill>
                </a:rPr>
                <a:t> und </a:t>
              </a:r>
              <a:r>
                <a:rPr lang="en-GB" dirty="0" err="1">
                  <a:solidFill>
                    <a:schemeClr val="tx1"/>
                  </a:solidFill>
                </a:rPr>
                <a:t>Probleme</a:t>
              </a:r>
              <a:r>
                <a:rPr lang="en-GB" dirty="0">
                  <a:solidFill>
                    <a:schemeClr val="tx1"/>
                  </a:solidFill>
                </a:rPr>
                <a:t> </a:t>
              </a:r>
              <a:r>
                <a:rPr lang="en-GB" dirty="0" err="1">
                  <a:solidFill>
                    <a:schemeClr val="tx1"/>
                  </a:solidFill>
                </a:rPr>
                <a:t>ihrer</a:t>
              </a:r>
              <a:r>
                <a:rPr lang="en-GB" dirty="0">
                  <a:solidFill>
                    <a:schemeClr val="tx1"/>
                  </a:solidFill>
                </a:rPr>
                <a:t> </a:t>
              </a:r>
              <a:r>
                <a:rPr lang="en-GB" dirty="0" err="1">
                  <a:solidFill>
                    <a:schemeClr val="tx1"/>
                  </a:solidFill>
                </a:rPr>
                <a:t>Einlösung</a:t>
              </a:r>
              <a:endParaRPr lang="en-GB" dirty="0">
                <a:solidFill>
                  <a:schemeClr val="tx1"/>
                </a:solidFill>
              </a:endParaRP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smtClean="0">
                  <a:solidFill>
                    <a:schemeClr val="tx1"/>
                  </a:solidFill>
                </a:rPr>
                <a:t>In  ASCOT </a:t>
              </a:r>
              <a:r>
                <a:rPr lang="en-GB" dirty="0" err="1" smtClean="0">
                  <a:solidFill>
                    <a:schemeClr val="tx1"/>
                  </a:solidFill>
                </a:rPr>
                <a:t>bearbeitete</a:t>
              </a:r>
              <a:r>
                <a:rPr lang="en-GB" dirty="0" smtClean="0">
                  <a:solidFill>
                    <a:schemeClr val="tx1"/>
                  </a:solidFill>
                </a:rPr>
                <a:t> </a:t>
              </a:r>
              <a:r>
                <a:rPr lang="en-GB" dirty="0" err="1" smtClean="0">
                  <a:solidFill>
                    <a:schemeClr val="tx1"/>
                  </a:solidFill>
                </a:rPr>
                <a:t>Fragen</a:t>
              </a:r>
              <a:r>
                <a:rPr lang="en-GB" dirty="0" smtClean="0">
                  <a:solidFill>
                    <a:schemeClr val="tx1"/>
                  </a:solidFill>
                </a:rPr>
                <a:t>, </a:t>
              </a:r>
              <a:r>
                <a:rPr lang="en-GB" dirty="0" err="1" smtClean="0">
                  <a:solidFill>
                    <a:schemeClr val="tx1"/>
                  </a:solidFill>
                </a:rPr>
                <a:t>zugleich</a:t>
              </a:r>
              <a:r>
                <a:rPr lang="en-GB" dirty="0" smtClean="0">
                  <a:solidFill>
                    <a:schemeClr val="tx1"/>
                  </a:solidFill>
                </a:rPr>
                <a:t> </a:t>
              </a:r>
              <a:r>
                <a:rPr lang="en-GB" dirty="0" err="1" smtClean="0">
                  <a:solidFill>
                    <a:schemeClr val="tx1"/>
                  </a:solidFill>
                </a:rPr>
                <a:t>eine</a:t>
              </a:r>
              <a:r>
                <a:rPr lang="en-GB" dirty="0" smtClean="0">
                  <a:solidFill>
                    <a:schemeClr val="tx1"/>
                  </a:solidFill>
                </a:rPr>
                <a:t> </a:t>
              </a:r>
              <a:r>
                <a:rPr lang="en-GB" dirty="0" err="1" smtClean="0">
                  <a:solidFill>
                    <a:schemeClr val="tx1"/>
                  </a:solidFill>
                </a:rPr>
                <a:t>Zusammenfassung</a:t>
              </a:r>
              <a:endParaRPr lang="en-GB" dirty="0" smtClean="0">
                <a:solidFill>
                  <a:schemeClr val="tx1"/>
                </a:solidFill>
              </a:endParaRPr>
            </a:p>
            <a:p>
              <a:pPr marL="444500" indent="-444500">
                <a:spcBef>
                  <a:spcPts val="500"/>
                </a:spcBef>
                <a:buClr>
                  <a:srgbClr val="000000"/>
                </a:buClr>
                <a:buSzPct val="100000"/>
                <a:buFont typeface="Univers" pitchFamily="34" charset="0"/>
                <a:buAutoNum type="arabicPeriod"/>
                <a:tabLst>
                  <a:tab pos="444500" algn="l"/>
                  <a:tab pos="1522413" algn="l"/>
                  <a:tab pos="2436813" algn="l"/>
                  <a:tab pos="3351213" algn="l"/>
                  <a:tab pos="4265613" algn="l"/>
                  <a:tab pos="5180013" algn="l"/>
                  <a:tab pos="6094413" algn="l"/>
                  <a:tab pos="7008813" algn="l"/>
                  <a:tab pos="7923213" algn="l"/>
                  <a:tab pos="8837613" algn="l"/>
                  <a:tab pos="9752013" algn="l"/>
                  <a:tab pos="10666413" algn="l"/>
                </a:tabLst>
              </a:pPr>
              <a:r>
                <a:rPr lang="en-GB" dirty="0" err="1" smtClean="0">
                  <a:solidFill>
                    <a:schemeClr val="tx1"/>
                  </a:solidFill>
                </a:rPr>
                <a:t>Ausblick</a:t>
              </a:r>
              <a:r>
                <a:rPr lang="en-GB" dirty="0" smtClean="0">
                  <a:solidFill>
                    <a:schemeClr val="tx1"/>
                  </a:solidFill>
                </a:rPr>
                <a:t>: </a:t>
              </a:r>
              <a:r>
                <a:rPr lang="en-GB" dirty="0" err="1" smtClean="0">
                  <a:solidFill>
                    <a:schemeClr val="tx1"/>
                  </a:solidFill>
                </a:rPr>
                <a:t>Erprobung</a:t>
              </a:r>
              <a:r>
                <a:rPr lang="en-GB" dirty="0" smtClean="0">
                  <a:solidFill>
                    <a:schemeClr val="tx1"/>
                  </a:solidFill>
                </a:rPr>
                <a:t> </a:t>
              </a:r>
              <a:r>
                <a:rPr lang="en-GB" dirty="0" err="1" smtClean="0">
                  <a:solidFill>
                    <a:schemeClr val="tx1"/>
                  </a:solidFill>
                </a:rPr>
                <a:t>neuer</a:t>
              </a:r>
              <a:r>
                <a:rPr lang="en-GB" dirty="0" smtClean="0">
                  <a:solidFill>
                    <a:schemeClr val="tx1"/>
                  </a:solidFill>
                </a:rPr>
                <a:t> </a:t>
              </a:r>
              <a:r>
                <a:rPr lang="en-GB" dirty="0" err="1" smtClean="0">
                  <a:solidFill>
                    <a:schemeClr val="tx1"/>
                  </a:solidFill>
                </a:rPr>
                <a:t>Aufgabenformate</a:t>
              </a:r>
              <a:r>
                <a:rPr lang="en-GB" dirty="0" smtClean="0">
                  <a:solidFill>
                    <a:schemeClr val="tx1"/>
                  </a:solidFill>
                </a:rPr>
                <a:t> in </a:t>
              </a:r>
              <a:r>
                <a:rPr lang="en-GB" dirty="0" err="1" smtClean="0">
                  <a:solidFill>
                    <a:schemeClr val="tx1"/>
                  </a:solidFill>
                </a:rPr>
                <a:t>Prüfungskontexten</a:t>
              </a:r>
              <a:r>
                <a:rPr lang="en-GB" dirty="0" smtClean="0">
                  <a:solidFill>
                    <a:schemeClr val="tx1"/>
                  </a:solidFill>
                </a:rPr>
                <a:t>?</a:t>
              </a:r>
            </a:p>
            <a:p>
              <a:pPr marL="0" indent="0">
                <a:spcBef>
                  <a:spcPts val="500"/>
                </a:spcBef>
                <a:buClr>
                  <a:srgbClr val="000000"/>
                </a:buClr>
                <a:buSzPct val="100000"/>
              </a:pPr>
              <a:endParaRPr lang="en-GB" dirty="0" smtClean="0">
                <a:solidFill>
                  <a:schemeClr val="tx1"/>
                </a:solidFill>
              </a:endParaRPr>
            </a:p>
          </p:txBody>
        </p:sp>
      </p:grpSp>
    </p:spTree>
  </p:cSld>
  <p:clrMapOvr>
    <a:masterClrMapping/>
  </p:clrMapOvr>
  <p:transition>
    <p:zo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sz="1800" b="1" dirty="0" smtClean="0"/>
              <a:t>Sind Reparaturfertigkeiten über Simulationen abschätzbar?</a:t>
            </a:r>
          </a:p>
          <a:p>
            <a:pPr marL="0" indent="0" algn="l" eaLnBrk="1" hangingPunct="1">
              <a:defRPr/>
            </a:pPr>
            <a:endParaRPr lang="de-DE" sz="1800" b="1" dirty="0" smtClean="0"/>
          </a:p>
          <a:p>
            <a:pPr algn="l" eaLnBrk="1" hangingPunct="1">
              <a:buFontTx/>
              <a:buAutoNum type="arabicPeriod"/>
              <a:defRPr/>
            </a:pPr>
            <a:r>
              <a:rPr lang="en-GB" sz="1800" dirty="0" err="1" smtClean="0"/>
              <a:t>Wie</a:t>
            </a:r>
            <a:r>
              <a:rPr lang="en-GB" sz="1800" dirty="0" smtClean="0"/>
              <a:t> </a:t>
            </a:r>
            <a:r>
              <a:rPr lang="en-GB" sz="1800" dirty="0" err="1" smtClean="0"/>
              <a:t>hängen</a:t>
            </a:r>
            <a:r>
              <a:rPr lang="en-GB" sz="1800" dirty="0" smtClean="0"/>
              <a:t> das </a:t>
            </a:r>
            <a:r>
              <a:rPr lang="en-GB" sz="1800" dirty="0" err="1" smtClean="0"/>
              <a:t>handlungsbezogene</a:t>
            </a:r>
            <a:r>
              <a:rPr lang="en-GB" sz="1800" dirty="0" smtClean="0"/>
              <a:t> </a:t>
            </a:r>
            <a:r>
              <a:rPr lang="en-GB" sz="1800" dirty="0" err="1" smtClean="0"/>
              <a:t>Wissen</a:t>
            </a:r>
            <a:r>
              <a:rPr lang="en-GB" sz="1800" dirty="0" smtClean="0"/>
              <a:t> und die </a:t>
            </a:r>
            <a:r>
              <a:rPr lang="en-GB" sz="1800" dirty="0" err="1" smtClean="0"/>
              <a:t>Reparaturfertigkeiten</a:t>
            </a:r>
            <a:r>
              <a:rPr lang="en-GB" sz="1800" dirty="0" smtClean="0"/>
              <a:t> </a:t>
            </a:r>
            <a:r>
              <a:rPr lang="en-GB" sz="1800" dirty="0" err="1" smtClean="0"/>
              <a:t>zusammen</a:t>
            </a:r>
            <a:r>
              <a:rPr lang="en-GB" sz="1800" dirty="0" smtClean="0"/>
              <a:t>? </a:t>
            </a:r>
            <a:r>
              <a:rPr lang="en-GB" sz="1800" dirty="0" err="1" smtClean="0"/>
              <a:t>Gibt</a:t>
            </a:r>
            <a:r>
              <a:rPr lang="en-GB" sz="1800" dirty="0" smtClean="0"/>
              <a:t> </a:t>
            </a:r>
            <a:r>
              <a:rPr lang="en-GB" sz="1800" dirty="0" err="1" smtClean="0"/>
              <a:t>es</a:t>
            </a:r>
            <a:r>
              <a:rPr lang="en-GB" sz="1800" dirty="0" smtClean="0"/>
              <a:t> </a:t>
            </a:r>
            <a:r>
              <a:rPr lang="en-GB" sz="1800" dirty="0" err="1" smtClean="0"/>
              <a:t>auch</a:t>
            </a:r>
            <a:r>
              <a:rPr lang="en-GB" sz="1800" dirty="0" smtClean="0"/>
              <a:t> </a:t>
            </a:r>
            <a:r>
              <a:rPr lang="en-GB" sz="1800" dirty="0" err="1" smtClean="0"/>
              <a:t>einen</a:t>
            </a:r>
            <a:r>
              <a:rPr lang="en-GB" sz="1800" dirty="0" smtClean="0"/>
              <a:t> </a:t>
            </a:r>
            <a:r>
              <a:rPr lang="en-GB" sz="1800" dirty="0" err="1" smtClean="0"/>
              <a:t>solch</a:t>
            </a:r>
            <a:r>
              <a:rPr lang="en-GB" sz="1800" dirty="0" smtClean="0"/>
              <a:t> </a:t>
            </a:r>
            <a:r>
              <a:rPr lang="en-GB" sz="1800" dirty="0" err="1" smtClean="0"/>
              <a:t>starken</a:t>
            </a:r>
            <a:r>
              <a:rPr lang="en-GB" sz="1800" dirty="0" smtClean="0"/>
              <a:t> </a:t>
            </a:r>
            <a:r>
              <a:rPr lang="en-GB" sz="1800" dirty="0" err="1" smtClean="0"/>
              <a:t>Zusammenhang</a:t>
            </a:r>
            <a:r>
              <a:rPr lang="en-GB" sz="1800" dirty="0" smtClean="0"/>
              <a:t> </a:t>
            </a:r>
            <a:r>
              <a:rPr lang="en-GB" sz="1800" dirty="0" err="1" smtClean="0"/>
              <a:t>wie</a:t>
            </a:r>
            <a:r>
              <a:rPr lang="en-GB" sz="1800" dirty="0" smtClean="0"/>
              <a:t> </a:t>
            </a:r>
            <a:r>
              <a:rPr lang="en-GB" sz="1800" dirty="0" err="1" smtClean="0"/>
              <a:t>zwischen</a:t>
            </a:r>
            <a:r>
              <a:rPr lang="en-GB" sz="1800" dirty="0" smtClean="0"/>
              <a:t> </a:t>
            </a:r>
            <a:r>
              <a:rPr lang="en-GB" sz="1800" dirty="0" err="1" smtClean="0"/>
              <a:t>dem</a:t>
            </a:r>
            <a:r>
              <a:rPr lang="en-GB" sz="1800" dirty="0" smtClean="0"/>
              <a:t> </a:t>
            </a:r>
            <a:r>
              <a:rPr lang="en-GB" sz="1800" dirty="0" err="1" smtClean="0"/>
              <a:t>Fachwissen</a:t>
            </a:r>
            <a:r>
              <a:rPr lang="en-GB" sz="1800" dirty="0" smtClean="0"/>
              <a:t> und der </a:t>
            </a:r>
            <a:r>
              <a:rPr lang="en-GB" sz="1800" dirty="0" err="1" smtClean="0"/>
              <a:t>Fehleranalysefähigkeit</a:t>
            </a:r>
            <a:r>
              <a:rPr lang="en-GB" sz="1800" dirty="0" smtClean="0"/>
              <a:t>?</a:t>
            </a:r>
            <a:endParaRPr lang="de-DE" sz="1800" dirty="0" smtClean="0">
              <a:solidFill>
                <a:srgbClr val="000000"/>
              </a:solidFill>
              <a:cs typeface="Times New Roman" pitchFamily="18" charset="0"/>
            </a:endParaRPr>
          </a:p>
          <a:p>
            <a:pPr algn="l" eaLnBrk="1" hangingPunct="1">
              <a:buFont typeface="+mj-lt"/>
              <a:buAutoNum type="arabicPeriod"/>
              <a:defRPr/>
            </a:pPr>
            <a:endParaRPr lang="de-DE" sz="1800" dirty="0" smtClean="0">
              <a:solidFill>
                <a:srgbClr val="000000"/>
              </a:solidFill>
              <a:cs typeface="Times New Roman" pitchFamily="18" charset="0"/>
            </a:endParaRPr>
          </a:p>
          <a:p>
            <a:pPr algn="l" eaLnBrk="1" hangingPunct="1">
              <a:buFont typeface="+mj-lt"/>
              <a:buAutoNum type="arabicPeriod"/>
              <a:defRPr/>
            </a:pPr>
            <a:r>
              <a:rPr lang="de-DE" sz="1800" dirty="0" smtClean="0">
                <a:solidFill>
                  <a:srgbClr val="000000"/>
                </a:solidFill>
                <a:cs typeface="Times New Roman" pitchFamily="18" charset="0"/>
              </a:rPr>
              <a:t>Welches Leistungsniveau erreichen Auszubildende am </a:t>
            </a:r>
          </a:p>
          <a:p>
            <a:pPr marL="0" indent="0" algn="l" eaLnBrk="1" hangingPunct="1">
              <a:tabLst>
                <a:tab pos="444500" algn="l"/>
              </a:tabLst>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Ausbildungsende?</a:t>
            </a:r>
          </a:p>
          <a:p>
            <a:pPr algn="l" eaLnBrk="1" hangingPunct="1">
              <a:buFont typeface="+mj-lt"/>
              <a:buAutoNum type="arabicPeriod"/>
              <a:defRPr/>
            </a:pPr>
            <a:endParaRPr lang="de-DE" sz="1800" dirty="0" smtClean="0">
              <a:solidFill>
                <a:srgbClr val="000000"/>
              </a:solidFill>
              <a:cs typeface="Times New Roman" pitchFamily="18" charset="0"/>
            </a:endParaRPr>
          </a:p>
          <a:p>
            <a:pPr algn="l" eaLnBrk="1" hangingPunct="1">
              <a:buFont typeface="+mj-lt"/>
              <a:buAutoNum type="arabicPeriod" startAt="3"/>
              <a:defRPr/>
            </a:pPr>
            <a:r>
              <a:rPr lang="de-DE" sz="1800" dirty="0" smtClean="0">
                <a:solidFill>
                  <a:srgbClr val="000000"/>
                </a:solidFill>
                <a:cs typeface="Times New Roman" pitchFamily="18" charset="0"/>
              </a:rPr>
              <a:t>Welchen Anforderungen werden die Auszubildenden dabei gerecht?</a:t>
            </a:r>
          </a:p>
          <a:p>
            <a:pPr algn="l" eaLnBrk="1" hangingPunct="1">
              <a:buFont typeface="+mj-lt"/>
              <a:buAutoNum type="arabicPeriod" startAt="3"/>
              <a:defRPr/>
            </a:pPr>
            <a:endParaRPr lang="de-DE" sz="1800" dirty="0">
              <a:solidFill>
                <a:srgbClr val="000000"/>
              </a:solidFill>
              <a:cs typeface="Times New Roman" pitchFamily="18" charset="0"/>
            </a:endParaRPr>
          </a:p>
          <a:p>
            <a:pPr algn="l" eaLnBrk="1" hangingPunct="1">
              <a:buFont typeface="+mj-lt"/>
              <a:buAutoNum type="arabicPeriod" startAt="3"/>
              <a:defRPr/>
            </a:pPr>
            <a:r>
              <a:rPr lang="de-DE" sz="1800" dirty="0" smtClean="0">
                <a:solidFill>
                  <a:srgbClr val="000000"/>
                </a:solidFill>
                <a:cs typeface="Times New Roman" pitchFamily="18" charset="0"/>
              </a:rPr>
              <a:t>Wie wird das handlungsbezogene Wissen erhoben?</a:t>
            </a:r>
          </a:p>
          <a:p>
            <a:pPr algn="l" eaLnBrk="1" hangingPunct="1">
              <a:buFont typeface="+mj-lt"/>
              <a:buAutoNum type="arabicPeriod" startAt="3"/>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t>
            </a:r>
          </a:p>
          <a:p>
            <a:pPr marL="457200" lvl="1" indent="0" eaLnBrk="1" hangingPunct="1">
              <a:defRPr/>
            </a:pPr>
            <a:r>
              <a:rPr lang="de-DE" sz="1800" dirty="0" smtClean="0">
                <a:solidFill>
                  <a:srgbClr val="000000"/>
                </a:solidFill>
                <a:cs typeface="Times New Roman" pitchFamily="18" charset="0"/>
              </a:rPr>
              <a:t>	</a:t>
            </a:r>
            <a:r>
              <a:rPr lang="de-DE" sz="1800" b="1" dirty="0" smtClean="0">
                <a:solidFill>
                  <a:srgbClr val="000000"/>
                </a:solidFill>
                <a:cs typeface="Times New Roman" pitchFamily="18" charset="0"/>
              </a:rPr>
              <a:t>Simulation</a:t>
            </a: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p:txBody>
      </p:sp>
      <p:sp>
        <p:nvSpPr>
          <p:cNvPr id="3" name="Pfeil nach rechts 2"/>
          <p:cNvSpPr/>
          <p:nvPr/>
        </p:nvSpPr>
        <p:spPr bwMode="auto">
          <a:xfrm>
            <a:off x="773958" y="5192216"/>
            <a:ext cx="180020" cy="14401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2948709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p:cNvSpPr>
            <a:spLocks noChangeArrowheads="1"/>
          </p:cNvSpPr>
          <p:nvPr/>
        </p:nvSpPr>
        <p:spPr bwMode="auto">
          <a:xfrm>
            <a:off x="1173374" y="1160748"/>
            <a:ext cx="8448147" cy="93871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533400" indent="-533400">
              <a:spcBef>
                <a:spcPct val="50000"/>
              </a:spcBef>
              <a:tabLst>
                <a:tab pos="533400" algn="l"/>
              </a:tabLst>
            </a:pPr>
            <a:r>
              <a:rPr lang="en-GB" sz="2200" b="1" dirty="0" err="1" smtClean="0">
                <a:solidFill>
                  <a:schemeClr val="tx1"/>
                </a:solidFill>
              </a:rPr>
              <a:t>Computersimulation</a:t>
            </a:r>
            <a:r>
              <a:rPr lang="en-GB" sz="2200" b="1" dirty="0" smtClean="0">
                <a:solidFill>
                  <a:schemeClr val="tx1"/>
                </a:solidFill>
              </a:rPr>
              <a:t> </a:t>
            </a:r>
            <a:r>
              <a:rPr lang="en-GB" sz="2200" b="1" dirty="0" err="1">
                <a:solidFill>
                  <a:schemeClr val="tx1"/>
                </a:solidFill>
              </a:rPr>
              <a:t>zur</a:t>
            </a:r>
            <a:r>
              <a:rPr lang="en-GB" sz="2200" b="1" dirty="0">
                <a:solidFill>
                  <a:schemeClr val="tx1"/>
                </a:solidFill>
              </a:rPr>
              <a:t> </a:t>
            </a:r>
            <a:r>
              <a:rPr lang="en-GB" sz="2200" b="1" dirty="0" err="1">
                <a:solidFill>
                  <a:schemeClr val="tx1"/>
                </a:solidFill>
              </a:rPr>
              <a:t>Erfassung</a:t>
            </a:r>
            <a:r>
              <a:rPr lang="en-GB" sz="2200" b="1" dirty="0">
                <a:solidFill>
                  <a:schemeClr val="tx1"/>
                </a:solidFill>
              </a:rPr>
              <a:t> </a:t>
            </a:r>
            <a:r>
              <a:rPr lang="en-GB" sz="2200" b="1" dirty="0" smtClean="0">
                <a:solidFill>
                  <a:schemeClr val="tx1"/>
                </a:solidFill>
              </a:rPr>
              <a:t>des </a:t>
            </a:r>
            <a:r>
              <a:rPr lang="en-GB" sz="2200" b="1" dirty="0" err="1" smtClean="0">
                <a:solidFill>
                  <a:schemeClr val="tx1"/>
                </a:solidFill>
              </a:rPr>
              <a:t>handlungsbezogenen</a:t>
            </a:r>
            <a:endParaRPr lang="en-GB" sz="2200" b="1" dirty="0" smtClean="0">
              <a:solidFill>
                <a:schemeClr val="tx1"/>
              </a:solidFill>
            </a:endParaRPr>
          </a:p>
          <a:p>
            <a:pPr marL="533400" indent="-533400">
              <a:spcBef>
                <a:spcPct val="50000"/>
              </a:spcBef>
              <a:tabLst>
                <a:tab pos="533400" algn="l"/>
              </a:tabLst>
            </a:pPr>
            <a:r>
              <a:rPr lang="en-GB" sz="2200" b="1" dirty="0" err="1" smtClean="0">
                <a:solidFill>
                  <a:schemeClr val="tx1"/>
                </a:solidFill>
              </a:rPr>
              <a:t>Wissens</a:t>
            </a:r>
            <a:r>
              <a:rPr lang="en-GB" sz="2200" b="1" dirty="0" smtClean="0">
                <a:solidFill>
                  <a:schemeClr val="tx1"/>
                </a:solidFill>
              </a:rPr>
              <a:t> </a:t>
            </a:r>
            <a:r>
              <a:rPr lang="en-GB" sz="2200" b="1" dirty="0" err="1" smtClean="0">
                <a:solidFill>
                  <a:schemeClr val="tx1"/>
                </a:solidFill>
              </a:rPr>
              <a:t>bei</a:t>
            </a:r>
            <a:r>
              <a:rPr lang="en-GB" sz="2200" b="1" dirty="0" smtClean="0">
                <a:solidFill>
                  <a:schemeClr val="tx1"/>
                </a:solidFill>
              </a:rPr>
              <a:t> </a:t>
            </a:r>
            <a:r>
              <a:rPr lang="en-GB" sz="2200" b="1" dirty="0" err="1" smtClean="0">
                <a:solidFill>
                  <a:schemeClr val="tx1"/>
                </a:solidFill>
              </a:rPr>
              <a:t>Reparaturaufgaben</a:t>
            </a:r>
            <a:endParaRPr lang="en-GB" sz="2200" b="1" dirty="0">
              <a:solidFill>
                <a:schemeClr val="tx1"/>
              </a:solidFill>
            </a:endParaRPr>
          </a:p>
        </p:txBody>
      </p:sp>
      <p:sp>
        <p:nvSpPr>
          <p:cNvPr id="217093" name="Rectangle 5"/>
          <p:cNvSpPr>
            <a:spLocks noGrp="1" noChangeArrowheads="1"/>
          </p:cNvSpPr>
          <p:nvPr>
            <p:ph type="body" idx="1"/>
          </p:nvPr>
        </p:nvSpPr>
        <p:spPr>
          <a:xfrm>
            <a:off x="981075" y="646113"/>
            <a:ext cx="7781925" cy="5437187"/>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marL="342900" indent="-342900" algn="ctr" defTabSz="914400">
              <a:buFont typeface="Univers" pitchFamily="34" charset="0"/>
              <a:buNone/>
            </a:pPr>
            <a:r>
              <a:rPr lang="de-DE" dirty="0" smtClean="0">
                <a:hlinkClick r:id="rId2" action="ppaction://program"/>
              </a:rPr>
              <a:t>Computersimulation zur Erfassung der des handlungsbezogenen Wissens </a:t>
            </a:r>
          </a:p>
          <a:p>
            <a:pPr marL="342900" indent="-342900" algn="ctr" defTabSz="914400">
              <a:buFont typeface="Univers" pitchFamily="34" charset="0"/>
              <a:buNone/>
            </a:pPr>
            <a:r>
              <a:rPr lang="de-DE" dirty="0" smtClean="0">
                <a:hlinkClick r:id="rId2" action="ppaction://program"/>
              </a:rPr>
              <a:t>bei Kfz-Mechatronikern </a:t>
            </a:r>
            <a:endParaRPr lang="de-DE" dirty="0" smtClean="0">
              <a:hlinkClick r:id="rId3" action="ppaction://program"/>
            </a:endParaRPr>
          </a:p>
          <a:p>
            <a:pPr marL="342900" indent="-342900" algn="ctr" defTabSz="914400">
              <a:buFont typeface="Univers" pitchFamily="34" charset="0"/>
              <a:buNone/>
            </a:pPr>
            <a:endParaRPr lang="de-DE" dirty="0"/>
          </a:p>
        </p:txBody>
      </p:sp>
    </p:spTree>
    <p:extLst>
      <p:ext uri="{BB962C8B-B14F-4D97-AF65-F5344CB8AC3E}">
        <p14:creationId xmlns:p14="http://schemas.microsoft.com/office/powerpoint/2010/main" val="4224411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0" indent="0" algn="l" eaLnBrk="1" hangingPunct="1">
              <a:defRPr/>
            </a:pPr>
            <a:endParaRPr lang="de-DE" sz="1800" b="1" dirty="0"/>
          </a:p>
          <a:p>
            <a:pPr marL="0" indent="0" algn="l" eaLnBrk="1" hangingPunct="1">
              <a:defRPr/>
            </a:pPr>
            <a:r>
              <a:rPr lang="en-GB" sz="2400" b="1" dirty="0" err="1" smtClean="0"/>
              <a:t>Validierung</a:t>
            </a:r>
            <a:r>
              <a:rPr lang="en-GB" sz="2400" b="1" dirty="0" smtClean="0"/>
              <a:t> der </a:t>
            </a:r>
            <a:r>
              <a:rPr lang="en-GB" sz="2400" b="1" dirty="0" err="1" smtClean="0"/>
              <a:t>Testversionen</a:t>
            </a:r>
            <a:r>
              <a:rPr lang="en-GB" sz="2400" b="1" dirty="0" smtClean="0"/>
              <a:t> </a:t>
            </a:r>
            <a:r>
              <a:rPr lang="en-GB" sz="2400" b="1" dirty="0" err="1" smtClean="0"/>
              <a:t>für</a:t>
            </a:r>
            <a:r>
              <a:rPr lang="en-GB" sz="2400" b="1" dirty="0" smtClean="0"/>
              <a:t> </a:t>
            </a:r>
            <a:r>
              <a:rPr lang="en-GB" sz="2400" b="1" dirty="0" err="1" smtClean="0"/>
              <a:t>Reparatur</a:t>
            </a:r>
            <a:r>
              <a:rPr lang="en-GB" sz="2400" b="1" dirty="0" smtClean="0"/>
              <a:t> und </a:t>
            </a:r>
            <a:r>
              <a:rPr lang="en-GB" sz="2400" b="1" dirty="0" err="1" smtClean="0"/>
              <a:t>Instandhaltung</a:t>
            </a:r>
            <a:endParaRPr lang="en-GB" sz="2400" b="1" dirty="0" smtClean="0"/>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Abgleich mit realen Arbeitsleistungen in den Unternehmen</a:t>
            </a: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Beurteilung der Arbeitsleistungen bezogen auf die in den Videos präsentierten Aufgaben</a:t>
            </a: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Beurteilungskriterien</a:t>
            </a:r>
          </a:p>
          <a:p>
            <a:pPr marL="285750" indent="-285750" algn="l" eaLnBrk="1" hangingPunct="1">
              <a:buFont typeface="Wingdings" pitchFamily="2" charset="2"/>
              <a:buChar char="Ø"/>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Grad der Eigenständigkeit</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Ausführungsgüte</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Interne, externe Beanstandungen</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Ausführungszeit</a:t>
            </a:r>
          </a:p>
          <a:p>
            <a:pPr algn="l" eaLnBrk="1" hangingPunct="1">
              <a:buFont typeface="+mj-lt"/>
              <a:buAutoNum type="arabicPeriod" startAt="3"/>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a:t>
            </a: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3948679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sz="2400" b="1" dirty="0" smtClean="0"/>
              <a:t>5. Ansprüche an Kompetenzmessungen und Probleme ihrer Einlösung</a:t>
            </a:r>
          </a:p>
          <a:p>
            <a:pPr algn="l" eaLnBrk="1" hangingPunct="1">
              <a:buFontTx/>
              <a:buAutoNum type="arabicPeriod"/>
              <a:defRPr/>
            </a:pPr>
            <a:endParaRPr lang="en-GB" sz="1800" dirty="0" smtClean="0"/>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Validität</a:t>
            </a: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Reliabilität</a:t>
            </a: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Trennschärfe</a:t>
            </a: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Objektivität</a:t>
            </a:r>
          </a:p>
          <a:p>
            <a:pPr marL="285750" indent="-285750" algn="l" eaLnBrk="1" hangingPunct="1">
              <a:buFont typeface="Wingdings" pitchFamily="2" charset="2"/>
              <a:buChar char="Ø"/>
              <a:defRPr/>
            </a:pPr>
            <a:r>
              <a:rPr lang="de-DE" sz="1800" dirty="0" err="1" smtClean="0">
                <a:solidFill>
                  <a:srgbClr val="000000"/>
                </a:solidFill>
                <a:cs typeface="Times New Roman" pitchFamily="18" charset="0"/>
              </a:rPr>
              <a:t>Praktikabiltität</a:t>
            </a:r>
            <a:endParaRPr lang="de-DE" sz="1800" dirty="0" smtClean="0">
              <a:solidFill>
                <a:srgbClr val="000000"/>
              </a:solidFill>
              <a:cs typeface="Times New Roman" pitchFamily="18" charset="0"/>
            </a:endParaRPr>
          </a:p>
          <a:p>
            <a:pPr algn="l" eaLnBrk="1" hangingPunct="1">
              <a:buFont typeface="+mj-lt"/>
              <a:buAutoNum type="arabicPeriod" startAt="3"/>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Anzahl der notwendigen Aufgaben </a:t>
            </a:r>
          </a:p>
          <a:p>
            <a:pPr marL="0" indent="0"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a:t>
            </a:r>
          </a:p>
          <a:p>
            <a:pPr marL="0" indent="0"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Notwendige </a:t>
            </a:r>
            <a:r>
              <a:rPr lang="de-DE" sz="1800" dirty="0">
                <a:solidFill>
                  <a:srgbClr val="000000"/>
                </a:solidFill>
                <a:cs typeface="Times New Roman" pitchFamily="18" charset="0"/>
              </a:rPr>
              <a:t>Testzeiten</a:t>
            </a:r>
          </a:p>
          <a:p>
            <a:pPr marL="0" indent="0" algn="l" eaLnBrk="1" hangingPunct="1">
              <a:defRPr/>
            </a:pPr>
            <a:r>
              <a:rPr lang="de-DE" sz="1800" dirty="0" smtClean="0">
                <a:solidFill>
                  <a:srgbClr val="000000"/>
                </a:solidFill>
                <a:cs typeface="Times New Roman" pitchFamily="18" charset="0"/>
              </a:rPr>
              <a:t>		</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Vergleichbarkeit der Aufgaben</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a:t>
            </a: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p:txBody>
      </p:sp>
      <p:sp>
        <p:nvSpPr>
          <p:cNvPr id="3" name="Pfeil nach rechts 2"/>
          <p:cNvSpPr/>
          <p:nvPr/>
        </p:nvSpPr>
        <p:spPr bwMode="auto">
          <a:xfrm>
            <a:off x="1430500" y="4581128"/>
            <a:ext cx="180020" cy="14401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1450624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sz="2400" b="1" dirty="0" smtClean="0"/>
              <a:t>5. Ausblick</a:t>
            </a:r>
          </a:p>
          <a:p>
            <a:pPr algn="l" eaLnBrk="1" hangingPunct="1">
              <a:buFontTx/>
              <a:buAutoNum type="arabicPeriod"/>
              <a:defRPr/>
            </a:pPr>
            <a:endParaRPr lang="en-GB" sz="1800" dirty="0" smtClean="0"/>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Entwicklungsstand simulationsbasierten Testens</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In welchen Bereichen sind simulationsbasierte Testformen besonders geeignet?</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Herausforderungen bei der Abschätzung manueller Fertigkeiten</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Zur Notwendigkeit, die Kompetenzabschätzungen zunächst auf Ausschnitte der beruflichen Handlungskompetenz zu beschränken</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Probleme, in den gängigen Prüfungsformen den Ansprüchen einer validen Abschätzung beruflicher Kompetenzen zu genügen</a:t>
            </a:r>
          </a:p>
          <a:p>
            <a:pPr marL="285750" indent="-285750" algn="l" eaLnBrk="1" hangingPunct="1">
              <a:buFont typeface="Wingdings" pitchFamily="2" charset="2"/>
              <a:buChar char="Ø"/>
              <a:defRPr/>
            </a:pPr>
            <a:endParaRPr lang="de-DE" sz="1800" dirty="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Erprobung der neuen Testformen in Prüfungskontexten</a:t>
            </a:r>
          </a:p>
          <a:p>
            <a:pPr algn="l" eaLnBrk="1" hangingPunct="1">
              <a:buFont typeface="+mj-lt"/>
              <a:buAutoNum type="arabicPeriod" startAt="3"/>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a:t>
            </a:r>
          </a:p>
          <a:p>
            <a:pPr marL="0" indent="0" algn="l" eaLnBrk="1" hangingPunct="1">
              <a:defRPr/>
            </a:pPr>
            <a:endParaRPr lang="de-DE" sz="1800" dirty="0" smtClean="0">
              <a:solidFill>
                <a:srgbClr val="000000"/>
              </a:solidFill>
              <a:cs typeface="Times New Roman" pitchFamily="18" charset="0"/>
            </a:endParaRPr>
          </a:p>
          <a:p>
            <a:pPr marL="0" indent="0" algn="l" eaLnBrk="1" hangingPunct="1">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1789078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lgn="ctr">
              <a:buNone/>
            </a:pPr>
            <a:r>
              <a:rPr lang="de-DE" sz="4000" b="1" i="1" dirty="0" smtClean="0"/>
              <a:t>Vielen Dank für Ihre Aufmerksamkeit!</a:t>
            </a:r>
            <a:endParaRPr lang="de-DE" sz="4000" b="1" i="1" dirty="0"/>
          </a:p>
        </p:txBody>
      </p:sp>
    </p:spTree>
    <p:extLst>
      <p:ext uri="{BB962C8B-B14F-4D97-AF65-F5344CB8AC3E}">
        <p14:creationId xmlns:p14="http://schemas.microsoft.com/office/powerpoint/2010/main" val="4162941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endParaRPr lang="de-DE" dirty="0" smtClean="0"/>
          </a:p>
          <a:p>
            <a:pPr marL="0" indent="0" algn="ctr">
              <a:buNone/>
            </a:pPr>
            <a:r>
              <a:rPr lang="de-DE" sz="4800" dirty="0" smtClean="0"/>
              <a:t>Anhang</a:t>
            </a:r>
            <a:endParaRPr lang="de-DE" sz="4800" dirty="0"/>
          </a:p>
        </p:txBody>
      </p:sp>
    </p:spTree>
    <p:extLst>
      <p:ext uri="{BB962C8B-B14F-4D97-AF65-F5344CB8AC3E}">
        <p14:creationId xmlns:p14="http://schemas.microsoft.com/office/powerpoint/2010/main" val="1847636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963" y="1989138"/>
            <a:ext cx="6240462" cy="444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5" name="Text Box 7"/>
          <p:cNvSpPr txBox="1">
            <a:spLocks noChangeArrowheads="1"/>
          </p:cNvSpPr>
          <p:nvPr/>
        </p:nvSpPr>
        <p:spPr bwMode="auto">
          <a:xfrm>
            <a:off x="458899" y="1083593"/>
            <a:ext cx="8928100" cy="8397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pPr>
            <a:r>
              <a:rPr lang="de-DE" sz="2200" b="1" dirty="0" smtClean="0">
                <a:solidFill>
                  <a:schemeClr val="tx1"/>
                </a:solidFill>
              </a:rPr>
              <a:t> Prüfungsergebnisse </a:t>
            </a:r>
            <a:r>
              <a:rPr lang="de-DE" sz="2200" b="1" dirty="0">
                <a:solidFill>
                  <a:schemeClr val="tx1"/>
                </a:solidFill>
              </a:rPr>
              <a:t>in den neu geordneten Metallberufen </a:t>
            </a:r>
          </a:p>
          <a:p>
            <a:pPr>
              <a:spcBef>
                <a:spcPct val="50000"/>
              </a:spcBef>
            </a:pPr>
            <a:r>
              <a:rPr lang="de-DE" sz="1800" dirty="0">
                <a:solidFill>
                  <a:schemeClr val="tx1"/>
                </a:solidFill>
              </a:rPr>
              <a:t>(IHK Stuttgart, Sommer 2008)</a:t>
            </a:r>
          </a:p>
        </p:txBody>
      </p:sp>
    </p:spTree>
    <p:extLst>
      <p:ext uri="{BB962C8B-B14F-4D97-AF65-F5344CB8AC3E}">
        <p14:creationId xmlns:p14="http://schemas.microsoft.com/office/powerpoint/2010/main" val="2304145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963" y="2024063"/>
            <a:ext cx="6084887"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Text Box 6"/>
          <p:cNvSpPr txBox="1">
            <a:spLocks noChangeArrowheads="1"/>
          </p:cNvSpPr>
          <p:nvPr/>
        </p:nvSpPr>
        <p:spPr bwMode="auto">
          <a:xfrm>
            <a:off x="454025" y="1089025"/>
            <a:ext cx="8928100" cy="8397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pPr>
            <a:r>
              <a:rPr lang="de-DE" sz="2200" b="1" dirty="0" smtClean="0">
                <a:solidFill>
                  <a:schemeClr val="tx1"/>
                </a:solidFill>
              </a:rPr>
              <a:t> Prüfungsergebnisse </a:t>
            </a:r>
            <a:r>
              <a:rPr lang="de-DE" sz="2200" b="1" dirty="0">
                <a:solidFill>
                  <a:schemeClr val="tx1"/>
                </a:solidFill>
              </a:rPr>
              <a:t>in den neu geordneten Metallberufen</a:t>
            </a:r>
            <a:r>
              <a:rPr lang="de-DE" dirty="0">
                <a:solidFill>
                  <a:schemeClr val="tx1"/>
                </a:solidFill>
              </a:rPr>
              <a:t> </a:t>
            </a:r>
          </a:p>
          <a:p>
            <a:pPr>
              <a:spcBef>
                <a:spcPct val="50000"/>
              </a:spcBef>
            </a:pPr>
            <a:r>
              <a:rPr lang="de-DE" sz="1800" dirty="0">
                <a:solidFill>
                  <a:schemeClr val="tx1"/>
                </a:solidFill>
              </a:rPr>
              <a:t>(IHK Stuttgart, Sommer 2008)</a:t>
            </a:r>
          </a:p>
        </p:txBody>
      </p:sp>
    </p:spTree>
    <p:extLst>
      <p:ext uri="{BB962C8B-B14F-4D97-AF65-F5344CB8AC3E}">
        <p14:creationId xmlns:p14="http://schemas.microsoft.com/office/powerpoint/2010/main" val="1392363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3800"/>
            <a:ext cx="7237413" cy="435000"/>
          </a:xfrm>
        </p:spPr>
        <p:txBody>
          <a:bodyPr/>
          <a:lstStyle/>
          <a:p>
            <a:r>
              <a:rPr lang="de-DE" sz="2800" b="1" dirty="0" smtClean="0"/>
              <a:t>2. Das ASCOT Programm</a:t>
            </a:r>
            <a:endParaRPr lang="de-DE" sz="2800" b="1" dirty="0"/>
          </a:p>
        </p:txBody>
      </p:sp>
      <p:sp>
        <p:nvSpPr>
          <p:cNvPr id="3" name="Inhaltsplatzhalter 2"/>
          <p:cNvSpPr>
            <a:spLocks noGrp="1"/>
          </p:cNvSpPr>
          <p:nvPr>
            <p:ph idx="1"/>
          </p:nvPr>
        </p:nvSpPr>
        <p:spPr/>
        <p:txBody>
          <a:bodyPr/>
          <a:lstStyle/>
          <a:p>
            <a:pPr>
              <a:buFont typeface="Wingdings" pitchFamily="2" charset="2"/>
              <a:buChar char="Ø"/>
            </a:pPr>
            <a:r>
              <a:rPr lang="de-DE" sz="3200" dirty="0" smtClean="0"/>
              <a:t>Übergreifende Ziele</a:t>
            </a:r>
          </a:p>
          <a:p>
            <a:pPr>
              <a:buFont typeface="Wingdings" pitchFamily="2" charset="2"/>
              <a:buChar char="Ø"/>
            </a:pPr>
            <a:r>
              <a:rPr lang="de-DE" sz="3200" dirty="0" smtClean="0"/>
              <a:t>Projekte/ einbezogen Berufe:</a:t>
            </a:r>
          </a:p>
          <a:p>
            <a:r>
              <a:rPr lang="de-DE" dirty="0" smtClean="0"/>
              <a:t>Elektroniker für Automatisierungstechnik</a:t>
            </a:r>
          </a:p>
          <a:p>
            <a:r>
              <a:rPr lang="de-DE" dirty="0" smtClean="0"/>
              <a:t>Kfz-Mechatroniker</a:t>
            </a:r>
          </a:p>
          <a:p>
            <a:r>
              <a:rPr lang="de-DE" dirty="0" smtClean="0"/>
              <a:t>Pflege</a:t>
            </a:r>
          </a:p>
          <a:p>
            <a:r>
              <a:rPr lang="de-DE" dirty="0" smtClean="0"/>
              <a:t>Medizinische Fachangestellte</a:t>
            </a:r>
          </a:p>
          <a:p>
            <a:r>
              <a:rPr lang="de-DE" dirty="0" smtClean="0"/>
              <a:t>Industriekaufleute</a:t>
            </a:r>
          </a:p>
          <a:p>
            <a:r>
              <a:rPr lang="de-DE" dirty="0" smtClean="0"/>
              <a:t>Übergreifend: Basiskompetenzen und Ausbildungsbedingungen</a:t>
            </a:r>
          </a:p>
          <a:p>
            <a:endParaRPr lang="de-DE" dirty="0"/>
          </a:p>
        </p:txBody>
      </p:sp>
    </p:spTree>
    <p:extLst>
      <p:ext uri="{BB962C8B-B14F-4D97-AF65-F5344CB8AC3E}">
        <p14:creationId xmlns:p14="http://schemas.microsoft.com/office/powerpoint/2010/main" val="221458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8"/>
          <p:cNvSpPr txBox="1">
            <a:spLocks noChangeArrowheads="1"/>
          </p:cNvSpPr>
          <p:nvPr/>
        </p:nvSpPr>
        <p:spPr bwMode="auto">
          <a:xfrm>
            <a:off x="1657350" y="1766888"/>
            <a:ext cx="7940675"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endParaRPr lang="de-DE"/>
          </a:p>
        </p:txBody>
      </p:sp>
      <p:sp>
        <p:nvSpPr>
          <p:cNvPr id="4099" name="Text Box 29"/>
          <p:cNvSpPr txBox="1">
            <a:spLocks noChangeArrowheads="1"/>
          </p:cNvSpPr>
          <p:nvPr/>
        </p:nvSpPr>
        <p:spPr bwMode="auto">
          <a:xfrm>
            <a:off x="454025" y="1416256"/>
            <a:ext cx="8532217" cy="500136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000">
                <a:solidFill>
                  <a:schemeClr val="bg1"/>
                </a:solidFill>
                <a:latin typeface="Arial" charset="0"/>
              </a:defRPr>
            </a:lvl1pPr>
            <a:lvl2pPr marL="914400" indent="-45720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marL="533400" indent="-533400">
              <a:spcBef>
                <a:spcPct val="50000"/>
              </a:spcBef>
            </a:pPr>
            <a:r>
              <a:rPr lang="en-GB" sz="2200" b="1" dirty="0" smtClean="0">
                <a:solidFill>
                  <a:schemeClr val="tx1"/>
                </a:solidFill>
              </a:rPr>
              <a:t>1.	</a:t>
            </a:r>
            <a:r>
              <a:rPr lang="en-GB" sz="2200" b="1" dirty="0" err="1" smtClean="0">
                <a:solidFill>
                  <a:schemeClr val="tx1"/>
                </a:solidFill>
              </a:rPr>
              <a:t>Vorbemerkungen</a:t>
            </a:r>
            <a:endParaRPr lang="en-GB" sz="2200" b="1" dirty="0">
              <a:solidFill>
                <a:schemeClr val="tx1"/>
              </a:solidFill>
            </a:endParaRPr>
          </a:p>
          <a:p>
            <a:pPr marL="787400" indent="-342900">
              <a:spcBef>
                <a:spcPct val="50000"/>
              </a:spcBef>
              <a:buFont typeface="Arial" pitchFamily="34" charset="0"/>
              <a:buChar char="•"/>
              <a:tabLst>
                <a:tab pos="723900" algn="l"/>
              </a:tabLst>
            </a:pPr>
            <a:r>
              <a:rPr lang="en-GB" sz="2200" dirty="0" err="1" smtClean="0">
                <a:solidFill>
                  <a:schemeClr val="tx1"/>
                </a:solidFill>
              </a:rPr>
              <a:t>Konzentration</a:t>
            </a:r>
            <a:r>
              <a:rPr lang="en-GB" sz="2200" dirty="0" smtClean="0">
                <a:solidFill>
                  <a:schemeClr val="tx1"/>
                </a:solidFill>
              </a:rPr>
              <a:t> auf </a:t>
            </a:r>
            <a:r>
              <a:rPr lang="en-GB" sz="2200" dirty="0" err="1" smtClean="0">
                <a:solidFill>
                  <a:schemeClr val="tx1"/>
                </a:solidFill>
              </a:rPr>
              <a:t>gewerblich-technischen</a:t>
            </a:r>
            <a:r>
              <a:rPr lang="en-GB" sz="2200" dirty="0" smtClean="0">
                <a:solidFill>
                  <a:schemeClr val="tx1"/>
                </a:solidFill>
              </a:rPr>
              <a:t> </a:t>
            </a:r>
            <a:r>
              <a:rPr lang="en-GB" sz="2200" dirty="0" err="1" smtClean="0">
                <a:solidFill>
                  <a:schemeClr val="tx1"/>
                </a:solidFill>
              </a:rPr>
              <a:t>Bereich</a:t>
            </a:r>
            <a:endParaRPr lang="en-GB" sz="2200" dirty="0" smtClean="0">
              <a:solidFill>
                <a:schemeClr val="tx1"/>
              </a:solidFill>
            </a:endParaRPr>
          </a:p>
          <a:p>
            <a:pPr marL="787400" indent="-342900">
              <a:spcBef>
                <a:spcPct val="50000"/>
              </a:spcBef>
              <a:buFont typeface="Arial" pitchFamily="34" charset="0"/>
              <a:buChar char="•"/>
              <a:tabLst>
                <a:tab pos="723900" algn="l"/>
              </a:tabLst>
            </a:pPr>
            <a:r>
              <a:rPr lang="en-GB" sz="2200" dirty="0" err="1" smtClean="0">
                <a:solidFill>
                  <a:schemeClr val="tx1"/>
                </a:solidFill>
              </a:rPr>
              <a:t>Ziel</a:t>
            </a:r>
            <a:r>
              <a:rPr lang="en-GB" sz="2200" dirty="0" smtClean="0">
                <a:solidFill>
                  <a:schemeClr val="tx1"/>
                </a:solidFill>
              </a:rPr>
              <a:t>: </a:t>
            </a:r>
            <a:r>
              <a:rPr lang="en-GB" sz="2200" dirty="0" err="1" smtClean="0">
                <a:solidFill>
                  <a:schemeClr val="tx1"/>
                </a:solidFill>
              </a:rPr>
              <a:t>Einblicke</a:t>
            </a:r>
            <a:r>
              <a:rPr lang="en-GB" sz="2200" dirty="0" smtClean="0">
                <a:solidFill>
                  <a:schemeClr val="tx1"/>
                </a:solidFill>
              </a:rPr>
              <a:t> in </a:t>
            </a:r>
            <a:r>
              <a:rPr lang="en-GB" sz="2200" dirty="0" err="1" smtClean="0">
                <a:solidFill>
                  <a:schemeClr val="tx1"/>
                </a:solidFill>
              </a:rPr>
              <a:t>neue</a:t>
            </a:r>
            <a:r>
              <a:rPr lang="en-GB" sz="2200" dirty="0" smtClean="0">
                <a:solidFill>
                  <a:schemeClr val="tx1"/>
                </a:solidFill>
              </a:rPr>
              <a:t> </a:t>
            </a:r>
            <a:r>
              <a:rPr lang="en-GB" sz="2200" dirty="0" err="1" smtClean="0">
                <a:solidFill>
                  <a:schemeClr val="tx1"/>
                </a:solidFill>
              </a:rPr>
              <a:t>Testformen</a:t>
            </a:r>
            <a:r>
              <a:rPr lang="en-GB" sz="2200" dirty="0" smtClean="0">
                <a:solidFill>
                  <a:schemeClr val="tx1"/>
                </a:solidFill>
              </a:rPr>
              <a:t> und </a:t>
            </a:r>
            <a:r>
              <a:rPr lang="en-GB" sz="2200" dirty="0" err="1" smtClean="0">
                <a:solidFill>
                  <a:schemeClr val="tx1"/>
                </a:solidFill>
              </a:rPr>
              <a:t>wissenschaftliche</a:t>
            </a:r>
            <a:r>
              <a:rPr lang="en-GB" sz="2200" dirty="0" smtClean="0">
                <a:solidFill>
                  <a:schemeClr val="tx1"/>
                </a:solidFill>
              </a:rPr>
              <a:t> </a:t>
            </a:r>
            <a:r>
              <a:rPr lang="en-GB" sz="2200" dirty="0" err="1" smtClean="0">
                <a:solidFill>
                  <a:schemeClr val="tx1"/>
                </a:solidFill>
              </a:rPr>
              <a:t>Erkenntnisse</a:t>
            </a:r>
            <a:r>
              <a:rPr lang="en-GB" sz="2200" dirty="0" smtClean="0">
                <a:solidFill>
                  <a:schemeClr val="tx1"/>
                </a:solidFill>
              </a:rPr>
              <a:t> </a:t>
            </a:r>
            <a:r>
              <a:rPr lang="en-GB" sz="2200" dirty="0" err="1" smtClean="0">
                <a:solidFill>
                  <a:schemeClr val="tx1"/>
                </a:solidFill>
              </a:rPr>
              <a:t>zur</a:t>
            </a:r>
            <a:r>
              <a:rPr lang="en-GB" sz="2200" dirty="0" smtClean="0">
                <a:solidFill>
                  <a:schemeClr val="tx1"/>
                </a:solidFill>
              </a:rPr>
              <a:t> </a:t>
            </a:r>
            <a:r>
              <a:rPr lang="en-GB" sz="2200" dirty="0" err="1" smtClean="0">
                <a:solidFill>
                  <a:schemeClr val="tx1"/>
                </a:solidFill>
              </a:rPr>
              <a:t>Kompetenzmessung</a:t>
            </a:r>
            <a:r>
              <a:rPr lang="en-GB" sz="2200" dirty="0" smtClean="0">
                <a:solidFill>
                  <a:schemeClr val="tx1"/>
                </a:solidFill>
              </a:rPr>
              <a:t> </a:t>
            </a:r>
            <a:r>
              <a:rPr lang="en-GB" sz="2200" dirty="0" err="1" smtClean="0">
                <a:solidFill>
                  <a:schemeClr val="tx1"/>
                </a:solidFill>
              </a:rPr>
              <a:t>geben</a:t>
            </a:r>
            <a:endParaRPr lang="en-GB" sz="2200" dirty="0" smtClean="0">
              <a:solidFill>
                <a:schemeClr val="tx1"/>
              </a:solidFill>
            </a:endParaRPr>
          </a:p>
          <a:p>
            <a:pPr marL="812800" indent="-368300">
              <a:spcBef>
                <a:spcPct val="50000"/>
              </a:spcBef>
              <a:buFont typeface="Arial" pitchFamily="34" charset="0"/>
              <a:buChar char="•"/>
              <a:tabLst>
                <a:tab pos="812800" algn="l"/>
              </a:tabLst>
            </a:pPr>
            <a:r>
              <a:rPr lang="en-GB" sz="2200" dirty="0" err="1" smtClean="0">
                <a:solidFill>
                  <a:schemeClr val="tx1"/>
                </a:solidFill>
              </a:rPr>
              <a:t>Unterschiedliche</a:t>
            </a:r>
            <a:r>
              <a:rPr lang="en-GB" sz="2200" dirty="0" smtClean="0">
                <a:solidFill>
                  <a:schemeClr val="tx1"/>
                </a:solidFill>
              </a:rPr>
              <a:t> </a:t>
            </a:r>
            <a:r>
              <a:rPr lang="en-GB" sz="2200" dirty="0" err="1" smtClean="0">
                <a:solidFill>
                  <a:schemeClr val="tx1"/>
                </a:solidFill>
              </a:rPr>
              <a:t>Ziele</a:t>
            </a:r>
            <a:r>
              <a:rPr lang="en-GB" sz="2200" dirty="0" smtClean="0">
                <a:solidFill>
                  <a:schemeClr val="tx1"/>
                </a:solidFill>
              </a:rPr>
              <a:t> der </a:t>
            </a:r>
            <a:r>
              <a:rPr lang="en-GB" sz="2200" dirty="0" err="1" smtClean="0">
                <a:solidFill>
                  <a:schemeClr val="tx1"/>
                </a:solidFill>
              </a:rPr>
              <a:t>Kompetenzmessung</a:t>
            </a:r>
            <a:r>
              <a:rPr lang="en-GB" sz="2200" dirty="0" smtClean="0">
                <a:solidFill>
                  <a:schemeClr val="tx1"/>
                </a:solidFill>
              </a:rPr>
              <a:t> und </a:t>
            </a:r>
            <a:r>
              <a:rPr lang="en-GB" sz="2200" dirty="0" err="1" smtClean="0">
                <a:solidFill>
                  <a:schemeClr val="tx1"/>
                </a:solidFill>
              </a:rPr>
              <a:t>damit</a:t>
            </a:r>
            <a:r>
              <a:rPr lang="en-GB" sz="2200" dirty="0" smtClean="0">
                <a:solidFill>
                  <a:schemeClr val="tx1"/>
                </a:solidFill>
              </a:rPr>
              <a:t> </a:t>
            </a:r>
            <a:r>
              <a:rPr lang="en-GB" sz="2200" dirty="0" err="1" smtClean="0">
                <a:solidFill>
                  <a:schemeClr val="tx1"/>
                </a:solidFill>
              </a:rPr>
              <a:t>verbundene</a:t>
            </a:r>
            <a:r>
              <a:rPr lang="en-GB" sz="2200" dirty="0" smtClean="0">
                <a:solidFill>
                  <a:schemeClr val="tx1"/>
                </a:solidFill>
              </a:rPr>
              <a:t> </a:t>
            </a:r>
            <a:r>
              <a:rPr lang="en-GB" sz="2200" dirty="0" err="1" smtClean="0">
                <a:solidFill>
                  <a:schemeClr val="tx1"/>
                </a:solidFill>
              </a:rPr>
              <a:t>Implikationen</a:t>
            </a:r>
            <a:endParaRPr lang="de-DE" sz="2200" dirty="0" smtClean="0">
              <a:solidFill>
                <a:schemeClr val="tx1"/>
              </a:solidFill>
            </a:endParaRPr>
          </a:p>
          <a:p>
            <a:pPr marL="1270000" lvl="1" indent="-368300">
              <a:spcBef>
                <a:spcPct val="50000"/>
              </a:spcBef>
              <a:buFont typeface="Arial" pitchFamily="34" charset="0"/>
              <a:buChar char="•"/>
              <a:tabLst>
                <a:tab pos="812800" algn="l"/>
              </a:tabLst>
            </a:pPr>
            <a:r>
              <a:rPr lang="de-DE" sz="2200" dirty="0" smtClean="0">
                <a:solidFill>
                  <a:schemeClr val="tx1"/>
                </a:solidFill>
              </a:rPr>
              <a:t>Individualdiagnostik</a:t>
            </a:r>
          </a:p>
          <a:p>
            <a:pPr marL="1270000" lvl="1" indent="-368300">
              <a:spcBef>
                <a:spcPct val="50000"/>
              </a:spcBef>
              <a:buFont typeface="Arial" pitchFamily="34" charset="0"/>
              <a:buChar char="•"/>
              <a:tabLst>
                <a:tab pos="812800" algn="l"/>
              </a:tabLst>
            </a:pPr>
            <a:r>
              <a:rPr lang="de-DE" sz="2200" dirty="0" smtClean="0">
                <a:solidFill>
                  <a:schemeClr val="tx1"/>
                </a:solidFill>
              </a:rPr>
              <a:t>Vergleiche auf institutioneller Ebene</a:t>
            </a:r>
          </a:p>
          <a:p>
            <a:pPr marL="1270000" lvl="1" indent="-368300">
              <a:spcBef>
                <a:spcPct val="50000"/>
              </a:spcBef>
              <a:buFont typeface="Arial" pitchFamily="34" charset="0"/>
              <a:buChar char="•"/>
              <a:tabLst>
                <a:tab pos="812800" algn="l"/>
              </a:tabLst>
            </a:pPr>
            <a:r>
              <a:rPr lang="de-DE" sz="2200" dirty="0" smtClean="0">
                <a:solidFill>
                  <a:schemeClr val="tx1"/>
                </a:solidFill>
              </a:rPr>
              <a:t>Internationale Vergleichsstudien (Problem der Vergleichbarkeit)</a:t>
            </a:r>
          </a:p>
          <a:p>
            <a:pPr marL="1270000" lvl="1" indent="-368300">
              <a:spcBef>
                <a:spcPct val="50000"/>
              </a:spcBef>
              <a:buFont typeface="Arial" pitchFamily="34" charset="0"/>
              <a:buChar char="•"/>
              <a:tabLst>
                <a:tab pos="812800" algn="l"/>
              </a:tabLst>
            </a:pPr>
            <a:r>
              <a:rPr lang="de-DE" sz="2200" dirty="0" smtClean="0">
                <a:solidFill>
                  <a:schemeClr val="tx1"/>
                </a:solidFill>
              </a:rPr>
              <a:t>Besondere Anforderungen in Prüfungskontexten</a:t>
            </a:r>
            <a:endParaRPr lang="en-GB" sz="2200" dirty="0" smtClean="0">
              <a:solidFill>
                <a:schemeClr val="tx1"/>
              </a:solidFill>
            </a:endParaRPr>
          </a:p>
        </p:txBody>
      </p:sp>
    </p:spTree>
    <p:extLst>
      <p:ext uri="{BB962C8B-B14F-4D97-AF65-F5344CB8AC3E}">
        <p14:creationId xmlns:p14="http://schemas.microsoft.com/office/powerpoint/2010/main" val="3394584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en-GB" sz="2400" b="1" dirty="0" smtClean="0"/>
              <a:t>In ASCOT </a:t>
            </a:r>
            <a:r>
              <a:rPr lang="en-GB" sz="2400" b="1" dirty="0" err="1" smtClean="0"/>
              <a:t>bearbeitete</a:t>
            </a:r>
            <a:r>
              <a:rPr lang="en-GB" sz="2400" b="1" dirty="0" smtClean="0"/>
              <a:t> </a:t>
            </a:r>
            <a:r>
              <a:rPr lang="en-GB" sz="2400" b="1" dirty="0" err="1" smtClean="0"/>
              <a:t>Fragestellungen</a:t>
            </a:r>
            <a:endParaRPr lang="en-GB" sz="2400" b="1" dirty="0" smtClean="0"/>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Validität: Welche Teilkompetenzen müssen unterstellt und getestet werden?</a:t>
            </a:r>
          </a:p>
          <a:p>
            <a:pPr marL="0" indent="0" algn="l" eaLnBrk="1" hangingPunct="1">
              <a:defRPr/>
            </a:pPr>
            <a:r>
              <a:rPr lang="de-DE" sz="1800" dirty="0" smtClean="0">
                <a:solidFill>
                  <a:srgbClr val="000000"/>
                </a:solidFill>
                <a:cs typeface="Times New Roman" pitchFamily="18" charset="0"/>
              </a:rPr>
              <a:t>	     Welche Aufgabenformate sind zur Testung geeignet?</a:t>
            </a:r>
          </a:p>
          <a:p>
            <a:pPr marL="0" indent="0" algn="l" eaLnBrk="1" hangingPunct="1">
              <a:defRPr/>
            </a:pPr>
            <a:r>
              <a:rPr lang="de-DE" sz="1800" dirty="0">
                <a:solidFill>
                  <a:srgbClr val="000000"/>
                </a:solidFill>
                <a:cs typeface="Times New Roman" pitchFamily="18" charset="0"/>
              </a:rPr>
              <a:t>	 </a:t>
            </a:r>
            <a:r>
              <a:rPr lang="de-DE" sz="1800" dirty="0" smtClean="0">
                <a:solidFill>
                  <a:srgbClr val="000000"/>
                </a:solidFill>
                <a:cs typeface="Times New Roman" pitchFamily="18" charset="0"/>
              </a:rPr>
              <a:t>    Erweisen sich die Simulationen als valide?</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Reliabilität: Ist mit den entwickelten Tests eine </a:t>
            </a:r>
            <a:r>
              <a:rPr lang="de-DE" sz="1800" dirty="0" err="1" smtClean="0">
                <a:solidFill>
                  <a:srgbClr val="000000"/>
                </a:solidFill>
                <a:cs typeface="Times New Roman" pitchFamily="18" charset="0"/>
              </a:rPr>
              <a:t>reliable</a:t>
            </a:r>
            <a:r>
              <a:rPr lang="de-DE" sz="1800" dirty="0" smtClean="0">
                <a:solidFill>
                  <a:srgbClr val="000000"/>
                </a:solidFill>
                <a:cs typeface="Times New Roman" pitchFamily="18" charset="0"/>
              </a:rPr>
              <a:t> Messung möglich und </a:t>
            </a:r>
            <a:r>
              <a:rPr lang="de-DE" sz="1800" dirty="0" err="1" smtClean="0">
                <a:solidFill>
                  <a:srgbClr val="000000"/>
                </a:solidFill>
                <a:cs typeface="Times New Roman" pitchFamily="18" charset="0"/>
              </a:rPr>
              <a:t>wieviel</a:t>
            </a:r>
            <a:r>
              <a:rPr lang="de-DE" sz="1800" dirty="0" smtClean="0">
                <a:solidFill>
                  <a:srgbClr val="000000"/>
                </a:solidFill>
                <a:cs typeface="Times New Roman" pitchFamily="18" charset="0"/>
              </a:rPr>
              <a:t> 	         Aufgaben sind dafür notwendig?</a:t>
            </a:r>
          </a:p>
          <a:p>
            <a:pPr marL="0" indent="0" algn="l" eaLnBrk="1" hangingPunct="1">
              <a:defRPr/>
            </a:pPr>
            <a:endParaRPr lang="de-DE" sz="1800" dirty="0" smtClean="0">
              <a:solidFill>
                <a:srgbClr val="000000"/>
              </a:solidFill>
              <a:cs typeface="Times New Roman" pitchFamily="18" charset="0"/>
            </a:endParaRPr>
          </a:p>
          <a:p>
            <a:pPr marL="285750" indent="-285750" eaLnBrk="1" hangingPunct="1">
              <a:buFont typeface="Wingdings" pitchFamily="2" charset="2"/>
              <a:buChar char="Ø"/>
              <a:defRPr/>
            </a:pPr>
            <a:r>
              <a:rPr lang="de-DE" sz="1800" dirty="0" err="1" smtClean="0">
                <a:solidFill>
                  <a:srgbClr val="000000"/>
                </a:solidFill>
                <a:cs typeface="Times New Roman" pitchFamily="18" charset="0"/>
              </a:rPr>
              <a:t>Praktikabiltität</a:t>
            </a:r>
            <a:r>
              <a:rPr lang="de-DE" sz="1800" dirty="0">
                <a:solidFill>
                  <a:srgbClr val="000000"/>
                </a:solidFill>
                <a:cs typeface="Times New Roman" pitchFamily="18" charset="0"/>
              </a:rPr>
              <a:t>: Ist mit den entwickelten Tests eine </a:t>
            </a:r>
            <a:r>
              <a:rPr lang="de-DE" sz="1800" dirty="0" err="1">
                <a:solidFill>
                  <a:srgbClr val="000000"/>
                </a:solidFill>
                <a:cs typeface="Times New Roman" pitchFamily="18" charset="0"/>
              </a:rPr>
              <a:t>reliable</a:t>
            </a:r>
            <a:r>
              <a:rPr lang="de-DE" sz="1800" dirty="0">
                <a:solidFill>
                  <a:srgbClr val="000000"/>
                </a:solidFill>
                <a:cs typeface="Times New Roman" pitchFamily="18" charset="0"/>
              </a:rPr>
              <a:t> Messung in einem </a:t>
            </a:r>
            <a:r>
              <a:rPr lang="de-DE" sz="1800" dirty="0" smtClean="0">
                <a:solidFill>
                  <a:srgbClr val="000000"/>
                </a:solidFill>
                <a:cs typeface="Times New Roman" pitchFamily="18" charset="0"/>
              </a:rPr>
              <a:t>			akzeptablen </a:t>
            </a:r>
            <a:r>
              <a:rPr lang="de-DE" sz="1800" dirty="0">
                <a:solidFill>
                  <a:srgbClr val="000000"/>
                </a:solidFill>
                <a:cs typeface="Times New Roman" pitchFamily="18" charset="0"/>
              </a:rPr>
              <a:t>Zeitraum möglich</a:t>
            </a:r>
            <a:r>
              <a:rPr lang="de-DE" sz="1800" dirty="0" smtClean="0">
                <a:solidFill>
                  <a:srgbClr val="000000"/>
                </a:solidFill>
                <a:cs typeface="Times New Roman" pitchFamily="18" charset="0"/>
              </a:rPr>
              <a:t>?</a:t>
            </a:r>
          </a:p>
          <a:p>
            <a:pPr marL="1657350" lvl="4" indent="0" eaLnBrk="1" hangingPunct="1">
              <a:defRPr/>
            </a:pPr>
            <a:r>
              <a:rPr lang="de-DE" sz="1800" dirty="0" smtClean="0">
                <a:solidFill>
                  <a:srgbClr val="000000"/>
                </a:solidFill>
                <a:cs typeface="Times New Roman" pitchFamily="18" charset="0"/>
              </a:rPr>
              <a:t>	Adaptives Testen als Option?</a:t>
            </a:r>
            <a:endParaRPr lang="de-DE" sz="1800" dirty="0">
              <a:solidFill>
                <a:srgbClr val="000000"/>
              </a:solidFill>
              <a:cs typeface="Times New Roman" pitchFamily="18" charset="0"/>
            </a:endParaRP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algn="l" eaLnBrk="1" hangingPunct="1">
              <a:buFont typeface="+mj-lt"/>
              <a:buAutoNum type="arabicPeriod" startAt="3"/>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t>
            </a:r>
          </a:p>
          <a:p>
            <a:pPr marL="0" indent="0" algn="l" eaLnBrk="1" hangingPunct="1">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4115535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30017" y="970850"/>
            <a:ext cx="8952269"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endParaRPr lang="de-DE" sz="1800" b="1" dirty="0" smtClean="0"/>
          </a:p>
          <a:p>
            <a:pPr marL="0" indent="0" algn="l" eaLnBrk="1" hangingPunct="1">
              <a:defRPr/>
            </a:pPr>
            <a:r>
              <a:rPr lang="de-DE" b="1" dirty="0" smtClean="0">
                <a:solidFill>
                  <a:srgbClr val="000000"/>
                </a:solidFill>
                <a:cs typeface="Times New Roman" pitchFamily="18" charset="0"/>
              </a:rPr>
              <a:t>Ausblick: Erprobung entwickelter Testelemente in Prüfungskontexten?</a:t>
            </a:r>
          </a:p>
          <a:p>
            <a:pPr marL="285750" indent="-285750" algn="l" eaLnBrk="1" hangingPunct="1">
              <a:buFont typeface="Wingdings" pitchFamily="2" charset="2"/>
              <a:buChar char="Ø"/>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Fehleranalysen</a:t>
            </a:r>
          </a:p>
          <a:p>
            <a:pPr marL="0" indent="0" algn="l" eaLnBrk="1" hangingPunct="1">
              <a:defRPr/>
            </a:pPr>
            <a:endParaRPr lang="de-DE" sz="1800" dirty="0" smtClean="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Videovignetten</a:t>
            </a:r>
          </a:p>
          <a:p>
            <a:pPr marL="285750" indent="-285750" algn="l" eaLnBrk="1" hangingPunct="1">
              <a:buFont typeface="Wingdings" pitchFamily="2" charset="2"/>
              <a:buChar char="Ø"/>
              <a:defRPr/>
            </a:pPr>
            <a:endParaRPr lang="de-DE" sz="1800" dirty="0">
              <a:solidFill>
                <a:srgbClr val="000000"/>
              </a:solidFill>
              <a:cs typeface="Times New Roman" pitchFamily="18" charset="0"/>
            </a:endParaRPr>
          </a:p>
          <a:p>
            <a:pPr marL="285750" indent="-285750" algn="l" eaLnBrk="1" hangingPunct="1">
              <a:buFont typeface="Wingdings" pitchFamily="2" charset="2"/>
              <a:buChar char="Ø"/>
              <a:defRPr/>
            </a:pPr>
            <a:r>
              <a:rPr lang="de-DE" sz="1800" dirty="0" smtClean="0">
                <a:solidFill>
                  <a:srgbClr val="000000"/>
                </a:solidFill>
                <a:cs typeface="Times New Roman" pitchFamily="18" charset="0"/>
              </a:rPr>
              <a:t>Fachwissenstests</a:t>
            </a:r>
          </a:p>
          <a:p>
            <a:pPr marL="571500" lvl="1" eaLnBrk="1" hangingPunct="1">
              <a:buFont typeface="Wingdings" pitchFamily="2" charset="2"/>
              <a:buChar char="Ø"/>
              <a:defRPr/>
            </a:pPr>
            <a:endParaRPr lang="de-DE" sz="1800" dirty="0" smtClean="0">
              <a:solidFill>
                <a:srgbClr val="000000"/>
              </a:solidFill>
              <a:cs typeface="Times New Roman" pitchFamily="18" charset="0"/>
            </a:endParaRPr>
          </a:p>
          <a:p>
            <a:pPr marL="571500" lvl="1" eaLnBrk="1" hangingPunct="1">
              <a:buFont typeface="Arial" pitchFamily="34" charset="0"/>
              <a:buChar char="•"/>
              <a:defRPr/>
            </a:pPr>
            <a:r>
              <a:rPr lang="de-DE" sz="1800" dirty="0" smtClean="0">
                <a:solidFill>
                  <a:srgbClr val="000000"/>
                </a:solidFill>
                <a:cs typeface="Times New Roman" pitchFamily="18" charset="0"/>
              </a:rPr>
              <a:t>Geschlossene Aufgabenformate</a:t>
            </a:r>
          </a:p>
          <a:p>
            <a:pPr marL="571500" lvl="1" eaLnBrk="1" hangingPunct="1">
              <a:buFont typeface="Arial" pitchFamily="34" charset="0"/>
              <a:buChar char="•"/>
              <a:defRPr/>
            </a:pPr>
            <a:r>
              <a:rPr lang="de-DE" sz="1800" dirty="0" smtClean="0">
                <a:solidFill>
                  <a:srgbClr val="000000"/>
                </a:solidFill>
                <a:cs typeface="Times New Roman" pitchFamily="18" charset="0"/>
              </a:rPr>
              <a:t>Adaptives Testen</a:t>
            </a:r>
          </a:p>
          <a:p>
            <a:pPr marL="571500" lvl="1" eaLnBrk="1" hangingPunct="1">
              <a:buFont typeface="Arial" pitchFamily="34" charset="0"/>
              <a:buChar char="•"/>
              <a:defRPr/>
            </a:pPr>
            <a:r>
              <a:rPr lang="de-DE" sz="1800" dirty="0" smtClean="0">
                <a:solidFill>
                  <a:srgbClr val="000000"/>
                </a:solidFill>
                <a:cs typeface="Times New Roman" pitchFamily="18" charset="0"/>
              </a:rPr>
              <a:t>Offene Aufgabenformate</a:t>
            </a:r>
          </a:p>
          <a:p>
            <a:pPr algn="l" eaLnBrk="1" hangingPunct="1">
              <a:buFont typeface="Arial" pitchFamily="34" charset="0"/>
              <a:buChar char="•"/>
              <a:defRPr/>
            </a:pPr>
            <a:endParaRPr lang="de-DE" sz="1800" dirty="0">
              <a:solidFill>
                <a:srgbClr val="000000"/>
              </a:solidFill>
              <a:cs typeface="Times New Roman" pitchFamily="18" charset="0"/>
            </a:endParaRPr>
          </a:p>
          <a:p>
            <a:pPr marL="0" indent="0" algn="l" eaLnBrk="1" hangingPunct="1">
              <a:defRPr/>
            </a:pPr>
            <a:r>
              <a:rPr lang="de-DE" sz="1800" dirty="0" smtClean="0">
                <a:solidFill>
                  <a:srgbClr val="000000"/>
                </a:solidFill>
                <a:cs typeface="Times New Roman" pitchFamily="18" charset="0"/>
              </a:rPr>
              <a:t>		</a:t>
            </a:r>
          </a:p>
          <a:p>
            <a:pPr marL="0" indent="0" algn="l" eaLnBrk="1" hangingPunct="1">
              <a:defRPr/>
            </a:pPr>
            <a:endParaRPr lang="de-DE" sz="1800" dirty="0" smtClean="0">
              <a:solidFill>
                <a:srgbClr val="000000"/>
              </a:solidFill>
              <a:cs typeface="Times New Roman" pitchFamily="18" charset="0"/>
            </a:endParaRPr>
          </a:p>
        </p:txBody>
      </p:sp>
    </p:spTree>
    <p:extLst>
      <p:ext uri="{BB962C8B-B14F-4D97-AF65-F5344CB8AC3E}">
        <p14:creationId xmlns:p14="http://schemas.microsoft.com/office/powerpoint/2010/main" val="1576696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a:spLocks noChangeArrowheads="1"/>
          </p:cNvSpPr>
          <p:nvPr/>
        </p:nvSpPr>
        <p:spPr bwMode="auto">
          <a:xfrm>
            <a:off x="972033" y="2096852"/>
            <a:ext cx="8050213"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2200" b="1" i="0" u="none" strike="noStrike" kern="0" cap="none" spc="0" normalizeH="0" baseline="0" noProof="0" dirty="0" smtClean="0">
                <a:ln>
                  <a:noFill/>
                </a:ln>
                <a:solidFill>
                  <a:sysClr val="windowText" lastClr="000000"/>
                </a:solidFill>
                <a:effectLst/>
                <a:uLnTx/>
                <a:uFillTx/>
              </a:rPr>
              <a:t>Niveau 1</a:t>
            </a:r>
            <a:r>
              <a:rPr kumimoji="0" lang="de-DE" sz="1600" b="1" i="0" u="none" strike="noStrike" kern="0" cap="none" spc="0" normalizeH="0" baseline="0" noProof="0" dirty="0" smtClean="0">
                <a:ln>
                  <a:noFill/>
                </a:ln>
                <a:solidFill>
                  <a:sysClr val="windowText" lastClr="000000"/>
                </a:solidFill>
                <a:effectLst/>
                <a:uLnTx/>
                <a:uFillTx/>
              </a:rPr>
              <a:t>: </a:t>
            </a:r>
            <a:r>
              <a:rPr kumimoji="0" lang="de-DE" sz="1600" b="0" i="1" u="none" strike="noStrike" kern="0" cap="none" spc="0" normalizeH="0" baseline="0" noProof="0" dirty="0" smtClean="0">
                <a:ln>
                  <a:noFill/>
                </a:ln>
                <a:solidFill>
                  <a:sysClr val="windowText" lastClr="000000"/>
                </a:solidFill>
                <a:effectLst/>
                <a:uLnTx/>
                <a:uFillTx/>
              </a:rPr>
              <a:t>Routiniertes und computergestütztes Lösen einfacher Kfz-Probleme</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ysClr val="windowText" lastClr="000000"/>
                </a:solidFill>
                <a:effectLst/>
                <a:uLnTx/>
                <a:uFillTx/>
              </a:rPr>
              <a:t>Personen dieser Niveaustufe können die Informationen des Arbeitsauftrags erfassen und für die Diagnosearbeit nutzen. Zudem sind sie in der Lage, vertraute Fehlzustände zu diagnostizieren (Routinediagnose) und bei Aufgaben geringer Komplexität eine computergestützte Diagnose erfolgreich durchzuführen. Es wird also der standardmäßige Umgang mit dem Expertensystem (lineares Vorgehen, typischerweise bestehend aus: Fehlerspeicher auslesen, Eigendiagnose, computergestütztes Aufsuchen von Fahrzeugkomponenten, regelbasierte Diagnose) und mit dem Multimeter (für Spannungs- und Widerstandsmessungen) beherrscht. Die von den Personen vorgeschlagenen Reparaturmaßnahmen beziehen sich in der Regel auf den Tausch einfacher Fahrzeugkomponenten. </a:t>
            </a:r>
          </a:p>
        </p:txBody>
      </p:sp>
      <p:sp>
        <p:nvSpPr>
          <p:cNvPr id="3" name="Textfeld 2"/>
          <p:cNvSpPr txBox="1"/>
          <p:nvPr/>
        </p:nvSpPr>
        <p:spPr>
          <a:xfrm>
            <a:off x="991333" y="1124744"/>
            <a:ext cx="3671198" cy="430887"/>
          </a:xfrm>
          <a:prstGeom prst="rect">
            <a:avLst/>
          </a:prstGeom>
          <a:noFill/>
        </p:spPr>
        <p:txBody>
          <a:bodyPr wrap="none" rtlCol="0">
            <a:spAutoFit/>
          </a:bodyPr>
          <a:lstStyle/>
          <a:p>
            <a:r>
              <a:rPr lang="de-DE" sz="2200" b="1" dirty="0" smtClean="0">
                <a:solidFill>
                  <a:schemeClr val="tx1"/>
                </a:solidFill>
              </a:rPr>
              <a:t>Kompetenzniveaumodelle</a:t>
            </a:r>
            <a:endParaRPr lang="de-DE" sz="2200" b="1" dirty="0">
              <a:solidFill>
                <a:schemeClr val="tx1"/>
              </a:solidFill>
            </a:endParaRPr>
          </a:p>
        </p:txBody>
      </p:sp>
    </p:spTree>
    <p:extLst>
      <p:ext uri="{BB962C8B-B14F-4D97-AF65-F5344CB8AC3E}">
        <p14:creationId xmlns:p14="http://schemas.microsoft.com/office/powerpoint/2010/main" val="1013688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91333" y="1124744"/>
            <a:ext cx="3749744" cy="769441"/>
          </a:xfrm>
          <a:prstGeom prst="rect">
            <a:avLst/>
          </a:prstGeom>
          <a:noFill/>
        </p:spPr>
        <p:txBody>
          <a:bodyPr wrap="none" rtlCol="0">
            <a:spAutoFit/>
          </a:bodyPr>
          <a:lstStyle/>
          <a:p>
            <a:r>
              <a:rPr lang="de-DE" sz="2200" b="1" dirty="0" smtClean="0">
                <a:solidFill>
                  <a:schemeClr val="tx1"/>
                </a:solidFill>
              </a:rPr>
              <a:t>Kompetenzniveaumodelle</a:t>
            </a:r>
          </a:p>
          <a:p>
            <a:endParaRPr lang="de-DE" sz="2200" b="1" dirty="0">
              <a:solidFill>
                <a:schemeClr val="tx1"/>
              </a:solidFill>
            </a:endParaRPr>
          </a:p>
        </p:txBody>
      </p:sp>
      <p:sp>
        <p:nvSpPr>
          <p:cNvPr id="3" name="Rechteck 2"/>
          <p:cNvSpPr>
            <a:spLocks noChangeArrowheads="1"/>
          </p:cNvSpPr>
          <p:nvPr/>
        </p:nvSpPr>
        <p:spPr bwMode="auto">
          <a:xfrm>
            <a:off x="1006004" y="2096852"/>
            <a:ext cx="8196262"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2200" b="1" i="0" u="none" strike="noStrike" kern="0" cap="none" spc="0" normalizeH="0" baseline="0" noProof="0" dirty="0" smtClean="0">
                <a:ln>
                  <a:noFill/>
                </a:ln>
                <a:solidFill>
                  <a:sysClr val="windowText" lastClr="000000"/>
                </a:solidFill>
                <a:effectLst/>
                <a:uLnTx/>
                <a:uFillTx/>
              </a:rPr>
              <a:t>Niveau 2: </a:t>
            </a:r>
            <a:r>
              <a:rPr kumimoji="0" lang="de-DE" sz="1600" b="0" i="1" u="none" strike="noStrike" kern="0" cap="none" spc="0" normalizeH="0" baseline="0" noProof="0" dirty="0" smtClean="0">
                <a:ln>
                  <a:noFill/>
                </a:ln>
                <a:solidFill>
                  <a:sysClr val="windowText" lastClr="000000"/>
                </a:solidFill>
                <a:effectLst/>
                <a:uLnTx/>
                <a:uFillTx/>
              </a:rPr>
              <a:t>Computergestütztes und nicht geführtes Lösen mittelkomplexer Kfz-Probleme</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ysClr val="windowText" lastClr="000000"/>
                </a:solidFill>
                <a:effectLst/>
                <a:uLnTx/>
                <a:uFillTx/>
              </a:rPr>
              <a:t>Personen dieser Niveaustufe weisen zusätzlich zu den Fähigkeiten von Niveaustufe 1 die Fähigkeit auf, Fehlzustände mittlerer Komplexität entweder anhand einer computergestützten Diagnose oder einer nicht geführten Diagnose zu identifizieren. Außerdem sind sie in der Lage, Stromlaufpläne und auf Niveaustufe 1 nicht benötigte Funktionen des Expertensystems (z. B. Aufrufen von Stromlaufplänen) für die Diagnosearbeiten zu nutzen. Personen des Kompetenzniveaus 2 können eigenständig einfachere Diagnosestrategien entwickeln und einfachere technische Systeme mental modellieren. Die von den Personen vorgeschlagenen Reparaturmaßnahmen beziehen sich auch auf die Beseitigung von Kontakt- und Verbindungsprobleme (z.B. Ersetzen defekter Kabel). </a:t>
            </a:r>
          </a:p>
        </p:txBody>
      </p:sp>
    </p:spTree>
    <p:extLst>
      <p:ext uri="{BB962C8B-B14F-4D97-AF65-F5344CB8AC3E}">
        <p14:creationId xmlns:p14="http://schemas.microsoft.com/office/powerpoint/2010/main" val="3334997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1333" y="1124744"/>
            <a:ext cx="3671198" cy="430887"/>
          </a:xfrm>
          <a:prstGeom prst="rect">
            <a:avLst/>
          </a:prstGeom>
          <a:noFill/>
        </p:spPr>
        <p:txBody>
          <a:bodyPr wrap="none" rtlCol="0">
            <a:spAutoFit/>
          </a:bodyPr>
          <a:lstStyle/>
          <a:p>
            <a:r>
              <a:rPr lang="de-DE" sz="2200" b="1" dirty="0" smtClean="0">
                <a:solidFill>
                  <a:schemeClr val="tx1"/>
                </a:solidFill>
              </a:rPr>
              <a:t>Kompetenzniveaumodelle</a:t>
            </a:r>
            <a:endParaRPr lang="de-DE" sz="2200" b="1" dirty="0">
              <a:solidFill>
                <a:schemeClr val="tx1"/>
              </a:solidFill>
            </a:endParaRPr>
          </a:p>
        </p:txBody>
      </p:sp>
      <p:sp>
        <p:nvSpPr>
          <p:cNvPr id="5" name="Rechteck 4"/>
          <p:cNvSpPr/>
          <p:nvPr/>
        </p:nvSpPr>
        <p:spPr>
          <a:xfrm>
            <a:off x="993354" y="2060848"/>
            <a:ext cx="8210933" cy="2369880"/>
          </a:xfrm>
          <a:prstGeom prst="rect">
            <a:avLst/>
          </a:prstGeom>
        </p:spPr>
        <p:txBody>
          <a:bodyPr wrap="square">
            <a:spAutoFit/>
          </a:bodyPr>
          <a:lstStyle/>
          <a:p>
            <a:r>
              <a:rPr lang="de-DE" b="1" dirty="0">
                <a:solidFill>
                  <a:schemeClr val="tx1"/>
                </a:solidFill>
              </a:rPr>
              <a:t>Niveau 3: </a:t>
            </a:r>
            <a:r>
              <a:rPr lang="de-DE" sz="1600" dirty="0">
                <a:solidFill>
                  <a:schemeClr val="tx1"/>
                </a:solidFill>
              </a:rPr>
              <a:t>E</a:t>
            </a:r>
            <a:r>
              <a:rPr lang="de-DE" sz="1600" i="1" dirty="0">
                <a:solidFill>
                  <a:schemeClr val="tx1"/>
                </a:solidFill>
              </a:rPr>
              <a:t>igenständiges Lösen komplexer Kfz-Probleme</a:t>
            </a:r>
          </a:p>
          <a:p>
            <a:endParaRPr lang="de-DE" sz="1600" dirty="0">
              <a:solidFill>
                <a:schemeClr val="tx1"/>
              </a:solidFill>
            </a:endParaRPr>
          </a:p>
          <a:p>
            <a:r>
              <a:rPr lang="de-DE" sz="1600" dirty="0">
                <a:solidFill>
                  <a:schemeClr val="tx1"/>
                </a:solidFill>
              </a:rPr>
              <a:t>Im Gegensatz zur Niveaustufe 1 und 2 können Personen des Niveaus 3 Aufgaben hoher Komplexität anhand einer nicht geführten Diagnose erfolgreich bearbeiten. Gegenüber Niveau 2 beherrschen sie außerdem den Umgang mit weniger häufig verwendeten elektronischen Messgeräten (Oszilloskop und Stromesszange). Zudem sind sie in der Lage, komplexere technische Systeme eigenständig kognitiv zu modellieren. Auf dieser Niveaustufe beziehen sich die vorgeschlagenen Reparaturmaßnahmen sowohl auf das Ersetzen defekter Kabel als auch auf den Tausch komplexer Fahrzeugkomponenten. </a:t>
            </a:r>
          </a:p>
        </p:txBody>
      </p:sp>
    </p:spTree>
    <p:extLst>
      <p:ext uri="{BB962C8B-B14F-4D97-AF65-F5344CB8AC3E}">
        <p14:creationId xmlns:p14="http://schemas.microsoft.com/office/powerpoint/2010/main" val="404756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8"/>
          <p:cNvSpPr txBox="1">
            <a:spLocks noChangeArrowheads="1"/>
          </p:cNvSpPr>
          <p:nvPr/>
        </p:nvSpPr>
        <p:spPr bwMode="auto">
          <a:xfrm>
            <a:off x="1657350" y="1766888"/>
            <a:ext cx="7940675"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endParaRPr lang="de-DE"/>
          </a:p>
        </p:txBody>
      </p:sp>
      <p:sp>
        <p:nvSpPr>
          <p:cNvPr id="4099" name="Text Box 29"/>
          <p:cNvSpPr txBox="1">
            <a:spLocks noChangeArrowheads="1"/>
          </p:cNvSpPr>
          <p:nvPr/>
        </p:nvSpPr>
        <p:spPr bwMode="auto">
          <a:xfrm>
            <a:off x="454025" y="1416256"/>
            <a:ext cx="8784245" cy="443198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000">
                <a:solidFill>
                  <a:schemeClr val="bg1"/>
                </a:solidFill>
                <a:latin typeface="Arial" charset="0"/>
              </a:defRPr>
            </a:lvl1pPr>
            <a:lvl2pPr marL="914400" indent="-45720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marL="533400" indent="-533400">
              <a:spcBef>
                <a:spcPct val="50000"/>
              </a:spcBef>
              <a:tabLst>
                <a:tab pos="533400" algn="l"/>
              </a:tabLst>
            </a:pPr>
            <a:r>
              <a:rPr lang="en-GB" sz="2200" b="1" dirty="0" smtClean="0">
                <a:solidFill>
                  <a:schemeClr val="tx1"/>
                </a:solidFill>
              </a:rPr>
              <a:t>2.	</a:t>
            </a:r>
            <a:r>
              <a:rPr lang="de-DE" sz="2200" b="1" dirty="0" smtClean="0">
                <a:solidFill>
                  <a:schemeClr val="tx1"/>
                </a:solidFill>
              </a:rPr>
              <a:t> Kompetenzen und ihre Messung</a:t>
            </a:r>
          </a:p>
          <a:p>
            <a:pPr marL="457200" lvl="1" indent="0">
              <a:spcBef>
                <a:spcPct val="50000"/>
              </a:spcBef>
            </a:pPr>
            <a:r>
              <a:rPr lang="en-GB" b="1" dirty="0" smtClean="0">
                <a:solidFill>
                  <a:schemeClr val="tx1"/>
                </a:solidFill>
              </a:rPr>
              <a:t>Definition: </a:t>
            </a:r>
            <a:r>
              <a:rPr lang="en-GB" dirty="0" err="1" smtClean="0">
                <a:solidFill>
                  <a:schemeClr val="tx1"/>
                </a:solidFill>
              </a:rPr>
              <a:t>Mit</a:t>
            </a:r>
            <a:r>
              <a:rPr lang="en-GB" dirty="0" smtClean="0">
                <a:solidFill>
                  <a:schemeClr val="tx1"/>
                </a:solidFill>
              </a:rPr>
              <a:t> </a:t>
            </a:r>
            <a:r>
              <a:rPr lang="en-GB" dirty="0" err="1" smtClean="0">
                <a:solidFill>
                  <a:schemeClr val="tx1"/>
                </a:solidFill>
              </a:rPr>
              <a:t>Kompetenzen</a:t>
            </a:r>
            <a:r>
              <a:rPr lang="en-GB" dirty="0" smtClean="0">
                <a:solidFill>
                  <a:schemeClr val="tx1"/>
                </a:solidFill>
              </a:rPr>
              <a:t> </a:t>
            </a:r>
            <a:r>
              <a:rPr lang="en-GB" dirty="0" err="1" smtClean="0">
                <a:solidFill>
                  <a:schemeClr val="tx1"/>
                </a:solidFill>
              </a:rPr>
              <a:t>bezeichnen</a:t>
            </a:r>
            <a:r>
              <a:rPr lang="en-GB" dirty="0" smtClean="0">
                <a:solidFill>
                  <a:schemeClr val="tx1"/>
                </a:solidFill>
              </a:rPr>
              <a:t> </a:t>
            </a:r>
            <a:r>
              <a:rPr lang="en-GB" dirty="0" err="1" smtClean="0">
                <a:solidFill>
                  <a:schemeClr val="tx1"/>
                </a:solidFill>
              </a:rPr>
              <a:t>wir</a:t>
            </a:r>
            <a:r>
              <a:rPr lang="en-GB" dirty="0" smtClean="0">
                <a:solidFill>
                  <a:schemeClr val="tx1"/>
                </a:solidFill>
              </a:rPr>
              <a:t> </a:t>
            </a:r>
            <a:r>
              <a:rPr lang="en-GB" dirty="0" err="1" smtClean="0">
                <a:solidFill>
                  <a:schemeClr val="tx1"/>
                </a:solidFill>
              </a:rPr>
              <a:t>erwerbbare</a:t>
            </a:r>
            <a:r>
              <a:rPr lang="en-GB" dirty="0" smtClean="0">
                <a:solidFill>
                  <a:schemeClr val="tx1"/>
                </a:solidFill>
              </a:rPr>
              <a:t> </a:t>
            </a:r>
            <a:r>
              <a:rPr lang="en-GB" dirty="0" err="1" smtClean="0">
                <a:solidFill>
                  <a:schemeClr val="tx1"/>
                </a:solidFill>
              </a:rPr>
              <a:t>Fähigkeiten</a:t>
            </a:r>
            <a:r>
              <a:rPr lang="en-GB" dirty="0" smtClean="0">
                <a:solidFill>
                  <a:schemeClr val="tx1"/>
                </a:solidFill>
              </a:rPr>
              <a:t>/</a:t>
            </a:r>
            <a:r>
              <a:rPr lang="en-GB" dirty="0" err="1" smtClean="0">
                <a:solidFill>
                  <a:schemeClr val="tx1"/>
                </a:solidFill>
              </a:rPr>
              <a:t>Fertigkeiten</a:t>
            </a:r>
            <a:r>
              <a:rPr lang="en-GB" dirty="0" smtClean="0">
                <a:solidFill>
                  <a:schemeClr val="tx1"/>
                </a:solidFill>
              </a:rPr>
              <a:t>, die </a:t>
            </a:r>
            <a:r>
              <a:rPr lang="en-GB" dirty="0" err="1" smtClean="0">
                <a:solidFill>
                  <a:schemeClr val="tx1"/>
                </a:solidFill>
              </a:rPr>
              <a:t>zur</a:t>
            </a:r>
            <a:r>
              <a:rPr lang="en-GB" dirty="0" smtClean="0">
                <a:solidFill>
                  <a:schemeClr val="tx1"/>
                </a:solidFill>
              </a:rPr>
              <a:t> </a:t>
            </a:r>
            <a:r>
              <a:rPr lang="en-GB" dirty="0" err="1" smtClean="0">
                <a:solidFill>
                  <a:schemeClr val="tx1"/>
                </a:solidFill>
              </a:rPr>
              <a:t>Leistungserbringung</a:t>
            </a:r>
            <a:r>
              <a:rPr lang="en-GB" dirty="0" smtClean="0">
                <a:solidFill>
                  <a:schemeClr val="tx1"/>
                </a:solidFill>
              </a:rPr>
              <a:t> in </a:t>
            </a:r>
            <a:r>
              <a:rPr lang="en-GB" dirty="0" err="1" smtClean="0">
                <a:solidFill>
                  <a:schemeClr val="tx1"/>
                </a:solidFill>
              </a:rPr>
              <a:t>spezifischen</a:t>
            </a:r>
            <a:r>
              <a:rPr lang="en-GB" dirty="0" smtClean="0">
                <a:solidFill>
                  <a:schemeClr val="tx1"/>
                </a:solidFill>
              </a:rPr>
              <a:t>, </a:t>
            </a:r>
            <a:r>
              <a:rPr lang="en-GB" dirty="0" err="1" smtClean="0">
                <a:solidFill>
                  <a:schemeClr val="tx1"/>
                </a:solidFill>
              </a:rPr>
              <a:t>auch</a:t>
            </a:r>
            <a:r>
              <a:rPr lang="en-GB" dirty="0" smtClean="0">
                <a:solidFill>
                  <a:schemeClr val="tx1"/>
                </a:solidFill>
              </a:rPr>
              <a:t> </a:t>
            </a:r>
            <a:r>
              <a:rPr lang="en-GB" dirty="0" err="1" smtClean="0">
                <a:solidFill>
                  <a:schemeClr val="tx1"/>
                </a:solidFill>
              </a:rPr>
              <a:t>problemhaltigen</a:t>
            </a:r>
            <a:r>
              <a:rPr lang="en-GB" dirty="0" smtClean="0">
                <a:solidFill>
                  <a:schemeClr val="tx1"/>
                </a:solidFill>
              </a:rPr>
              <a:t> </a:t>
            </a:r>
            <a:r>
              <a:rPr lang="en-GB" dirty="0" err="1" smtClean="0">
                <a:solidFill>
                  <a:schemeClr val="tx1"/>
                </a:solidFill>
              </a:rPr>
              <a:t>Anforderungen</a:t>
            </a:r>
            <a:r>
              <a:rPr lang="en-GB" dirty="0" smtClean="0">
                <a:solidFill>
                  <a:schemeClr val="tx1"/>
                </a:solidFill>
              </a:rPr>
              <a:t> </a:t>
            </a:r>
            <a:r>
              <a:rPr lang="en-GB" dirty="0" err="1" smtClean="0">
                <a:solidFill>
                  <a:schemeClr val="tx1"/>
                </a:solidFill>
              </a:rPr>
              <a:t>befähigen</a:t>
            </a:r>
            <a:r>
              <a:rPr lang="en-GB" dirty="0" smtClean="0">
                <a:solidFill>
                  <a:schemeClr val="tx1"/>
                </a:solidFill>
              </a:rPr>
              <a:t> (</a:t>
            </a:r>
            <a:r>
              <a:rPr lang="en-GB" dirty="0" err="1" smtClean="0">
                <a:solidFill>
                  <a:schemeClr val="tx1"/>
                </a:solidFill>
              </a:rPr>
              <a:t>sowie</a:t>
            </a:r>
            <a:r>
              <a:rPr lang="en-GB" dirty="0" smtClean="0">
                <a:solidFill>
                  <a:schemeClr val="tx1"/>
                </a:solidFill>
              </a:rPr>
              <a:t> die </a:t>
            </a:r>
            <a:r>
              <a:rPr lang="en-GB" dirty="0" err="1" smtClean="0">
                <a:solidFill>
                  <a:schemeClr val="tx1"/>
                </a:solidFill>
              </a:rPr>
              <a:t>Bereitschaft</a:t>
            </a:r>
            <a:r>
              <a:rPr lang="en-GB" dirty="0" smtClean="0">
                <a:solidFill>
                  <a:schemeClr val="tx1"/>
                </a:solidFill>
              </a:rPr>
              <a:t>, </a:t>
            </a:r>
            <a:r>
              <a:rPr lang="en-GB" dirty="0" err="1" smtClean="0">
                <a:solidFill>
                  <a:schemeClr val="tx1"/>
                </a:solidFill>
              </a:rPr>
              <a:t>diese</a:t>
            </a:r>
            <a:r>
              <a:rPr lang="en-GB" dirty="0" smtClean="0">
                <a:solidFill>
                  <a:schemeClr val="tx1"/>
                </a:solidFill>
              </a:rPr>
              <a:t> </a:t>
            </a:r>
            <a:r>
              <a:rPr lang="en-GB" dirty="0" err="1" smtClean="0">
                <a:solidFill>
                  <a:schemeClr val="tx1"/>
                </a:solidFill>
              </a:rPr>
              <a:t>Fähigkeiten</a:t>
            </a:r>
            <a:r>
              <a:rPr lang="en-GB" dirty="0" smtClean="0">
                <a:solidFill>
                  <a:schemeClr val="tx1"/>
                </a:solidFill>
              </a:rPr>
              <a:t>/</a:t>
            </a:r>
            <a:r>
              <a:rPr lang="en-GB" dirty="0" err="1" smtClean="0">
                <a:solidFill>
                  <a:schemeClr val="tx1"/>
                </a:solidFill>
              </a:rPr>
              <a:t>Fertigkeiten</a:t>
            </a:r>
            <a:r>
              <a:rPr lang="en-GB" dirty="0" smtClean="0">
                <a:solidFill>
                  <a:schemeClr val="tx1"/>
                </a:solidFill>
              </a:rPr>
              <a:t> </a:t>
            </a:r>
            <a:r>
              <a:rPr lang="en-GB" dirty="0" err="1" smtClean="0">
                <a:solidFill>
                  <a:schemeClr val="tx1"/>
                </a:solidFill>
              </a:rPr>
              <a:t>einzubringen</a:t>
            </a:r>
            <a:r>
              <a:rPr lang="en-GB" dirty="0" smtClean="0">
                <a:solidFill>
                  <a:schemeClr val="tx1"/>
                </a:solidFill>
              </a:rPr>
              <a:t>)</a:t>
            </a:r>
          </a:p>
          <a:p>
            <a:pPr marL="800100" lvl="1" indent="-342900">
              <a:spcBef>
                <a:spcPct val="50000"/>
              </a:spcBef>
              <a:buFont typeface="Wingdings" pitchFamily="2" charset="2"/>
              <a:buChar char="Ø"/>
            </a:pPr>
            <a:r>
              <a:rPr lang="en-GB" dirty="0" smtClean="0">
                <a:solidFill>
                  <a:schemeClr val="tx1"/>
                </a:solidFill>
              </a:rPr>
              <a:t>Was </a:t>
            </a:r>
            <a:r>
              <a:rPr lang="en-GB" dirty="0" err="1" smtClean="0">
                <a:solidFill>
                  <a:schemeClr val="tx1"/>
                </a:solidFill>
              </a:rPr>
              <a:t>verbirgt</a:t>
            </a:r>
            <a:r>
              <a:rPr lang="en-GB" dirty="0" smtClean="0">
                <a:solidFill>
                  <a:schemeClr val="tx1"/>
                </a:solidFill>
              </a:rPr>
              <a:t> </a:t>
            </a:r>
            <a:r>
              <a:rPr lang="en-GB" dirty="0" err="1" smtClean="0">
                <a:solidFill>
                  <a:schemeClr val="tx1"/>
                </a:solidFill>
              </a:rPr>
              <a:t>sich</a:t>
            </a:r>
            <a:r>
              <a:rPr lang="en-GB" dirty="0" smtClean="0">
                <a:solidFill>
                  <a:schemeClr val="tx1"/>
                </a:solidFill>
              </a:rPr>
              <a:t> </a:t>
            </a:r>
            <a:r>
              <a:rPr lang="en-GB" dirty="0" err="1" smtClean="0">
                <a:solidFill>
                  <a:schemeClr val="tx1"/>
                </a:solidFill>
              </a:rPr>
              <a:t>hinter</a:t>
            </a:r>
            <a:r>
              <a:rPr lang="en-GB" dirty="0" smtClean="0">
                <a:solidFill>
                  <a:schemeClr val="tx1"/>
                </a:solidFill>
              </a:rPr>
              <a:t> </a:t>
            </a:r>
            <a:r>
              <a:rPr lang="en-GB" dirty="0" err="1" smtClean="0">
                <a:solidFill>
                  <a:schemeClr val="tx1"/>
                </a:solidFill>
              </a:rPr>
              <a:t>diesen</a:t>
            </a:r>
            <a:r>
              <a:rPr lang="en-GB" dirty="0" smtClean="0">
                <a:solidFill>
                  <a:schemeClr val="tx1"/>
                </a:solidFill>
              </a:rPr>
              <a:t> </a:t>
            </a:r>
            <a:r>
              <a:rPr lang="en-GB" dirty="0" err="1" smtClean="0">
                <a:solidFill>
                  <a:schemeClr val="tx1"/>
                </a:solidFill>
              </a:rPr>
              <a:t>Fähigkeiten</a:t>
            </a:r>
            <a:r>
              <a:rPr lang="en-GB" dirty="0" smtClean="0">
                <a:solidFill>
                  <a:schemeClr val="tx1"/>
                </a:solidFill>
              </a:rPr>
              <a:t> und </a:t>
            </a:r>
            <a:r>
              <a:rPr lang="en-GB" dirty="0" err="1" smtClean="0">
                <a:solidFill>
                  <a:schemeClr val="tx1"/>
                </a:solidFill>
              </a:rPr>
              <a:t>Fertigkeiten</a:t>
            </a:r>
            <a:r>
              <a:rPr lang="en-GB" dirty="0" smtClean="0">
                <a:solidFill>
                  <a:schemeClr val="tx1"/>
                </a:solidFill>
              </a:rPr>
              <a:t> und </a:t>
            </a:r>
            <a:r>
              <a:rPr lang="en-GB" dirty="0" err="1" smtClean="0">
                <a:solidFill>
                  <a:schemeClr val="tx1"/>
                </a:solidFill>
              </a:rPr>
              <a:t>wie</a:t>
            </a:r>
            <a:r>
              <a:rPr lang="en-GB" dirty="0" smtClean="0">
                <a:solidFill>
                  <a:schemeClr val="tx1"/>
                </a:solidFill>
              </a:rPr>
              <a:t> </a:t>
            </a:r>
            <a:r>
              <a:rPr lang="en-GB" dirty="0" err="1" smtClean="0">
                <a:solidFill>
                  <a:schemeClr val="tx1"/>
                </a:solidFill>
              </a:rPr>
              <a:t>können</a:t>
            </a:r>
            <a:r>
              <a:rPr lang="en-GB" dirty="0" smtClean="0">
                <a:solidFill>
                  <a:schemeClr val="tx1"/>
                </a:solidFill>
              </a:rPr>
              <a:t> </a:t>
            </a:r>
            <a:r>
              <a:rPr lang="en-GB" dirty="0" err="1" smtClean="0">
                <a:solidFill>
                  <a:schemeClr val="tx1"/>
                </a:solidFill>
              </a:rPr>
              <a:t>wir</a:t>
            </a:r>
            <a:r>
              <a:rPr lang="en-GB" dirty="0" smtClean="0">
                <a:solidFill>
                  <a:schemeClr val="tx1"/>
                </a:solidFill>
              </a:rPr>
              <a:t> </a:t>
            </a:r>
            <a:r>
              <a:rPr lang="en-GB" dirty="0" err="1" smtClean="0">
                <a:solidFill>
                  <a:schemeClr val="tx1"/>
                </a:solidFill>
              </a:rPr>
              <a:t>diese</a:t>
            </a:r>
            <a:r>
              <a:rPr lang="en-GB" dirty="0" smtClean="0">
                <a:solidFill>
                  <a:schemeClr val="tx1"/>
                </a:solidFill>
              </a:rPr>
              <a:t> </a:t>
            </a:r>
            <a:r>
              <a:rPr lang="en-GB" dirty="0" err="1" smtClean="0">
                <a:solidFill>
                  <a:schemeClr val="tx1"/>
                </a:solidFill>
              </a:rPr>
              <a:t>erfassen</a:t>
            </a:r>
            <a:r>
              <a:rPr lang="en-GB" dirty="0" smtClean="0">
                <a:solidFill>
                  <a:schemeClr val="tx1"/>
                </a:solidFill>
              </a:rPr>
              <a:t>?</a:t>
            </a:r>
          </a:p>
          <a:p>
            <a:pPr marL="800100" lvl="1" indent="-342900">
              <a:spcBef>
                <a:spcPct val="50000"/>
              </a:spcBef>
              <a:buFont typeface="Wingdings" pitchFamily="2" charset="2"/>
              <a:buChar char="Ø"/>
            </a:pPr>
            <a:r>
              <a:rPr lang="en-GB" dirty="0" smtClean="0">
                <a:solidFill>
                  <a:schemeClr val="tx1"/>
                </a:solidFill>
              </a:rPr>
              <a:t>Was </a:t>
            </a:r>
            <a:r>
              <a:rPr lang="en-GB" dirty="0" err="1" smtClean="0">
                <a:solidFill>
                  <a:schemeClr val="tx1"/>
                </a:solidFill>
              </a:rPr>
              <a:t>haben</a:t>
            </a:r>
            <a:r>
              <a:rPr lang="en-GB" dirty="0" smtClean="0">
                <a:solidFill>
                  <a:schemeClr val="tx1"/>
                </a:solidFill>
              </a:rPr>
              <a:t> </a:t>
            </a:r>
            <a:r>
              <a:rPr lang="en-GB" dirty="0" err="1" smtClean="0">
                <a:solidFill>
                  <a:schemeClr val="tx1"/>
                </a:solidFill>
              </a:rPr>
              <a:t>diese</a:t>
            </a:r>
            <a:r>
              <a:rPr lang="en-GB" dirty="0" smtClean="0">
                <a:solidFill>
                  <a:schemeClr val="tx1"/>
                </a:solidFill>
              </a:rPr>
              <a:t> </a:t>
            </a:r>
            <a:r>
              <a:rPr lang="en-GB" dirty="0" err="1" smtClean="0">
                <a:solidFill>
                  <a:schemeClr val="tx1"/>
                </a:solidFill>
              </a:rPr>
              <a:t>Fähigkeiten</a:t>
            </a:r>
            <a:r>
              <a:rPr lang="en-GB" dirty="0" smtClean="0">
                <a:solidFill>
                  <a:schemeClr val="tx1"/>
                </a:solidFill>
              </a:rPr>
              <a:t> und </a:t>
            </a:r>
            <a:r>
              <a:rPr lang="en-GB" dirty="0" err="1" smtClean="0">
                <a:solidFill>
                  <a:schemeClr val="tx1"/>
                </a:solidFill>
              </a:rPr>
              <a:t>Fertigkeiten</a:t>
            </a:r>
            <a:r>
              <a:rPr lang="en-GB" dirty="0" smtClean="0">
                <a:solidFill>
                  <a:schemeClr val="tx1"/>
                </a:solidFill>
              </a:rPr>
              <a:t> </a:t>
            </a:r>
            <a:r>
              <a:rPr lang="en-GB" dirty="0" err="1" smtClean="0">
                <a:solidFill>
                  <a:schemeClr val="tx1"/>
                </a:solidFill>
              </a:rPr>
              <a:t>mit</a:t>
            </a:r>
            <a:r>
              <a:rPr lang="en-GB" dirty="0" smtClean="0">
                <a:solidFill>
                  <a:schemeClr val="tx1"/>
                </a:solidFill>
              </a:rPr>
              <a:t> </a:t>
            </a:r>
            <a:r>
              <a:rPr lang="en-GB" dirty="0" err="1" smtClean="0">
                <a:solidFill>
                  <a:schemeClr val="tx1"/>
                </a:solidFill>
              </a:rPr>
              <a:t>fachspezifischem</a:t>
            </a:r>
            <a:r>
              <a:rPr lang="en-GB" dirty="0" smtClean="0">
                <a:solidFill>
                  <a:schemeClr val="tx1"/>
                </a:solidFill>
              </a:rPr>
              <a:t> und </a:t>
            </a:r>
            <a:r>
              <a:rPr lang="en-GB" dirty="0" err="1" smtClean="0">
                <a:solidFill>
                  <a:schemeClr val="tx1"/>
                </a:solidFill>
              </a:rPr>
              <a:t>handlungsbezogenem</a:t>
            </a:r>
            <a:r>
              <a:rPr lang="en-GB" dirty="0" smtClean="0">
                <a:solidFill>
                  <a:schemeClr val="tx1"/>
                </a:solidFill>
              </a:rPr>
              <a:t> </a:t>
            </a:r>
            <a:r>
              <a:rPr lang="en-GB" dirty="0" err="1" smtClean="0">
                <a:solidFill>
                  <a:schemeClr val="tx1"/>
                </a:solidFill>
              </a:rPr>
              <a:t>explizitem</a:t>
            </a:r>
            <a:r>
              <a:rPr lang="en-GB" dirty="0" smtClean="0">
                <a:solidFill>
                  <a:schemeClr val="tx1"/>
                </a:solidFill>
              </a:rPr>
              <a:t> und </a:t>
            </a:r>
            <a:r>
              <a:rPr lang="en-GB" dirty="0" err="1" smtClean="0">
                <a:solidFill>
                  <a:schemeClr val="tx1"/>
                </a:solidFill>
              </a:rPr>
              <a:t>implzitem</a:t>
            </a:r>
            <a:r>
              <a:rPr lang="en-GB" dirty="0" smtClean="0">
                <a:solidFill>
                  <a:schemeClr val="tx1"/>
                </a:solidFill>
              </a:rPr>
              <a:t> </a:t>
            </a:r>
            <a:r>
              <a:rPr lang="en-GB" dirty="0" err="1" smtClean="0">
                <a:solidFill>
                  <a:schemeClr val="tx1"/>
                </a:solidFill>
              </a:rPr>
              <a:t>Wissen</a:t>
            </a:r>
            <a:r>
              <a:rPr lang="en-GB" dirty="0" smtClean="0">
                <a:solidFill>
                  <a:schemeClr val="tx1"/>
                </a:solidFill>
              </a:rPr>
              <a:t> </a:t>
            </a:r>
            <a:r>
              <a:rPr lang="en-GB" dirty="0" err="1" smtClean="0">
                <a:solidFill>
                  <a:schemeClr val="tx1"/>
                </a:solidFill>
              </a:rPr>
              <a:t>zu</a:t>
            </a:r>
            <a:r>
              <a:rPr lang="en-GB" dirty="0" smtClean="0">
                <a:solidFill>
                  <a:schemeClr val="tx1"/>
                </a:solidFill>
              </a:rPr>
              <a:t> </a:t>
            </a:r>
            <a:r>
              <a:rPr lang="en-GB" dirty="0" err="1" smtClean="0">
                <a:solidFill>
                  <a:schemeClr val="tx1"/>
                </a:solidFill>
              </a:rPr>
              <a:t>tun</a:t>
            </a:r>
            <a:r>
              <a:rPr lang="en-GB" dirty="0" smtClean="0">
                <a:solidFill>
                  <a:schemeClr val="tx1"/>
                </a:solidFill>
              </a:rPr>
              <a:t>?</a:t>
            </a:r>
          </a:p>
          <a:p>
            <a:pPr marL="800100" lvl="1" indent="-342900">
              <a:spcBef>
                <a:spcPct val="50000"/>
              </a:spcBef>
              <a:buFont typeface="Wingdings" pitchFamily="2" charset="2"/>
              <a:buChar char="Ø"/>
            </a:pPr>
            <a:r>
              <a:rPr lang="en-GB" dirty="0" err="1" smtClean="0">
                <a:solidFill>
                  <a:schemeClr val="tx1"/>
                </a:solidFill>
              </a:rPr>
              <a:t>Wie</a:t>
            </a:r>
            <a:r>
              <a:rPr lang="en-GB" dirty="0" smtClean="0">
                <a:solidFill>
                  <a:schemeClr val="tx1"/>
                </a:solidFill>
              </a:rPr>
              <a:t> </a:t>
            </a:r>
            <a:r>
              <a:rPr lang="en-GB" dirty="0" err="1" smtClean="0">
                <a:solidFill>
                  <a:schemeClr val="tx1"/>
                </a:solidFill>
              </a:rPr>
              <a:t>ist</a:t>
            </a:r>
            <a:r>
              <a:rPr lang="en-GB" dirty="0" smtClean="0">
                <a:solidFill>
                  <a:schemeClr val="tx1"/>
                </a:solidFill>
              </a:rPr>
              <a:t> die </a:t>
            </a:r>
            <a:r>
              <a:rPr lang="en-GB" dirty="0" err="1" smtClean="0">
                <a:solidFill>
                  <a:schemeClr val="tx1"/>
                </a:solidFill>
              </a:rPr>
              <a:t>Bereitschaft</a:t>
            </a:r>
            <a:r>
              <a:rPr lang="en-GB" dirty="0" smtClean="0">
                <a:solidFill>
                  <a:schemeClr val="tx1"/>
                </a:solidFill>
              </a:rPr>
              <a:t>/Motivation die </a:t>
            </a:r>
            <a:r>
              <a:rPr lang="en-GB" dirty="0" err="1" smtClean="0">
                <a:solidFill>
                  <a:schemeClr val="tx1"/>
                </a:solidFill>
              </a:rPr>
              <a:t>eigenen</a:t>
            </a:r>
            <a:r>
              <a:rPr lang="en-GB" dirty="0" smtClean="0">
                <a:solidFill>
                  <a:schemeClr val="tx1"/>
                </a:solidFill>
              </a:rPr>
              <a:t> </a:t>
            </a:r>
            <a:r>
              <a:rPr lang="en-GB" dirty="0" err="1" smtClean="0">
                <a:solidFill>
                  <a:schemeClr val="tx1"/>
                </a:solidFill>
              </a:rPr>
              <a:t>Fähigkeiten</a:t>
            </a:r>
            <a:r>
              <a:rPr lang="en-GB" dirty="0" smtClean="0">
                <a:solidFill>
                  <a:schemeClr val="tx1"/>
                </a:solidFill>
              </a:rPr>
              <a:t> in den </a:t>
            </a:r>
            <a:r>
              <a:rPr lang="en-GB" dirty="0" err="1" smtClean="0">
                <a:solidFill>
                  <a:schemeClr val="tx1"/>
                </a:solidFill>
              </a:rPr>
              <a:t>Leistungserstellungsprozess</a:t>
            </a:r>
            <a:r>
              <a:rPr lang="en-GB" dirty="0" smtClean="0">
                <a:solidFill>
                  <a:schemeClr val="tx1"/>
                </a:solidFill>
              </a:rPr>
              <a:t> </a:t>
            </a:r>
            <a:r>
              <a:rPr lang="en-GB" dirty="0" err="1" smtClean="0">
                <a:solidFill>
                  <a:schemeClr val="tx1"/>
                </a:solidFill>
              </a:rPr>
              <a:t>einzubringen</a:t>
            </a:r>
            <a:r>
              <a:rPr lang="en-GB" dirty="0" smtClean="0">
                <a:solidFill>
                  <a:schemeClr val="tx1"/>
                </a:solidFill>
              </a:rPr>
              <a:t> </a:t>
            </a:r>
            <a:r>
              <a:rPr lang="en-GB" dirty="0" err="1" smtClean="0">
                <a:solidFill>
                  <a:schemeClr val="tx1"/>
                </a:solidFill>
              </a:rPr>
              <a:t>mit</a:t>
            </a:r>
            <a:r>
              <a:rPr lang="en-GB" dirty="0" smtClean="0">
                <a:solidFill>
                  <a:schemeClr val="tx1"/>
                </a:solidFill>
              </a:rPr>
              <a:t> den </a:t>
            </a:r>
            <a:r>
              <a:rPr lang="en-GB" dirty="0" err="1" smtClean="0">
                <a:solidFill>
                  <a:schemeClr val="tx1"/>
                </a:solidFill>
              </a:rPr>
              <a:t>Fähigkeiten</a:t>
            </a:r>
            <a:r>
              <a:rPr lang="en-GB" dirty="0" smtClean="0">
                <a:solidFill>
                  <a:schemeClr val="tx1"/>
                </a:solidFill>
              </a:rPr>
              <a:t> und </a:t>
            </a:r>
            <a:r>
              <a:rPr lang="en-GB" dirty="0" err="1" smtClean="0">
                <a:solidFill>
                  <a:schemeClr val="tx1"/>
                </a:solidFill>
              </a:rPr>
              <a:t>Fertigkeiten</a:t>
            </a:r>
            <a:r>
              <a:rPr lang="en-GB" dirty="0" smtClean="0">
                <a:solidFill>
                  <a:schemeClr val="tx1"/>
                </a:solidFill>
              </a:rPr>
              <a:t> </a:t>
            </a:r>
            <a:r>
              <a:rPr lang="en-GB" dirty="0" err="1" smtClean="0">
                <a:solidFill>
                  <a:schemeClr val="tx1"/>
                </a:solidFill>
              </a:rPr>
              <a:t>verknüpft</a:t>
            </a:r>
            <a:r>
              <a:rPr lang="en-GB" dirty="0" smtClean="0">
                <a:solidFill>
                  <a:schemeClr val="tx1"/>
                </a:solidFill>
              </a:rPr>
              <a:t>?</a:t>
            </a:r>
          </a:p>
        </p:txBody>
      </p:sp>
    </p:spTree>
    <p:extLst>
      <p:ext uri="{BB962C8B-B14F-4D97-AF65-F5344CB8AC3E}">
        <p14:creationId xmlns:p14="http://schemas.microsoft.com/office/powerpoint/2010/main" val="1441757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1296455" y="1162359"/>
            <a:ext cx="6724087" cy="4784283"/>
            <a:chOff x="1234759" y="779463"/>
            <a:chExt cx="6205855" cy="4784283"/>
          </a:xfrm>
        </p:grpSpPr>
        <p:sp>
          <p:nvSpPr>
            <p:cNvPr id="2229" name="Rectangle 213"/>
            <p:cNvSpPr>
              <a:spLocks noChangeArrowheads="1"/>
            </p:cNvSpPr>
            <p:nvPr/>
          </p:nvSpPr>
          <p:spPr bwMode="auto">
            <a:xfrm>
              <a:off x="1936751" y="1125538"/>
              <a:ext cx="2546350"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30" name="Rectangle 214"/>
            <p:cNvSpPr>
              <a:spLocks noChangeArrowheads="1"/>
            </p:cNvSpPr>
            <p:nvPr/>
          </p:nvSpPr>
          <p:spPr bwMode="auto">
            <a:xfrm>
              <a:off x="1936752" y="1173163"/>
              <a:ext cx="24976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fontAlgn="base">
                <a:spcBef>
                  <a:spcPct val="0"/>
                </a:spcBef>
                <a:spcAft>
                  <a:spcPct val="0"/>
                </a:spcAft>
              </a:pPr>
              <a:r>
                <a:rPr lang="de-DE" sz="1100" b="1" dirty="0">
                  <a:solidFill>
                    <a:srgbClr val="000000"/>
                  </a:solidFill>
                  <a:latin typeface="Times New Roman" pitchFamily="18" charset="0"/>
                </a:rPr>
                <a:t>Handlungsbezogenes </a:t>
              </a:r>
            </a:p>
            <a:p>
              <a:pPr algn="ctr" fontAlgn="base">
                <a:spcBef>
                  <a:spcPct val="0"/>
                </a:spcBef>
                <a:spcAft>
                  <a:spcPct val="0"/>
                </a:spcAft>
              </a:pPr>
              <a:r>
                <a:rPr lang="de-DE" sz="1100" b="1" dirty="0">
                  <a:solidFill>
                    <a:srgbClr val="000000"/>
                  </a:solidFill>
                  <a:latin typeface="Times New Roman" pitchFamily="18" charset="0"/>
                </a:rPr>
                <a:t>Wissenssystem (HBS)</a:t>
              </a:r>
              <a:endParaRPr lang="de-DE" dirty="0">
                <a:solidFill>
                  <a:srgbClr val="000000"/>
                </a:solidFill>
              </a:endParaRPr>
            </a:p>
          </p:txBody>
        </p:sp>
        <p:sp>
          <p:nvSpPr>
            <p:cNvPr id="2232" name="Rectangle 216"/>
            <p:cNvSpPr>
              <a:spLocks noChangeArrowheads="1"/>
            </p:cNvSpPr>
            <p:nvPr/>
          </p:nvSpPr>
          <p:spPr bwMode="auto">
            <a:xfrm>
              <a:off x="2017713" y="1544638"/>
              <a:ext cx="2395538"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36000" rIns="0" bIns="36000" numCol="1" anchor="ctr"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Repräsentationen </a:t>
              </a:r>
            </a:p>
            <a:p>
              <a:pPr algn="ctr" fontAlgn="base">
                <a:spcBef>
                  <a:spcPct val="0"/>
                </a:spcBef>
                <a:spcAft>
                  <a:spcPct val="0"/>
                </a:spcAft>
              </a:pPr>
              <a:r>
                <a:rPr lang="de-DE" sz="1200" dirty="0">
                  <a:solidFill>
                    <a:srgbClr val="000000"/>
                  </a:solidFill>
                  <a:latin typeface="Times New Roman" pitchFamily="18" charset="0"/>
                  <a:cs typeface="Times New Roman" pitchFamily="18" charset="0"/>
                </a:rPr>
                <a:t>expliziter Handlungsregeln</a:t>
              </a:r>
            </a:p>
          </p:txBody>
        </p:sp>
        <p:sp>
          <p:nvSpPr>
            <p:cNvPr id="2237" name="Rectangle 221"/>
            <p:cNvSpPr>
              <a:spLocks noChangeArrowheads="1"/>
            </p:cNvSpPr>
            <p:nvPr/>
          </p:nvSpPr>
          <p:spPr bwMode="auto">
            <a:xfrm>
              <a:off x="2017713" y="2212975"/>
              <a:ext cx="2395538"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Repräsentationen </a:t>
              </a:r>
            </a:p>
            <a:p>
              <a:pPr algn="ctr" fontAlgn="base">
                <a:spcBef>
                  <a:spcPct val="0"/>
                </a:spcBef>
                <a:spcAft>
                  <a:spcPct val="0"/>
                </a:spcAft>
              </a:pPr>
              <a:r>
                <a:rPr lang="de-DE" sz="1200" dirty="0">
                  <a:solidFill>
                    <a:srgbClr val="000000"/>
                  </a:solidFill>
                  <a:latin typeface="Times New Roman" pitchFamily="18" charset="0"/>
                  <a:cs typeface="Times New Roman" pitchFamily="18" charset="0"/>
                </a:rPr>
                <a:t>impliziter Handlungsstrukturen</a:t>
              </a:r>
            </a:p>
          </p:txBody>
        </p:sp>
        <p:sp>
          <p:nvSpPr>
            <p:cNvPr id="2245" name="Rectangle 251"/>
            <p:cNvSpPr>
              <a:spLocks noChangeArrowheads="1"/>
            </p:cNvSpPr>
            <p:nvPr/>
          </p:nvSpPr>
          <p:spPr bwMode="auto">
            <a:xfrm>
              <a:off x="1936751" y="3340100"/>
              <a:ext cx="2546350"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46" name="Rectangle 252"/>
            <p:cNvSpPr>
              <a:spLocks noChangeArrowheads="1"/>
            </p:cNvSpPr>
            <p:nvPr/>
          </p:nvSpPr>
          <p:spPr bwMode="auto">
            <a:xfrm>
              <a:off x="1936752" y="4757738"/>
              <a:ext cx="254634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fontAlgn="base">
                <a:spcBef>
                  <a:spcPct val="0"/>
                </a:spcBef>
                <a:spcAft>
                  <a:spcPct val="0"/>
                </a:spcAft>
              </a:pPr>
              <a:r>
                <a:rPr lang="de-DE" sz="1100" b="1" dirty="0">
                  <a:solidFill>
                    <a:srgbClr val="000000"/>
                  </a:solidFill>
                  <a:latin typeface="Times New Roman" pitchFamily="18" charset="0"/>
                </a:rPr>
                <a:t>Motivation</a:t>
              </a:r>
              <a:endParaRPr lang="de-DE" dirty="0">
                <a:solidFill>
                  <a:srgbClr val="000000"/>
                </a:solidFill>
              </a:endParaRPr>
            </a:p>
          </p:txBody>
        </p:sp>
        <p:sp>
          <p:nvSpPr>
            <p:cNvPr id="2248" name="Rectangle 254"/>
            <p:cNvSpPr>
              <a:spLocks noChangeArrowheads="1"/>
            </p:cNvSpPr>
            <p:nvPr/>
          </p:nvSpPr>
          <p:spPr bwMode="auto">
            <a:xfrm>
              <a:off x="2014538" y="3579813"/>
              <a:ext cx="2397125" cy="3333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50" name="Rectangle 256"/>
            <p:cNvSpPr>
              <a:spLocks noChangeArrowheads="1"/>
            </p:cNvSpPr>
            <p:nvPr/>
          </p:nvSpPr>
          <p:spPr bwMode="auto">
            <a:xfrm>
              <a:off x="2014538" y="4143375"/>
              <a:ext cx="2397125" cy="3333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grpSp>
          <p:nvGrpSpPr>
            <p:cNvPr id="2252" name="Group 266"/>
            <p:cNvGrpSpPr>
              <a:grpSpLocks/>
            </p:cNvGrpSpPr>
            <p:nvPr/>
          </p:nvGrpSpPr>
          <p:grpSpPr bwMode="auto">
            <a:xfrm>
              <a:off x="4892676" y="3340100"/>
              <a:ext cx="2547938" cy="1616075"/>
              <a:chOff x="3082" y="2104"/>
              <a:chExt cx="1605" cy="1018"/>
            </a:xfrm>
          </p:grpSpPr>
          <p:sp>
            <p:nvSpPr>
              <p:cNvPr id="2401" name="Rectangle 258"/>
              <p:cNvSpPr>
                <a:spLocks noChangeArrowheads="1"/>
              </p:cNvSpPr>
              <p:nvPr/>
            </p:nvSpPr>
            <p:spPr bwMode="auto">
              <a:xfrm>
                <a:off x="3082" y="2104"/>
                <a:ext cx="1605" cy="1018"/>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402" name="Rectangle 259"/>
              <p:cNvSpPr>
                <a:spLocks noChangeArrowheads="1"/>
              </p:cNvSpPr>
              <p:nvPr/>
            </p:nvSpPr>
            <p:spPr bwMode="auto">
              <a:xfrm>
                <a:off x="3082" y="2997"/>
                <a:ext cx="160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fontAlgn="base">
                  <a:spcBef>
                    <a:spcPct val="0"/>
                  </a:spcBef>
                  <a:spcAft>
                    <a:spcPct val="0"/>
                  </a:spcAft>
                </a:pPr>
                <a:r>
                  <a:rPr lang="de-DE" sz="1100" b="1" dirty="0">
                    <a:solidFill>
                      <a:srgbClr val="000000"/>
                    </a:solidFill>
                    <a:latin typeface="Times New Roman" pitchFamily="18" charset="0"/>
                  </a:rPr>
                  <a:t>Metakognitives System</a:t>
                </a:r>
                <a:endParaRPr lang="de-DE" dirty="0">
                  <a:solidFill>
                    <a:srgbClr val="000000"/>
                  </a:solidFill>
                </a:endParaRPr>
              </a:p>
            </p:txBody>
          </p:sp>
          <p:sp>
            <p:nvSpPr>
              <p:cNvPr id="2407" name="Rectangle 264"/>
              <p:cNvSpPr>
                <a:spLocks noChangeArrowheads="1"/>
              </p:cNvSpPr>
              <p:nvPr/>
            </p:nvSpPr>
            <p:spPr bwMode="auto">
              <a:xfrm>
                <a:off x="3171" y="2599"/>
                <a:ext cx="1421" cy="211"/>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Evaluation/ Überwachung</a:t>
                </a:r>
              </a:p>
            </p:txBody>
          </p:sp>
        </p:grpSp>
        <p:sp>
          <p:nvSpPr>
            <p:cNvPr id="2259" name="Rectangle 287"/>
            <p:cNvSpPr>
              <a:spLocks noChangeArrowheads="1"/>
            </p:cNvSpPr>
            <p:nvPr/>
          </p:nvSpPr>
          <p:spPr bwMode="auto">
            <a:xfrm>
              <a:off x="5402312" y="779463"/>
              <a:ext cx="131375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de-DE" sz="1300" b="1" dirty="0">
                  <a:solidFill>
                    <a:srgbClr val="000000"/>
                  </a:solidFill>
                  <a:latin typeface="Times New Roman" pitchFamily="18" charset="0"/>
                </a:rPr>
                <a:t>Handlung/ Leistung</a:t>
              </a:r>
              <a:endParaRPr lang="de-DE" dirty="0">
                <a:solidFill>
                  <a:srgbClr val="000000"/>
                </a:solidFill>
              </a:endParaRPr>
            </a:p>
          </p:txBody>
        </p:sp>
        <p:sp>
          <p:nvSpPr>
            <p:cNvPr id="2261" name="Rectangle 289"/>
            <p:cNvSpPr>
              <a:spLocks noChangeArrowheads="1"/>
            </p:cNvSpPr>
            <p:nvPr/>
          </p:nvSpPr>
          <p:spPr bwMode="auto">
            <a:xfrm>
              <a:off x="1234759" y="5363691"/>
              <a:ext cx="5133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de-DE" sz="1300" b="1" dirty="0">
                  <a:solidFill>
                    <a:srgbClr val="000000"/>
                  </a:solidFill>
                  <a:latin typeface="Times New Roman" pitchFamily="18" charset="0"/>
                </a:rPr>
                <a:t>Umwelt</a:t>
              </a:r>
              <a:endParaRPr lang="de-DE" dirty="0">
                <a:solidFill>
                  <a:srgbClr val="000000"/>
                </a:solidFill>
              </a:endParaRPr>
            </a:p>
          </p:txBody>
        </p:sp>
        <p:sp>
          <p:nvSpPr>
            <p:cNvPr id="2265" name="Rectangle 293"/>
            <p:cNvSpPr>
              <a:spLocks noChangeArrowheads="1"/>
            </p:cNvSpPr>
            <p:nvPr/>
          </p:nvSpPr>
          <p:spPr bwMode="auto">
            <a:xfrm>
              <a:off x="1936751" y="1125538"/>
              <a:ext cx="2546350"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68" name="Rectangle 296"/>
            <p:cNvSpPr>
              <a:spLocks noChangeArrowheads="1"/>
            </p:cNvSpPr>
            <p:nvPr/>
          </p:nvSpPr>
          <p:spPr bwMode="auto">
            <a:xfrm>
              <a:off x="2017713" y="1544638"/>
              <a:ext cx="2395538"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dirty="0">
                <a:solidFill>
                  <a:srgbClr val="000000"/>
                </a:solidFill>
              </a:endParaRPr>
            </a:p>
          </p:txBody>
        </p:sp>
        <p:sp>
          <p:nvSpPr>
            <p:cNvPr id="2273" name="Rectangle 301"/>
            <p:cNvSpPr>
              <a:spLocks noChangeArrowheads="1"/>
            </p:cNvSpPr>
            <p:nvPr/>
          </p:nvSpPr>
          <p:spPr bwMode="auto">
            <a:xfrm>
              <a:off x="2017713" y="2212975"/>
              <a:ext cx="2395538"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79" name="Rectangle 307"/>
            <p:cNvSpPr>
              <a:spLocks noChangeArrowheads="1"/>
            </p:cNvSpPr>
            <p:nvPr/>
          </p:nvSpPr>
          <p:spPr bwMode="auto">
            <a:xfrm>
              <a:off x="4892676" y="1125538"/>
              <a:ext cx="2547938" cy="1617663"/>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81" name="Rectangle 309"/>
            <p:cNvSpPr>
              <a:spLocks noChangeArrowheads="1"/>
            </p:cNvSpPr>
            <p:nvPr/>
          </p:nvSpPr>
          <p:spPr bwMode="auto">
            <a:xfrm>
              <a:off x="5360988" y="1173163"/>
              <a:ext cx="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de-DE" dirty="0">
                <a:solidFill>
                  <a:srgbClr val="000000"/>
                </a:solidFill>
              </a:endParaRPr>
            </a:p>
          </p:txBody>
        </p:sp>
        <p:sp>
          <p:nvSpPr>
            <p:cNvPr id="2282" name="Rectangle 310"/>
            <p:cNvSpPr>
              <a:spLocks noChangeArrowheads="1"/>
            </p:cNvSpPr>
            <p:nvPr/>
          </p:nvSpPr>
          <p:spPr bwMode="auto">
            <a:xfrm>
              <a:off x="4892676" y="1173163"/>
              <a:ext cx="25479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fontAlgn="base">
                <a:spcBef>
                  <a:spcPct val="0"/>
                </a:spcBef>
                <a:spcAft>
                  <a:spcPct val="0"/>
                </a:spcAft>
              </a:pPr>
              <a:r>
                <a:rPr lang="de-DE" sz="1100" b="1" dirty="0">
                  <a:solidFill>
                    <a:srgbClr val="000000"/>
                  </a:solidFill>
                  <a:latin typeface="Times New Roman" pitchFamily="18" charset="0"/>
                </a:rPr>
                <a:t>Nicht handlungsbezogenes </a:t>
              </a:r>
            </a:p>
            <a:p>
              <a:pPr algn="ctr" fontAlgn="base">
                <a:spcBef>
                  <a:spcPct val="0"/>
                </a:spcBef>
                <a:spcAft>
                  <a:spcPct val="0"/>
                </a:spcAft>
              </a:pPr>
              <a:r>
                <a:rPr lang="de-DE" sz="1100" b="1" dirty="0">
                  <a:solidFill>
                    <a:srgbClr val="000000"/>
                  </a:solidFill>
                  <a:latin typeface="Times New Roman" pitchFamily="18" charset="0"/>
                </a:rPr>
                <a:t>Wissenssystem (NHBS)</a:t>
              </a:r>
              <a:endParaRPr lang="de-DE" dirty="0">
                <a:solidFill>
                  <a:srgbClr val="000000"/>
                </a:solidFill>
              </a:endParaRPr>
            </a:p>
          </p:txBody>
        </p:sp>
        <p:sp>
          <p:nvSpPr>
            <p:cNvPr id="2284" name="Rectangle 312"/>
            <p:cNvSpPr>
              <a:spLocks noChangeArrowheads="1"/>
            </p:cNvSpPr>
            <p:nvPr/>
          </p:nvSpPr>
          <p:spPr bwMode="auto">
            <a:xfrm>
              <a:off x="4973638" y="1544638"/>
              <a:ext cx="2397125"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292" name="Rectangle 320"/>
            <p:cNvSpPr>
              <a:spLocks noChangeArrowheads="1"/>
            </p:cNvSpPr>
            <p:nvPr/>
          </p:nvSpPr>
          <p:spPr bwMode="auto">
            <a:xfrm>
              <a:off x="4973638" y="2212975"/>
              <a:ext cx="2397125"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de-DE" dirty="0">
                <a:solidFill>
                  <a:srgbClr val="000000"/>
                </a:solidFill>
              </a:endParaRPr>
            </a:p>
          </p:txBody>
        </p:sp>
        <p:sp>
          <p:nvSpPr>
            <p:cNvPr id="2301" name="Rectangle 329"/>
            <p:cNvSpPr>
              <a:spLocks noChangeArrowheads="1"/>
            </p:cNvSpPr>
            <p:nvPr/>
          </p:nvSpPr>
          <p:spPr bwMode="auto">
            <a:xfrm>
              <a:off x="4892676" y="1125538"/>
              <a:ext cx="2547938" cy="1617663"/>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306" name="Rectangle 334"/>
            <p:cNvSpPr>
              <a:spLocks noChangeArrowheads="1"/>
            </p:cNvSpPr>
            <p:nvPr/>
          </p:nvSpPr>
          <p:spPr bwMode="auto">
            <a:xfrm>
              <a:off x="4973638" y="1544638"/>
              <a:ext cx="2397125"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Repräsentation </a:t>
              </a:r>
            </a:p>
            <a:p>
              <a:pPr algn="ctr" fontAlgn="base">
                <a:spcBef>
                  <a:spcPct val="0"/>
                </a:spcBef>
                <a:spcAft>
                  <a:spcPct val="0"/>
                </a:spcAft>
              </a:pPr>
              <a:r>
                <a:rPr lang="de-DE" sz="1200" dirty="0">
                  <a:solidFill>
                    <a:srgbClr val="000000"/>
                  </a:solidFill>
                  <a:latin typeface="Times New Roman" pitchFamily="18" charset="0"/>
                  <a:cs typeface="Times New Roman" pitchFamily="18" charset="0"/>
                </a:rPr>
                <a:t>expliziten statischen Wissens</a:t>
              </a:r>
            </a:p>
          </p:txBody>
        </p:sp>
        <p:sp>
          <p:nvSpPr>
            <p:cNvPr id="2314" name="Rectangle 342"/>
            <p:cNvSpPr>
              <a:spLocks noChangeArrowheads="1"/>
            </p:cNvSpPr>
            <p:nvPr/>
          </p:nvSpPr>
          <p:spPr bwMode="auto">
            <a:xfrm>
              <a:off x="4973638" y="2212975"/>
              <a:ext cx="2397125" cy="419100"/>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Repräsentation </a:t>
              </a:r>
            </a:p>
            <a:p>
              <a:pPr algn="ctr" fontAlgn="base">
                <a:spcBef>
                  <a:spcPct val="0"/>
                </a:spcBef>
                <a:spcAft>
                  <a:spcPct val="0"/>
                </a:spcAft>
              </a:pPr>
              <a:r>
                <a:rPr lang="de-DE" sz="1200" dirty="0">
                  <a:solidFill>
                    <a:srgbClr val="000000"/>
                  </a:solidFill>
                  <a:latin typeface="Times New Roman" pitchFamily="18" charset="0"/>
                  <a:cs typeface="Times New Roman" pitchFamily="18" charset="0"/>
                </a:rPr>
                <a:t>impliziten statischen Wissens</a:t>
              </a:r>
            </a:p>
          </p:txBody>
        </p:sp>
        <p:sp>
          <p:nvSpPr>
            <p:cNvPr id="2324" name="Rectangle 352"/>
            <p:cNvSpPr>
              <a:spLocks noChangeArrowheads="1"/>
            </p:cNvSpPr>
            <p:nvPr/>
          </p:nvSpPr>
          <p:spPr bwMode="auto">
            <a:xfrm>
              <a:off x="1936751" y="3340100"/>
              <a:ext cx="2546350"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327" name="Rectangle 355"/>
            <p:cNvSpPr>
              <a:spLocks noChangeArrowheads="1"/>
            </p:cNvSpPr>
            <p:nvPr/>
          </p:nvSpPr>
          <p:spPr bwMode="auto">
            <a:xfrm>
              <a:off x="2014538" y="3579813"/>
              <a:ext cx="2397125" cy="3333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explizit</a:t>
              </a:r>
            </a:p>
          </p:txBody>
        </p:sp>
        <p:sp>
          <p:nvSpPr>
            <p:cNvPr id="2329" name="Rectangle 357"/>
            <p:cNvSpPr>
              <a:spLocks noChangeArrowheads="1"/>
            </p:cNvSpPr>
            <p:nvPr/>
          </p:nvSpPr>
          <p:spPr bwMode="auto">
            <a:xfrm>
              <a:off x="2014538" y="4143375"/>
              <a:ext cx="2397125" cy="3333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45720" rIns="0" bIns="45720" numCol="1" anchor="ctr"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implizit</a:t>
              </a:r>
            </a:p>
          </p:txBody>
        </p:sp>
        <p:sp>
          <p:nvSpPr>
            <p:cNvPr id="2331" name="Rectangle 359"/>
            <p:cNvSpPr>
              <a:spLocks noChangeArrowheads="1"/>
            </p:cNvSpPr>
            <p:nvPr/>
          </p:nvSpPr>
          <p:spPr bwMode="auto">
            <a:xfrm>
              <a:off x="4892676" y="3340100"/>
              <a:ext cx="2547938"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339" name="Rectangle 367"/>
            <p:cNvSpPr>
              <a:spLocks noChangeArrowheads="1"/>
            </p:cNvSpPr>
            <p:nvPr/>
          </p:nvSpPr>
          <p:spPr bwMode="auto">
            <a:xfrm>
              <a:off x="4892676" y="3340100"/>
              <a:ext cx="2547938" cy="1616075"/>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de-DE">
                <a:solidFill>
                  <a:srgbClr val="000000"/>
                </a:solidFill>
              </a:endParaRPr>
            </a:p>
          </p:txBody>
        </p:sp>
        <p:sp>
          <p:nvSpPr>
            <p:cNvPr id="2341" name="Rectangle 369"/>
            <p:cNvSpPr>
              <a:spLocks noChangeArrowheads="1"/>
            </p:cNvSpPr>
            <p:nvPr/>
          </p:nvSpPr>
          <p:spPr bwMode="auto">
            <a:xfrm>
              <a:off x="5033963" y="3575238"/>
              <a:ext cx="2255838" cy="334963"/>
            </a:xfrm>
            <a:prstGeom prst="rect">
              <a:avLst/>
            </a:prstGeom>
            <a:noFill/>
            <a:ln w="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45720" rIns="0" bIns="45720" numCol="1" anchor="ctr" anchorCtr="0" compatLnSpc="1">
              <a:prstTxWarp prst="textNoShape">
                <a:avLst/>
              </a:prstTxWarp>
            </a:bodyPr>
            <a:lstStyle/>
            <a:p>
              <a:pPr algn="ctr" fontAlgn="base">
                <a:spcBef>
                  <a:spcPct val="0"/>
                </a:spcBef>
                <a:spcAft>
                  <a:spcPct val="0"/>
                </a:spcAft>
              </a:pPr>
              <a:r>
                <a:rPr lang="de-DE" sz="1200" dirty="0">
                  <a:solidFill>
                    <a:srgbClr val="000000"/>
                  </a:solidFill>
                  <a:latin typeface="Times New Roman" pitchFamily="18" charset="0"/>
                  <a:cs typeface="Times New Roman" pitchFamily="18" charset="0"/>
                </a:rPr>
                <a:t>Ziele</a:t>
              </a:r>
            </a:p>
          </p:txBody>
        </p:sp>
        <p:cxnSp>
          <p:nvCxnSpPr>
            <p:cNvPr id="2451" name="Gewinkelte Verbindung 2450"/>
            <p:cNvCxnSpPr/>
            <p:nvPr/>
          </p:nvCxnSpPr>
          <p:spPr>
            <a:xfrm rot="10800000">
              <a:off x="4114645" y="2733677"/>
              <a:ext cx="2052000" cy="183330"/>
            </a:xfrm>
            <a:prstGeom prst="bentConnector3">
              <a:avLst>
                <a:gd name="adj1" fmla="val 10000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feld 2"/>
          <p:cNvSpPr txBox="1"/>
          <p:nvPr/>
        </p:nvSpPr>
        <p:spPr>
          <a:xfrm>
            <a:off x="31846" y="1162358"/>
            <a:ext cx="3673610" cy="338554"/>
          </a:xfrm>
          <a:prstGeom prst="rect">
            <a:avLst/>
          </a:prstGeom>
          <a:noFill/>
        </p:spPr>
        <p:txBody>
          <a:bodyPr wrap="square" rtlCol="0">
            <a:spAutoFit/>
          </a:bodyPr>
          <a:lstStyle/>
          <a:p>
            <a:pPr fontAlgn="base">
              <a:spcBef>
                <a:spcPct val="0"/>
              </a:spcBef>
              <a:spcAft>
                <a:spcPct val="0"/>
              </a:spcAft>
            </a:pPr>
            <a:r>
              <a:rPr lang="de-DE" sz="1600" dirty="0">
                <a:solidFill>
                  <a:srgbClr val="000000"/>
                </a:solidFill>
              </a:rPr>
              <a:t>CLARION – Modell (Abele 2013)</a:t>
            </a:r>
          </a:p>
        </p:txBody>
      </p:sp>
      <p:cxnSp>
        <p:nvCxnSpPr>
          <p:cNvPr id="10" name="Gerade Verbindung mit Pfeil 9"/>
          <p:cNvCxnSpPr>
            <a:stCxn id="2401" idx="0"/>
            <a:endCxn id="2279" idx="2"/>
          </p:cNvCxnSpPr>
          <p:nvPr/>
        </p:nvCxnSpPr>
        <p:spPr>
          <a:xfrm flipV="1">
            <a:off x="6640187" y="3126097"/>
            <a:ext cx="0" cy="596899"/>
          </a:xfrm>
          <a:prstGeom prst="straightConnector1">
            <a:avLst/>
          </a:prstGeom>
          <a:ln w="1905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5" name="Gerade Verbindung mit Pfeil 14"/>
          <p:cNvCxnSpPr>
            <a:stCxn id="2245" idx="3"/>
            <a:endCxn id="2401" idx="1"/>
          </p:cNvCxnSpPr>
          <p:nvPr/>
        </p:nvCxnSpPr>
        <p:spPr>
          <a:xfrm>
            <a:off x="4816056" y="4531033"/>
            <a:ext cx="443777" cy="0"/>
          </a:xfrm>
          <a:prstGeom prst="straightConnector1">
            <a:avLst/>
          </a:prstGeom>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7" name="Gerade Verbindung mit Pfeil 6"/>
          <p:cNvCxnSpPr/>
          <p:nvPr/>
        </p:nvCxnSpPr>
        <p:spPr>
          <a:xfrm flipV="1">
            <a:off x="3393371" y="3126097"/>
            <a:ext cx="0" cy="596899"/>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8" name="Gerade Verbindung mit Pfeil 47"/>
          <p:cNvCxnSpPr/>
          <p:nvPr/>
        </p:nvCxnSpPr>
        <p:spPr>
          <a:xfrm flipV="1">
            <a:off x="3393371" y="2348882"/>
            <a:ext cx="0" cy="246989"/>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50" name="Gerade Verbindung mit Pfeil 49"/>
          <p:cNvCxnSpPr/>
          <p:nvPr/>
        </p:nvCxnSpPr>
        <p:spPr>
          <a:xfrm>
            <a:off x="4816056" y="2492896"/>
            <a:ext cx="443777" cy="1"/>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grpSp>
        <p:nvGrpSpPr>
          <p:cNvPr id="19" name="Gruppieren 18"/>
          <p:cNvGrpSpPr/>
          <p:nvPr/>
        </p:nvGrpSpPr>
        <p:grpSpPr>
          <a:xfrm>
            <a:off x="3783477" y="1262386"/>
            <a:ext cx="2028551" cy="238527"/>
            <a:chOff x="3491880" y="1262385"/>
            <a:chExt cx="1872209" cy="238527"/>
          </a:xfrm>
        </p:grpSpPr>
        <p:cxnSp>
          <p:nvCxnSpPr>
            <p:cNvPr id="14" name="Gerade Verbindung 13"/>
            <p:cNvCxnSpPr/>
            <p:nvPr/>
          </p:nvCxnSpPr>
          <p:spPr>
            <a:xfrm flipV="1">
              <a:off x="3491880" y="1262385"/>
              <a:ext cx="0" cy="2385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endCxn id="2259" idx="1"/>
            </p:cNvCxnSpPr>
            <p:nvPr/>
          </p:nvCxnSpPr>
          <p:spPr>
            <a:xfrm>
              <a:off x="3491880" y="1262385"/>
              <a:ext cx="1872209" cy="1"/>
            </a:xfrm>
            <a:prstGeom prst="straightConnector1">
              <a:avLst/>
            </a:prstGeom>
            <a:ln w="190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grpSp>
      <p:cxnSp>
        <p:nvCxnSpPr>
          <p:cNvPr id="59" name="Gerade Verbindung mit Pfeil 58"/>
          <p:cNvCxnSpPr/>
          <p:nvPr/>
        </p:nvCxnSpPr>
        <p:spPr>
          <a:xfrm flipV="1">
            <a:off x="6670260" y="2348881"/>
            <a:ext cx="0" cy="246989"/>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5" name="Freeform 292"/>
          <p:cNvSpPr>
            <a:spLocks noEditPoints="1"/>
          </p:cNvSpPr>
          <p:nvPr/>
        </p:nvSpPr>
        <p:spPr bwMode="auto">
          <a:xfrm>
            <a:off x="1616864" y="1895476"/>
            <a:ext cx="481619" cy="3452813"/>
          </a:xfrm>
          <a:custGeom>
            <a:avLst/>
            <a:gdLst>
              <a:gd name="T0" fmla="*/ 0 w 280"/>
              <a:gd name="T1" fmla="*/ 2175 h 2175"/>
              <a:gd name="T2" fmla="*/ 0 w 280"/>
              <a:gd name="T3" fmla="*/ 16 h 2175"/>
              <a:gd name="T4" fmla="*/ 241 w 280"/>
              <a:gd name="T5" fmla="*/ 16 h 2175"/>
              <a:gd name="T6" fmla="*/ 241 w 280"/>
              <a:gd name="T7" fmla="*/ 32 h 2175"/>
              <a:gd name="T8" fmla="*/ 8 w 280"/>
              <a:gd name="T9" fmla="*/ 32 h 2175"/>
              <a:gd name="T10" fmla="*/ 16 w 280"/>
              <a:gd name="T11" fmla="*/ 24 h 2175"/>
              <a:gd name="T12" fmla="*/ 16 w 280"/>
              <a:gd name="T13" fmla="*/ 2175 h 2175"/>
              <a:gd name="T14" fmla="*/ 0 w 280"/>
              <a:gd name="T15" fmla="*/ 2175 h 2175"/>
              <a:gd name="T16" fmla="*/ 233 w 280"/>
              <a:gd name="T17" fmla="*/ 0 h 2175"/>
              <a:gd name="T18" fmla="*/ 280 w 280"/>
              <a:gd name="T19" fmla="*/ 24 h 2175"/>
              <a:gd name="T20" fmla="*/ 233 w 280"/>
              <a:gd name="T21" fmla="*/ 47 h 2175"/>
              <a:gd name="T22" fmla="*/ 233 w 280"/>
              <a:gd name="T23"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 h="2175">
                <a:moveTo>
                  <a:pt x="0" y="2175"/>
                </a:moveTo>
                <a:lnTo>
                  <a:pt x="0" y="16"/>
                </a:lnTo>
                <a:lnTo>
                  <a:pt x="241" y="16"/>
                </a:lnTo>
                <a:lnTo>
                  <a:pt x="241" y="32"/>
                </a:lnTo>
                <a:lnTo>
                  <a:pt x="8" y="32"/>
                </a:lnTo>
                <a:lnTo>
                  <a:pt x="16" y="24"/>
                </a:lnTo>
                <a:lnTo>
                  <a:pt x="16" y="2175"/>
                </a:lnTo>
                <a:lnTo>
                  <a:pt x="0" y="2175"/>
                </a:lnTo>
                <a:close/>
                <a:moveTo>
                  <a:pt x="233" y="0"/>
                </a:moveTo>
                <a:lnTo>
                  <a:pt x="280" y="24"/>
                </a:lnTo>
                <a:lnTo>
                  <a:pt x="233" y="47"/>
                </a:lnTo>
                <a:lnTo>
                  <a:pt x="233"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de-DE"/>
          </a:p>
        </p:txBody>
      </p:sp>
      <p:sp>
        <p:nvSpPr>
          <p:cNvPr id="47" name="Freeform 290"/>
          <p:cNvSpPr>
            <a:spLocks noEditPoints="1"/>
          </p:cNvSpPr>
          <p:nvPr/>
        </p:nvSpPr>
        <p:spPr bwMode="auto">
          <a:xfrm>
            <a:off x="1886884" y="5310497"/>
            <a:ext cx="4669984" cy="536575"/>
          </a:xfrm>
          <a:custGeom>
            <a:avLst/>
            <a:gdLst>
              <a:gd name="T0" fmla="*/ 0 w 2715"/>
              <a:gd name="T1" fmla="*/ 322 h 338"/>
              <a:gd name="T2" fmla="*/ 2692 w 2715"/>
              <a:gd name="T3" fmla="*/ 322 h 338"/>
              <a:gd name="T4" fmla="*/ 2684 w 2715"/>
              <a:gd name="T5" fmla="*/ 330 h 338"/>
              <a:gd name="T6" fmla="*/ 2684 w 2715"/>
              <a:gd name="T7" fmla="*/ 39 h 338"/>
              <a:gd name="T8" fmla="*/ 2699 w 2715"/>
              <a:gd name="T9" fmla="*/ 39 h 338"/>
              <a:gd name="T10" fmla="*/ 2699 w 2715"/>
              <a:gd name="T11" fmla="*/ 338 h 338"/>
              <a:gd name="T12" fmla="*/ 0 w 2715"/>
              <a:gd name="T13" fmla="*/ 338 h 338"/>
              <a:gd name="T14" fmla="*/ 0 w 2715"/>
              <a:gd name="T15" fmla="*/ 322 h 338"/>
              <a:gd name="T16" fmla="*/ 2668 w 2715"/>
              <a:gd name="T17" fmla="*/ 47 h 338"/>
              <a:gd name="T18" fmla="*/ 2692 w 2715"/>
              <a:gd name="T19" fmla="*/ 0 h 338"/>
              <a:gd name="T20" fmla="*/ 2715 w 2715"/>
              <a:gd name="T21" fmla="*/ 47 h 338"/>
              <a:gd name="T22" fmla="*/ 2668 w 2715"/>
              <a:gd name="T23" fmla="*/ 4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15" h="338">
                <a:moveTo>
                  <a:pt x="0" y="322"/>
                </a:moveTo>
                <a:lnTo>
                  <a:pt x="2692" y="322"/>
                </a:lnTo>
                <a:lnTo>
                  <a:pt x="2684" y="330"/>
                </a:lnTo>
                <a:lnTo>
                  <a:pt x="2684" y="39"/>
                </a:lnTo>
                <a:lnTo>
                  <a:pt x="2699" y="39"/>
                </a:lnTo>
                <a:lnTo>
                  <a:pt x="2699" y="338"/>
                </a:lnTo>
                <a:lnTo>
                  <a:pt x="0" y="338"/>
                </a:lnTo>
                <a:lnTo>
                  <a:pt x="0" y="322"/>
                </a:lnTo>
                <a:close/>
                <a:moveTo>
                  <a:pt x="2668" y="47"/>
                </a:moveTo>
                <a:lnTo>
                  <a:pt x="2692" y="0"/>
                </a:lnTo>
                <a:lnTo>
                  <a:pt x="2715" y="47"/>
                </a:lnTo>
                <a:lnTo>
                  <a:pt x="2668" y="47"/>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de-DE"/>
          </a:p>
        </p:txBody>
      </p:sp>
      <p:sp>
        <p:nvSpPr>
          <p:cNvPr id="49" name="Freeform 291"/>
          <p:cNvSpPr>
            <a:spLocks noEditPoints="1"/>
          </p:cNvSpPr>
          <p:nvPr/>
        </p:nvSpPr>
        <p:spPr bwMode="auto">
          <a:xfrm>
            <a:off x="1627841" y="4531033"/>
            <a:ext cx="481619" cy="1238250"/>
          </a:xfrm>
          <a:custGeom>
            <a:avLst/>
            <a:gdLst>
              <a:gd name="T0" fmla="*/ 0 w 280"/>
              <a:gd name="T1" fmla="*/ 780 h 780"/>
              <a:gd name="T2" fmla="*/ 0 w 280"/>
              <a:gd name="T3" fmla="*/ 16 h 780"/>
              <a:gd name="T4" fmla="*/ 241 w 280"/>
              <a:gd name="T5" fmla="*/ 16 h 780"/>
              <a:gd name="T6" fmla="*/ 241 w 280"/>
              <a:gd name="T7" fmla="*/ 32 h 780"/>
              <a:gd name="T8" fmla="*/ 8 w 280"/>
              <a:gd name="T9" fmla="*/ 32 h 780"/>
              <a:gd name="T10" fmla="*/ 16 w 280"/>
              <a:gd name="T11" fmla="*/ 24 h 780"/>
              <a:gd name="T12" fmla="*/ 16 w 280"/>
              <a:gd name="T13" fmla="*/ 780 h 780"/>
              <a:gd name="T14" fmla="*/ 0 w 280"/>
              <a:gd name="T15" fmla="*/ 780 h 780"/>
              <a:gd name="T16" fmla="*/ 233 w 280"/>
              <a:gd name="T17" fmla="*/ 0 h 780"/>
              <a:gd name="T18" fmla="*/ 280 w 280"/>
              <a:gd name="T19" fmla="*/ 24 h 780"/>
              <a:gd name="T20" fmla="*/ 233 w 280"/>
              <a:gd name="T21" fmla="*/ 48 h 780"/>
              <a:gd name="T22" fmla="*/ 233 w 280"/>
              <a:gd name="T23"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 h="780">
                <a:moveTo>
                  <a:pt x="0" y="780"/>
                </a:moveTo>
                <a:lnTo>
                  <a:pt x="0" y="16"/>
                </a:lnTo>
                <a:lnTo>
                  <a:pt x="241" y="16"/>
                </a:lnTo>
                <a:lnTo>
                  <a:pt x="241" y="32"/>
                </a:lnTo>
                <a:lnTo>
                  <a:pt x="8" y="32"/>
                </a:lnTo>
                <a:lnTo>
                  <a:pt x="16" y="24"/>
                </a:lnTo>
                <a:lnTo>
                  <a:pt x="16" y="780"/>
                </a:lnTo>
                <a:lnTo>
                  <a:pt x="0" y="780"/>
                </a:lnTo>
                <a:close/>
                <a:moveTo>
                  <a:pt x="233" y="0"/>
                </a:moveTo>
                <a:lnTo>
                  <a:pt x="280" y="24"/>
                </a:lnTo>
                <a:lnTo>
                  <a:pt x="233" y="48"/>
                </a:lnTo>
                <a:lnTo>
                  <a:pt x="233"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4108071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454025" y="1089025"/>
            <a:ext cx="8748713" cy="56092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000">
                <a:solidFill>
                  <a:schemeClr val="bg1"/>
                </a:solidFill>
                <a:latin typeface="Arial" charset="0"/>
              </a:defRPr>
            </a:lvl1pPr>
            <a:lvl2pPr marL="914400" indent="-457200">
              <a:defRPr sz="2000">
                <a:solidFill>
                  <a:schemeClr val="bg1"/>
                </a:solidFill>
                <a:latin typeface="Arial" charset="0"/>
              </a:defRPr>
            </a:lvl2pPr>
            <a:lvl3pPr>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ts val="1325"/>
              </a:spcBef>
            </a:pPr>
            <a:r>
              <a:rPr lang="de-DE" sz="2200" dirty="0" smtClean="0">
                <a:solidFill>
                  <a:schemeClr val="tx1"/>
                </a:solidFill>
              </a:rPr>
              <a:t>	</a:t>
            </a:r>
            <a:r>
              <a:rPr lang="de-DE" sz="2200" b="1" dirty="0" smtClean="0">
                <a:solidFill>
                  <a:schemeClr val="tx1"/>
                </a:solidFill>
              </a:rPr>
              <a:t>Ansprüche an valide Kompetenzmessungen</a:t>
            </a:r>
            <a:r>
              <a:rPr lang="de-DE" sz="2200" dirty="0" smtClean="0">
                <a:solidFill>
                  <a:schemeClr val="tx1"/>
                </a:solidFill>
              </a:rPr>
              <a:t>: </a:t>
            </a:r>
            <a:r>
              <a:rPr lang="de-DE" sz="2200" b="1" dirty="0" smtClean="0">
                <a:solidFill>
                  <a:schemeClr val="tx1"/>
                </a:solidFill>
              </a:rPr>
              <a:t>Konstrukt-, inhalts- und </a:t>
            </a:r>
            <a:r>
              <a:rPr lang="de-DE" sz="2200" b="1" dirty="0" err="1" smtClean="0">
                <a:solidFill>
                  <a:schemeClr val="tx1"/>
                </a:solidFill>
              </a:rPr>
              <a:t>kriterienbezogene</a:t>
            </a:r>
            <a:r>
              <a:rPr lang="de-DE" sz="2200" b="1" dirty="0" smtClean="0">
                <a:solidFill>
                  <a:schemeClr val="tx1"/>
                </a:solidFill>
              </a:rPr>
              <a:t> Validität</a:t>
            </a:r>
          </a:p>
          <a:p>
            <a:pPr>
              <a:spcBef>
                <a:spcPts val="1325"/>
              </a:spcBef>
            </a:pPr>
            <a:r>
              <a:rPr lang="de-DE" sz="2200" dirty="0" smtClean="0">
                <a:solidFill>
                  <a:schemeClr val="tx1"/>
                </a:solidFill>
              </a:rPr>
              <a:t>	Konstruktvalidität – </a:t>
            </a:r>
            <a:r>
              <a:rPr lang="de-DE" sz="2200" dirty="0" err="1" smtClean="0">
                <a:solidFill>
                  <a:schemeClr val="tx1"/>
                </a:solidFill>
              </a:rPr>
              <a:t>Validitätsprobleme</a:t>
            </a:r>
            <a:r>
              <a:rPr lang="de-DE" sz="2200" dirty="0" smtClean="0">
                <a:solidFill>
                  <a:schemeClr val="tx1"/>
                </a:solidFill>
              </a:rPr>
              <a:t> auf </a:t>
            </a:r>
            <a:r>
              <a:rPr lang="de-DE" sz="2200" dirty="0" err="1" smtClean="0">
                <a:solidFill>
                  <a:schemeClr val="tx1"/>
                </a:solidFill>
              </a:rPr>
              <a:t>Konstruktebene</a:t>
            </a:r>
            <a:endParaRPr lang="de-DE" sz="2200" dirty="0" smtClean="0">
              <a:solidFill>
                <a:schemeClr val="tx1"/>
              </a:solidFill>
            </a:endParaRPr>
          </a:p>
          <a:p>
            <a:endParaRPr lang="de-DE" sz="800" dirty="0">
              <a:solidFill>
                <a:schemeClr val="tx1"/>
              </a:solidFill>
            </a:endParaRPr>
          </a:p>
          <a:p>
            <a:pPr lvl="1">
              <a:buFont typeface="Arial" charset="0"/>
              <a:buChar char="•"/>
            </a:pPr>
            <a:endParaRPr lang="de-DE" dirty="0">
              <a:solidFill>
                <a:schemeClr val="tx1"/>
              </a:solidFill>
            </a:endParaRPr>
          </a:p>
          <a:p>
            <a:pPr lvl="1">
              <a:buFont typeface="Arial" charset="0"/>
              <a:buChar char="•"/>
            </a:pPr>
            <a:r>
              <a:rPr lang="de-DE" dirty="0">
                <a:solidFill>
                  <a:schemeClr val="tx1"/>
                </a:solidFill>
              </a:rPr>
              <a:t>Ist bzw. unter welchen Bedingungen ist das Gesamtkonstrukt </a:t>
            </a:r>
            <a:r>
              <a:rPr lang="de-DE" dirty="0" smtClean="0">
                <a:solidFill>
                  <a:schemeClr val="tx1"/>
                </a:solidFill>
              </a:rPr>
              <a:t>beruflicher Handlungskompetenz (Fach-, Sozial- und Personalkompetenz) valide </a:t>
            </a:r>
            <a:r>
              <a:rPr lang="de-DE" dirty="0">
                <a:solidFill>
                  <a:schemeClr val="tx1"/>
                </a:solidFill>
              </a:rPr>
              <a:t>abbildbar?</a:t>
            </a:r>
          </a:p>
          <a:p>
            <a:pPr lvl="1">
              <a:buFont typeface="Arial" charset="0"/>
              <a:buChar char="•"/>
            </a:pPr>
            <a:endParaRPr lang="de-DE" sz="1800" dirty="0">
              <a:solidFill>
                <a:schemeClr val="tx1"/>
              </a:solidFill>
            </a:endParaRPr>
          </a:p>
          <a:p>
            <a:pPr lvl="1">
              <a:buFont typeface="Arial" charset="0"/>
              <a:buChar char="•"/>
            </a:pPr>
            <a:r>
              <a:rPr lang="de-DE" dirty="0">
                <a:solidFill>
                  <a:schemeClr val="tx1"/>
                </a:solidFill>
              </a:rPr>
              <a:t>Wie kann gewährleistet werden, dass die Subdimensionen valide erfasst werden können?</a:t>
            </a:r>
          </a:p>
          <a:p>
            <a:pPr lvl="2"/>
            <a:r>
              <a:rPr lang="de-DE" sz="1800" dirty="0">
                <a:solidFill>
                  <a:schemeClr val="tx1"/>
                </a:solidFill>
              </a:rPr>
              <a:t>	a)	bei Beschränkung auf </a:t>
            </a:r>
            <a:r>
              <a:rPr lang="de-DE" sz="1800" dirty="0" smtClean="0">
                <a:solidFill>
                  <a:schemeClr val="tx1"/>
                </a:solidFill>
              </a:rPr>
              <a:t> 						Fähigkeiten/Fertigkeiten/Dispositionen </a:t>
            </a:r>
            <a:endParaRPr lang="de-DE" sz="1800" dirty="0">
              <a:solidFill>
                <a:schemeClr val="tx1"/>
              </a:solidFill>
            </a:endParaRPr>
          </a:p>
          <a:p>
            <a:pPr lvl="2"/>
            <a:r>
              <a:rPr lang="de-DE" sz="1800" dirty="0">
                <a:solidFill>
                  <a:schemeClr val="tx1"/>
                </a:solidFill>
              </a:rPr>
              <a:t>	b)	bei Einbezug von Bereitschaften</a:t>
            </a:r>
          </a:p>
          <a:p>
            <a:pPr marL="457200" lvl="1" indent="0">
              <a:spcBef>
                <a:spcPts val="1325"/>
              </a:spcBef>
            </a:pPr>
            <a:r>
              <a:rPr lang="de-DE" dirty="0" smtClean="0">
                <a:solidFill>
                  <a:schemeClr val="tx1"/>
                </a:solidFill>
              </a:rPr>
              <a:t>Inhaltsvalidität - Welche Inhalte bzw. Anforderungstypen </a:t>
            </a:r>
            <a:r>
              <a:rPr lang="de-DE" dirty="0">
                <a:solidFill>
                  <a:schemeClr val="tx1"/>
                </a:solidFill>
              </a:rPr>
              <a:t>sind zu berücksichtigen</a:t>
            </a:r>
            <a:r>
              <a:rPr lang="de-DE" dirty="0" smtClean="0">
                <a:solidFill>
                  <a:schemeClr val="tx1"/>
                </a:solidFill>
              </a:rPr>
              <a:t>?</a:t>
            </a:r>
          </a:p>
          <a:p>
            <a:pPr marL="457200" lvl="1" indent="0">
              <a:spcBef>
                <a:spcPts val="1325"/>
              </a:spcBef>
            </a:pPr>
            <a:r>
              <a:rPr lang="de-DE" dirty="0" err="1" smtClean="0">
                <a:solidFill>
                  <a:schemeClr val="tx1"/>
                </a:solidFill>
              </a:rPr>
              <a:t>Kriterienbezogene</a:t>
            </a:r>
            <a:r>
              <a:rPr lang="de-DE" dirty="0" smtClean="0">
                <a:solidFill>
                  <a:schemeClr val="tx1"/>
                </a:solidFill>
              </a:rPr>
              <a:t> Validität – Maßstab reale Arbeitsproben </a:t>
            </a:r>
            <a:endParaRPr lang="de-DE" dirty="0">
              <a:solidFill>
                <a:schemeClr val="tx1"/>
              </a:solidFill>
            </a:endParaRPr>
          </a:p>
        </p:txBody>
      </p:sp>
      <p:sp>
        <p:nvSpPr>
          <p:cNvPr id="2" name="Pfeil nach rechts 1"/>
          <p:cNvSpPr/>
          <p:nvPr/>
        </p:nvSpPr>
        <p:spPr bwMode="auto">
          <a:xfrm>
            <a:off x="651316" y="2096852"/>
            <a:ext cx="180020" cy="14401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smtClean="0">
              <a:ln>
                <a:noFill/>
              </a:ln>
              <a:solidFill>
                <a:schemeClr val="bg1"/>
              </a:solidFill>
              <a:effectLst/>
              <a:latin typeface="Arial" charset="0"/>
            </a:endParaRPr>
          </a:p>
        </p:txBody>
      </p:sp>
      <p:sp>
        <p:nvSpPr>
          <p:cNvPr id="4" name="Pfeil nach rechts 3"/>
          <p:cNvSpPr/>
          <p:nvPr/>
        </p:nvSpPr>
        <p:spPr bwMode="auto">
          <a:xfrm>
            <a:off x="572154" y="5553236"/>
            <a:ext cx="180020" cy="14401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smtClean="0">
              <a:ln>
                <a:noFill/>
              </a:ln>
              <a:solidFill>
                <a:schemeClr val="bg1"/>
              </a:solidFill>
              <a:effectLst/>
              <a:latin typeface="Arial" charset="0"/>
            </a:endParaRPr>
          </a:p>
        </p:txBody>
      </p:sp>
      <p:sp>
        <p:nvSpPr>
          <p:cNvPr id="5" name="Pfeil nach rechts 4"/>
          <p:cNvSpPr/>
          <p:nvPr/>
        </p:nvSpPr>
        <p:spPr bwMode="auto">
          <a:xfrm>
            <a:off x="569560" y="6381328"/>
            <a:ext cx="180020" cy="14401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908010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633573" y="1089025"/>
            <a:ext cx="8748713" cy="618630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000">
                <a:solidFill>
                  <a:schemeClr val="bg1"/>
                </a:solidFill>
                <a:latin typeface="Arial" charset="0"/>
              </a:defRPr>
            </a:lvl1pPr>
            <a:lvl2pPr>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marL="177800" indent="-177800">
              <a:spcBef>
                <a:spcPts val="1325"/>
              </a:spcBef>
            </a:pPr>
            <a:r>
              <a:rPr lang="de-DE" sz="2200" b="1" dirty="0" smtClean="0">
                <a:solidFill>
                  <a:schemeClr val="tx1"/>
                </a:solidFill>
              </a:rPr>
              <a:t> Strukturmodelle berufsfachlicher Kompetenz im gewerblich - technischen Bereich</a:t>
            </a:r>
            <a:endParaRPr lang="de-DE" sz="2200" b="1" dirty="0">
              <a:solidFill>
                <a:schemeClr val="tx1"/>
              </a:solidFill>
            </a:endParaRPr>
          </a:p>
          <a:p>
            <a:endParaRPr lang="de-DE" sz="800" dirty="0">
              <a:solidFill>
                <a:schemeClr val="tx1"/>
              </a:solidFill>
            </a:endParaRPr>
          </a:p>
          <a:p>
            <a:pPr lvl="1"/>
            <a:endParaRPr lang="de-DE" sz="1800" dirty="0" smtClean="0">
              <a:solidFill>
                <a:schemeClr val="tx1"/>
              </a:solidFill>
            </a:endParaRPr>
          </a:p>
          <a:p>
            <a:pPr lvl="1"/>
            <a:r>
              <a:rPr lang="de-DE" sz="1800" dirty="0" smtClean="0">
                <a:solidFill>
                  <a:schemeClr val="tx1"/>
                </a:solidFill>
              </a:rPr>
              <a:t>Grundlegende Fragen: Welche Kompetenzstruktur kann begründet 					  unterstellt werden?</a:t>
            </a:r>
            <a:endParaRPr lang="de-DE" sz="1800" dirty="0">
              <a:solidFill>
                <a:schemeClr val="tx1"/>
              </a:solidFill>
            </a:endParaRPr>
          </a:p>
          <a:p>
            <a:pPr lvl="1"/>
            <a:endParaRPr lang="de-DE" sz="1800" dirty="0" smtClean="0">
              <a:solidFill>
                <a:schemeClr val="tx1"/>
              </a:solidFill>
            </a:endParaRPr>
          </a:p>
          <a:p>
            <a:pPr lvl="1"/>
            <a:r>
              <a:rPr lang="de-DE" sz="1800" dirty="0">
                <a:solidFill>
                  <a:schemeClr val="tx1"/>
                </a:solidFill>
              </a:rPr>
              <a:t>	(1)	I	</a:t>
            </a:r>
            <a:r>
              <a:rPr lang="de-DE" sz="1800" dirty="0" smtClean="0">
                <a:solidFill>
                  <a:schemeClr val="tx1"/>
                </a:solidFill>
              </a:rPr>
              <a:t>Wissen/ Verständnis</a:t>
            </a:r>
            <a:endParaRPr lang="de-DE" sz="1800" dirty="0">
              <a:solidFill>
                <a:schemeClr val="tx1"/>
              </a:solidFill>
            </a:endParaRPr>
          </a:p>
          <a:p>
            <a:pPr lvl="1"/>
            <a:r>
              <a:rPr lang="de-DE" sz="1800" dirty="0">
                <a:solidFill>
                  <a:schemeClr val="tx1"/>
                </a:solidFill>
              </a:rPr>
              <a:t>		II	Anwendung des Wissens in problemhaltigen Situationen		III	manuelle Fertigkeiten</a:t>
            </a:r>
          </a:p>
          <a:p>
            <a:pPr lvl="1"/>
            <a:endParaRPr lang="de-DE" sz="1800" dirty="0">
              <a:solidFill>
                <a:schemeClr val="tx1"/>
              </a:solidFill>
            </a:endParaRPr>
          </a:p>
          <a:p>
            <a:pPr lvl="1"/>
            <a:r>
              <a:rPr lang="de-DE" sz="1800" dirty="0">
                <a:solidFill>
                  <a:schemeClr val="tx1"/>
                </a:solidFill>
              </a:rPr>
              <a:t>	(2)	Methodenkompetenz ist bisher nicht als eigenständige </a:t>
            </a:r>
            <a:br>
              <a:rPr lang="de-DE" sz="1800" dirty="0">
                <a:solidFill>
                  <a:schemeClr val="tx1"/>
                </a:solidFill>
              </a:rPr>
            </a:br>
            <a:r>
              <a:rPr lang="de-DE" sz="1800" dirty="0" smtClean="0">
                <a:solidFill>
                  <a:schemeClr val="tx1"/>
                </a:solidFill>
              </a:rPr>
              <a:t>		Kompetenzdimension </a:t>
            </a:r>
            <a:r>
              <a:rPr lang="de-DE" sz="1800" dirty="0">
                <a:solidFill>
                  <a:schemeClr val="tx1"/>
                </a:solidFill>
              </a:rPr>
              <a:t>empirisch </a:t>
            </a:r>
            <a:r>
              <a:rPr lang="de-DE" sz="1800" dirty="0" smtClean="0">
                <a:solidFill>
                  <a:schemeClr val="tx1"/>
                </a:solidFill>
              </a:rPr>
              <a:t>ausweisbar</a:t>
            </a:r>
          </a:p>
          <a:p>
            <a:pPr lvl="1"/>
            <a:endParaRPr lang="de-DE" sz="1800" dirty="0">
              <a:solidFill>
                <a:schemeClr val="tx1"/>
              </a:solidFill>
            </a:endParaRPr>
          </a:p>
          <a:p>
            <a:pPr marL="0" indent="0"/>
            <a:r>
              <a:rPr lang="de-DE" sz="1800" dirty="0" smtClean="0">
                <a:solidFill>
                  <a:schemeClr val="tx1"/>
                </a:solidFill>
              </a:rPr>
              <a:t>	(3)	</a:t>
            </a:r>
            <a:r>
              <a:rPr lang="de-DE" sz="1800" dirty="0">
                <a:solidFill>
                  <a:schemeClr val="tx1"/>
                </a:solidFill>
              </a:rPr>
              <a:t>Es lassen sich z.T. Subdimensionen des Fachwissens und </a:t>
            </a:r>
            <a:br>
              <a:rPr lang="de-DE" sz="1800" dirty="0">
                <a:solidFill>
                  <a:schemeClr val="tx1"/>
                </a:solidFill>
              </a:rPr>
            </a:br>
            <a:r>
              <a:rPr lang="de-DE" sz="1800" dirty="0" smtClean="0">
                <a:solidFill>
                  <a:schemeClr val="tx1"/>
                </a:solidFill>
              </a:rPr>
              <a:t>		seiner </a:t>
            </a:r>
            <a:r>
              <a:rPr lang="de-DE" sz="1800" dirty="0">
                <a:solidFill>
                  <a:schemeClr val="tx1"/>
                </a:solidFill>
              </a:rPr>
              <a:t>Anwendung bestätigen</a:t>
            </a:r>
            <a:r>
              <a:rPr lang="de-DE" sz="1800" dirty="0" smtClean="0">
                <a:solidFill>
                  <a:schemeClr val="tx1"/>
                </a:solidFill>
              </a:rPr>
              <a:t>.</a:t>
            </a:r>
          </a:p>
          <a:p>
            <a:pPr marL="0" indent="0"/>
            <a:r>
              <a:rPr lang="de-DE" sz="1800" dirty="0">
                <a:solidFill>
                  <a:schemeClr val="tx1"/>
                </a:solidFill>
              </a:rPr>
              <a:t>	</a:t>
            </a:r>
            <a:endParaRPr lang="de-DE" sz="1800" dirty="0" smtClean="0">
              <a:solidFill>
                <a:schemeClr val="tx1"/>
              </a:solidFill>
            </a:endParaRPr>
          </a:p>
          <a:p>
            <a:pPr marL="0" indent="0"/>
            <a:r>
              <a:rPr lang="de-DE" sz="1800" dirty="0">
                <a:solidFill>
                  <a:schemeClr val="tx1"/>
                </a:solidFill>
              </a:rPr>
              <a:t>	</a:t>
            </a:r>
            <a:r>
              <a:rPr lang="de-DE" sz="1800" dirty="0" smtClean="0">
                <a:solidFill>
                  <a:schemeClr val="tx1"/>
                </a:solidFill>
              </a:rPr>
              <a:t>(4)	Es lassen sich im Verlauf der Ausbildung Ausdifferenzierungs- und 		Verschmelzungsprozesse der Subdimensionen beobachten</a:t>
            </a:r>
            <a:endParaRPr lang="de-DE" sz="1800" dirty="0">
              <a:solidFill>
                <a:schemeClr val="tx1"/>
              </a:solidFill>
            </a:endParaRPr>
          </a:p>
          <a:p>
            <a:pPr marL="342900" indent="-342900">
              <a:buFont typeface="Arial" pitchFamily="34" charset="0"/>
              <a:buChar char="•"/>
            </a:pPr>
            <a:endParaRPr lang="de-DE" dirty="0">
              <a:solidFill>
                <a:schemeClr val="tx1"/>
              </a:solidFill>
            </a:endParaRPr>
          </a:p>
          <a:p>
            <a:pPr lvl="1"/>
            <a:endParaRPr lang="de-DE" sz="1800" dirty="0">
              <a:solidFill>
                <a:schemeClr val="tx1"/>
              </a:solidFill>
            </a:endParaRPr>
          </a:p>
          <a:p>
            <a:pPr lvl="1"/>
            <a:r>
              <a:rPr lang="de-DE" sz="1800" dirty="0">
                <a:solidFill>
                  <a:schemeClr val="tx1"/>
                </a:solidFill>
              </a:rPr>
              <a:t>	</a:t>
            </a:r>
          </a:p>
        </p:txBody>
      </p:sp>
    </p:spTree>
    <p:extLst>
      <p:ext uri="{BB962C8B-B14F-4D97-AF65-F5344CB8AC3E}">
        <p14:creationId xmlns:p14="http://schemas.microsoft.com/office/powerpoint/2010/main" val="13600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18" y="1196752"/>
            <a:ext cx="8280412" cy="5629879"/>
          </a:xfrm>
          <a:prstGeom prst="rect">
            <a:avLst/>
          </a:prstGeom>
        </p:spPr>
      </p:pic>
      <p:sp>
        <p:nvSpPr>
          <p:cNvPr id="3" name="Textfeld 2"/>
          <p:cNvSpPr txBox="1"/>
          <p:nvPr/>
        </p:nvSpPr>
        <p:spPr>
          <a:xfrm>
            <a:off x="741326" y="944724"/>
            <a:ext cx="8098692" cy="430887"/>
          </a:xfrm>
          <a:prstGeom prst="rect">
            <a:avLst/>
          </a:prstGeom>
          <a:noFill/>
        </p:spPr>
        <p:txBody>
          <a:bodyPr wrap="none" rtlCol="0">
            <a:spAutoFit/>
          </a:bodyPr>
          <a:lstStyle/>
          <a:p>
            <a:r>
              <a:rPr lang="de-DE" sz="2200" b="1" dirty="0" smtClean="0">
                <a:solidFill>
                  <a:schemeClr val="tx1"/>
                </a:solidFill>
              </a:rPr>
              <a:t>Beispiele empirisch bestätigter Kompetenzstrukturmodelle</a:t>
            </a:r>
            <a:endParaRPr lang="de-DE" sz="2200" b="1" dirty="0">
              <a:solidFill>
                <a:schemeClr val="tx1"/>
              </a:solidFill>
            </a:endParaRPr>
          </a:p>
        </p:txBody>
      </p:sp>
    </p:spTree>
    <p:extLst>
      <p:ext uri="{BB962C8B-B14F-4D97-AF65-F5344CB8AC3E}">
        <p14:creationId xmlns:p14="http://schemas.microsoft.com/office/powerpoint/2010/main" val="3833757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104"/>
          <p:cNvGrpSpPr>
            <a:grpSpLocks/>
          </p:cNvGrpSpPr>
          <p:nvPr/>
        </p:nvGrpSpPr>
        <p:grpSpPr bwMode="auto">
          <a:xfrm>
            <a:off x="1017588" y="1706563"/>
            <a:ext cx="7920037" cy="4818062"/>
            <a:chOff x="641" y="1075"/>
            <a:chExt cx="4989" cy="3035"/>
          </a:xfrm>
        </p:grpSpPr>
        <p:sp>
          <p:nvSpPr>
            <p:cNvPr id="20485" name="Oval 208"/>
            <p:cNvSpPr>
              <a:spLocks noChangeArrowheads="1"/>
            </p:cNvSpPr>
            <p:nvPr/>
          </p:nvSpPr>
          <p:spPr bwMode="auto">
            <a:xfrm>
              <a:off x="803" y="2254"/>
              <a:ext cx="1117" cy="40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Traditionelle</a:t>
              </a:r>
            </a:p>
            <a:p>
              <a:pPr algn="ctr" eaLnBrk="1" hangingPunct="1"/>
              <a:r>
                <a:rPr lang="de-DE" sz="1400">
                  <a:solidFill>
                    <a:schemeClr val="tx1"/>
                  </a:solidFill>
                </a:rPr>
                <a:t>Installationstechnik</a:t>
              </a:r>
            </a:p>
          </p:txBody>
        </p:sp>
        <p:sp>
          <p:nvSpPr>
            <p:cNvPr id="20486" name="Oval 209"/>
            <p:cNvSpPr>
              <a:spLocks noChangeArrowheads="1"/>
            </p:cNvSpPr>
            <p:nvPr/>
          </p:nvSpPr>
          <p:spPr bwMode="auto">
            <a:xfrm>
              <a:off x="2463" y="2254"/>
              <a:ext cx="1016" cy="40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Elektrotechnische</a:t>
              </a:r>
            </a:p>
            <a:p>
              <a:pPr algn="ctr" eaLnBrk="1" hangingPunct="1"/>
              <a:r>
                <a:rPr lang="de-DE" sz="1400">
                  <a:solidFill>
                    <a:schemeClr val="tx1"/>
                  </a:solidFill>
                </a:rPr>
                <a:t>Grundlagen</a:t>
              </a:r>
            </a:p>
          </p:txBody>
        </p:sp>
        <p:sp>
          <p:nvSpPr>
            <p:cNvPr id="20487" name="Rectangle 210"/>
            <p:cNvSpPr>
              <a:spLocks noChangeArrowheads="1"/>
            </p:cNvSpPr>
            <p:nvPr/>
          </p:nvSpPr>
          <p:spPr bwMode="auto">
            <a:xfrm>
              <a:off x="695"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a:t>
              </a:r>
            </a:p>
          </p:txBody>
        </p:sp>
        <p:sp>
          <p:nvSpPr>
            <p:cNvPr id="20488" name="Rectangle 211"/>
            <p:cNvSpPr>
              <a:spLocks noChangeArrowheads="1"/>
            </p:cNvSpPr>
            <p:nvPr/>
          </p:nvSpPr>
          <p:spPr bwMode="auto">
            <a:xfrm>
              <a:off x="869"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2</a:t>
              </a:r>
            </a:p>
          </p:txBody>
        </p:sp>
        <p:sp>
          <p:nvSpPr>
            <p:cNvPr id="20489" name="Rectangle 212"/>
            <p:cNvSpPr>
              <a:spLocks noChangeArrowheads="1"/>
            </p:cNvSpPr>
            <p:nvPr/>
          </p:nvSpPr>
          <p:spPr bwMode="auto">
            <a:xfrm>
              <a:off x="1042" y="3238"/>
              <a:ext cx="10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3</a:t>
              </a:r>
            </a:p>
          </p:txBody>
        </p:sp>
        <p:sp>
          <p:nvSpPr>
            <p:cNvPr id="20490" name="Rectangle 213"/>
            <p:cNvSpPr>
              <a:spLocks noChangeArrowheads="1"/>
            </p:cNvSpPr>
            <p:nvPr/>
          </p:nvSpPr>
          <p:spPr bwMode="auto">
            <a:xfrm>
              <a:off x="1217"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4</a:t>
              </a:r>
            </a:p>
          </p:txBody>
        </p:sp>
        <p:sp>
          <p:nvSpPr>
            <p:cNvPr id="20491" name="Rectangle 214"/>
            <p:cNvSpPr>
              <a:spLocks noChangeArrowheads="1"/>
            </p:cNvSpPr>
            <p:nvPr/>
          </p:nvSpPr>
          <p:spPr bwMode="auto">
            <a:xfrm>
              <a:off x="1391"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5</a:t>
              </a:r>
              <a:endParaRPr lang="de-DE" sz="1200">
                <a:solidFill>
                  <a:schemeClr val="tx1"/>
                </a:solidFill>
              </a:endParaRPr>
            </a:p>
          </p:txBody>
        </p:sp>
        <p:sp>
          <p:nvSpPr>
            <p:cNvPr id="20492" name="Rectangle 215"/>
            <p:cNvSpPr>
              <a:spLocks noChangeArrowheads="1"/>
            </p:cNvSpPr>
            <p:nvPr/>
          </p:nvSpPr>
          <p:spPr bwMode="auto">
            <a:xfrm>
              <a:off x="1566"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6</a:t>
              </a:r>
              <a:endParaRPr lang="de-DE" sz="1800">
                <a:solidFill>
                  <a:schemeClr val="tx1"/>
                </a:solidFill>
              </a:endParaRPr>
            </a:p>
          </p:txBody>
        </p:sp>
        <p:sp>
          <p:nvSpPr>
            <p:cNvPr id="20493" name="Rectangle 216"/>
            <p:cNvSpPr>
              <a:spLocks noChangeArrowheads="1"/>
            </p:cNvSpPr>
            <p:nvPr/>
          </p:nvSpPr>
          <p:spPr bwMode="auto">
            <a:xfrm>
              <a:off x="1739" y="3238"/>
              <a:ext cx="10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7</a:t>
              </a:r>
            </a:p>
          </p:txBody>
        </p:sp>
        <p:sp>
          <p:nvSpPr>
            <p:cNvPr id="20494" name="Rectangle 217"/>
            <p:cNvSpPr>
              <a:spLocks noChangeArrowheads="1"/>
            </p:cNvSpPr>
            <p:nvPr/>
          </p:nvSpPr>
          <p:spPr bwMode="auto">
            <a:xfrm>
              <a:off x="1914"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8</a:t>
              </a:r>
            </a:p>
          </p:txBody>
        </p:sp>
        <p:sp>
          <p:nvSpPr>
            <p:cNvPr id="20495" name="Rectangle 218"/>
            <p:cNvSpPr>
              <a:spLocks noChangeArrowheads="1"/>
            </p:cNvSpPr>
            <p:nvPr/>
          </p:nvSpPr>
          <p:spPr bwMode="auto">
            <a:xfrm>
              <a:off x="2422" y="3238"/>
              <a:ext cx="14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a:t>
              </a:r>
              <a:endParaRPr lang="de-DE" sz="1200">
                <a:solidFill>
                  <a:schemeClr val="tx1"/>
                </a:solidFill>
              </a:endParaRPr>
            </a:p>
          </p:txBody>
        </p:sp>
        <p:sp>
          <p:nvSpPr>
            <p:cNvPr id="20496" name="Rectangle 219"/>
            <p:cNvSpPr>
              <a:spLocks noChangeArrowheads="1"/>
            </p:cNvSpPr>
            <p:nvPr/>
          </p:nvSpPr>
          <p:spPr bwMode="auto">
            <a:xfrm>
              <a:off x="2613" y="3238"/>
              <a:ext cx="14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2</a:t>
              </a:r>
            </a:p>
          </p:txBody>
        </p:sp>
        <p:sp>
          <p:nvSpPr>
            <p:cNvPr id="20497" name="Rectangle 220"/>
            <p:cNvSpPr>
              <a:spLocks noChangeArrowheads="1"/>
            </p:cNvSpPr>
            <p:nvPr/>
          </p:nvSpPr>
          <p:spPr bwMode="auto">
            <a:xfrm>
              <a:off x="2804" y="3238"/>
              <a:ext cx="14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3</a:t>
              </a:r>
            </a:p>
          </p:txBody>
        </p:sp>
        <p:sp>
          <p:nvSpPr>
            <p:cNvPr id="20498" name="Rectangle 221"/>
            <p:cNvSpPr>
              <a:spLocks noChangeArrowheads="1"/>
            </p:cNvSpPr>
            <p:nvPr/>
          </p:nvSpPr>
          <p:spPr bwMode="auto">
            <a:xfrm>
              <a:off x="2994" y="3238"/>
              <a:ext cx="143"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4</a:t>
              </a:r>
            </a:p>
          </p:txBody>
        </p:sp>
        <p:sp>
          <p:nvSpPr>
            <p:cNvPr id="20499" name="Rectangle 222"/>
            <p:cNvSpPr>
              <a:spLocks noChangeArrowheads="1"/>
            </p:cNvSpPr>
            <p:nvPr/>
          </p:nvSpPr>
          <p:spPr bwMode="auto">
            <a:xfrm>
              <a:off x="3185" y="3238"/>
              <a:ext cx="143"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5</a:t>
              </a:r>
            </a:p>
          </p:txBody>
        </p:sp>
        <p:sp>
          <p:nvSpPr>
            <p:cNvPr id="20500" name="Rectangle 223"/>
            <p:cNvSpPr>
              <a:spLocks noChangeArrowheads="1"/>
            </p:cNvSpPr>
            <p:nvPr/>
          </p:nvSpPr>
          <p:spPr bwMode="auto">
            <a:xfrm>
              <a:off x="3376" y="3238"/>
              <a:ext cx="14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6</a:t>
              </a:r>
              <a:endParaRPr lang="de-DE" sz="1200">
                <a:solidFill>
                  <a:schemeClr val="tx1"/>
                </a:solidFill>
              </a:endParaRPr>
            </a:p>
          </p:txBody>
        </p:sp>
        <p:cxnSp>
          <p:nvCxnSpPr>
            <p:cNvPr id="20501" name="AutoShape 224"/>
            <p:cNvCxnSpPr>
              <a:cxnSpLocks noChangeShapeType="1"/>
              <a:stCxn id="20486" idx="4"/>
              <a:endCxn id="20495" idx="0"/>
            </p:cNvCxnSpPr>
            <p:nvPr/>
          </p:nvCxnSpPr>
          <p:spPr bwMode="auto">
            <a:xfrm flipH="1">
              <a:off x="2494" y="2655"/>
              <a:ext cx="477"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2" name="AutoShape 225"/>
            <p:cNvCxnSpPr>
              <a:cxnSpLocks noChangeShapeType="1"/>
              <a:stCxn id="20486" idx="4"/>
              <a:endCxn id="20500" idx="0"/>
            </p:cNvCxnSpPr>
            <p:nvPr/>
          </p:nvCxnSpPr>
          <p:spPr bwMode="auto">
            <a:xfrm>
              <a:off x="2971" y="2655"/>
              <a:ext cx="477"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3" name="Text Box 226"/>
            <p:cNvSpPr txBox="1">
              <a:spLocks noChangeArrowheads="1"/>
            </p:cNvSpPr>
            <p:nvPr/>
          </p:nvSpPr>
          <p:spPr bwMode="auto">
            <a:xfrm>
              <a:off x="641" y="3477"/>
              <a:ext cx="43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400" dirty="0">
                  <a:solidFill>
                    <a:schemeClr val="tx1"/>
                  </a:solidFill>
                  <a:latin typeface="Arial Unicode MS" pitchFamily="34" charset="-128"/>
                  <a:ea typeface="Arial Unicode MS" pitchFamily="34" charset="-128"/>
                  <a:cs typeface="Arial Unicode MS" pitchFamily="34" charset="-128"/>
                </a:rPr>
                <a:t>N = 337, </a:t>
              </a:r>
              <a:r>
                <a:rPr lang="el-GR" sz="1400" dirty="0">
                  <a:solidFill>
                    <a:schemeClr val="tx1"/>
                  </a:solidFill>
                  <a:latin typeface="Arial Unicode MS" pitchFamily="34" charset="-128"/>
                  <a:ea typeface="Arial Unicode MS" pitchFamily="34" charset="-128"/>
                  <a:cs typeface="Arial Unicode MS" pitchFamily="34" charset="-128"/>
                </a:rPr>
                <a:t>Χ</a:t>
              </a:r>
              <a:r>
                <a:rPr lang="de-DE" sz="1400" dirty="0">
                  <a:solidFill>
                    <a:schemeClr val="tx1"/>
                  </a:solidFill>
                  <a:latin typeface="Arial Unicode MS" pitchFamily="34" charset="-128"/>
                  <a:ea typeface="Arial Unicode MS" pitchFamily="34" charset="-128"/>
                  <a:cs typeface="Arial Unicode MS" pitchFamily="34" charset="-128"/>
                </a:rPr>
                <a:t>²  = </a:t>
              </a:r>
              <a:r>
                <a:rPr lang="de-DE" sz="1400" dirty="0">
                  <a:solidFill>
                    <a:schemeClr val="tx1"/>
                  </a:solidFill>
                </a:rPr>
                <a:t>160, </a:t>
              </a:r>
              <a:r>
                <a:rPr lang="de-DE" sz="1400" dirty="0" err="1">
                  <a:solidFill>
                    <a:schemeClr val="tx1"/>
                  </a:solidFill>
                  <a:latin typeface="Arial Unicode MS" pitchFamily="34" charset="-128"/>
                  <a:ea typeface="Arial Unicode MS" pitchFamily="34" charset="-128"/>
                  <a:cs typeface="Arial Unicode MS" pitchFamily="34" charset="-128"/>
                </a:rPr>
                <a:t>df</a:t>
              </a:r>
              <a:r>
                <a:rPr lang="de-DE" sz="1400" dirty="0">
                  <a:solidFill>
                    <a:schemeClr val="tx1"/>
                  </a:solidFill>
                  <a:latin typeface="Arial Unicode MS" pitchFamily="34" charset="-128"/>
                  <a:ea typeface="Arial Unicode MS" pitchFamily="34" charset="-128"/>
                  <a:cs typeface="Arial Unicode MS" pitchFamily="34" charset="-128"/>
                </a:rPr>
                <a:t> = 129, </a:t>
              </a:r>
              <a:r>
                <a:rPr lang="el-GR" sz="1400" dirty="0">
                  <a:solidFill>
                    <a:schemeClr val="tx1"/>
                  </a:solidFill>
                  <a:latin typeface="Arial Unicode MS" pitchFamily="34" charset="-128"/>
                  <a:ea typeface="Arial Unicode MS" pitchFamily="34" charset="-128"/>
                  <a:cs typeface="Arial Unicode MS" pitchFamily="34" charset="-128"/>
                </a:rPr>
                <a:t>Χ</a:t>
              </a:r>
              <a:r>
                <a:rPr lang="de-DE" sz="1400" dirty="0">
                  <a:solidFill>
                    <a:schemeClr val="tx1"/>
                  </a:solidFill>
                  <a:latin typeface="Arial Unicode MS" pitchFamily="34" charset="-128"/>
                  <a:ea typeface="Arial Unicode MS" pitchFamily="34" charset="-128"/>
                  <a:cs typeface="Arial Unicode MS" pitchFamily="34" charset="-128"/>
                </a:rPr>
                <a:t>²/</a:t>
              </a:r>
              <a:r>
                <a:rPr lang="de-DE" sz="1400" dirty="0" err="1">
                  <a:solidFill>
                    <a:schemeClr val="tx1"/>
                  </a:solidFill>
                  <a:latin typeface="Arial Unicode MS" pitchFamily="34" charset="-128"/>
                  <a:ea typeface="Arial Unicode MS" pitchFamily="34" charset="-128"/>
                  <a:cs typeface="Arial Unicode MS" pitchFamily="34" charset="-128"/>
                </a:rPr>
                <a:t>df</a:t>
              </a:r>
              <a:r>
                <a:rPr lang="de-DE" sz="1400" dirty="0">
                  <a:solidFill>
                    <a:schemeClr val="tx1"/>
                  </a:solidFill>
                  <a:latin typeface="Arial Unicode MS" pitchFamily="34" charset="-128"/>
                  <a:ea typeface="Arial Unicode MS" pitchFamily="34" charset="-128"/>
                  <a:cs typeface="Arial Unicode MS" pitchFamily="34" charset="-128"/>
                </a:rPr>
                <a:t> = 1.24, p = .03, </a:t>
              </a:r>
              <a:r>
                <a:rPr lang="en-GB" sz="1400" dirty="0">
                  <a:solidFill>
                    <a:schemeClr val="tx1"/>
                  </a:solidFill>
                </a:rPr>
                <a:t>CFI = .96, TLI = .97, RMSEA = .03</a:t>
              </a:r>
            </a:p>
          </p:txBody>
        </p:sp>
        <p:sp>
          <p:nvSpPr>
            <p:cNvPr id="20504" name="Oval 227"/>
            <p:cNvSpPr>
              <a:spLocks noChangeArrowheads="1"/>
            </p:cNvSpPr>
            <p:nvPr/>
          </p:nvSpPr>
          <p:spPr bwMode="auto">
            <a:xfrm>
              <a:off x="2462" y="1075"/>
              <a:ext cx="1016" cy="40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b="1">
                  <a:solidFill>
                    <a:schemeClr val="tx1"/>
                  </a:solidFill>
                </a:rPr>
                <a:t>Fachwissen</a:t>
              </a:r>
            </a:p>
          </p:txBody>
        </p:sp>
        <p:cxnSp>
          <p:nvCxnSpPr>
            <p:cNvPr id="20505" name="AutoShape 228"/>
            <p:cNvCxnSpPr>
              <a:cxnSpLocks noChangeShapeType="1"/>
              <a:stCxn id="20504" idx="4"/>
              <a:endCxn id="20485" idx="7"/>
            </p:cNvCxnSpPr>
            <p:nvPr/>
          </p:nvCxnSpPr>
          <p:spPr bwMode="auto">
            <a:xfrm flipH="1">
              <a:off x="1756" y="1476"/>
              <a:ext cx="1214" cy="8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6" name="Text Box 229"/>
            <p:cNvSpPr txBox="1">
              <a:spLocks noChangeArrowheads="1"/>
            </p:cNvSpPr>
            <p:nvPr/>
          </p:nvSpPr>
          <p:spPr bwMode="auto">
            <a:xfrm>
              <a:off x="2117" y="1877"/>
              <a:ext cx="302" cy="1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200">
                  <a:solidFill>
                    <a:schemeClr val="tx1"/>
                  </a:solidFill>
                </a:rPr>
                <a:t>0.37</a:t>
              </a:r>
            </a:p>
          </p:txBody>
        </p:sp>
        <p:cxnSp>
          <p:nvCxnSpPr>
            <p:cNvPr id="20507" name="AutoShape 230"/>
            <p:cNvCxnSpPr>
              <a:cxnSpLocks noChangeShapeType="1"/>
              <a:stCxn id="20485" idx="4"/>
              <a:endCxn id="20487" idx="0"/>
            </p:cNvCxnSpPr>
            <p:nvPr/>
          </p:nvCxnSpPr>
          <p:spPr bwMode="auto">
            <a:xfrm flipH="1">
              <a:off x="746" y="2655"/>
              <a:ext cx="615"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8" name="AutoShape 231"/>
            <p:cNvCxnSpPr>
              <a:cxnSpLocks noChangeShapeType="1"/>
              <a:stCxn id="20485" idx="4"/>
              <a:endCxn id="20494" idx="0"/>
            </p:cNvCxnSpPr>
            <p:nvPr/>
          </p:nvCxnSpPr>
          <p:spPr bwMode="auto">
            <a:xfrm>
              <a:off x="1361" y="2655"/>
              <a:ext cx="604"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9" name="AutoShape 232"/>
            <p:cNvCxnSpPr>
              <a:cxnSpLocks noChangeShapeType="1"/>
              <a:stCxn id="20485" idx="4"/>
              <a:endCxn id="20488" idx="0"/>
            </p:cNvCxnSpPr>
            <p:nvPr/>
          </p:nvCxnSpPr>
          <p:spPr bwMode="auto">
            <a:xfrm flipH="1">
              <a:off x="920" y="2655"/>
              <a:ext cx="441"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10" name="AutoShape 233"/>
            <p:cNvCxnSpPr>
              <a:cxnSpLocks noChangeShapeType="1"/>
              <a:stCxn id="20485" idx="4"/>
              <a:endCxn id="20493" idx="0"/>
            </p:cNvCxnSpPr>
            <p:nvPr/>
          </p:nvCxnSpPr>
          <p:spPr bwMode="auto">
            <a:xfrm>
              <a:off x="1361" y="2655"/>
              <a:ext cx="429"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11" name="AutoShape 234"/>
            <p:cNvCxnSpPr>
              <a:cxnSpLocks noChangeShapeType="1"/>
              <a:stCxn id="20485" idx="4"/>
              <a:endCxn id="20489" idx="0"/>
            </p:cNvCxnSpPr>
            <p:nvPr/>
          </p:nvCxnSpPr>
          <p:spPr bwMode="auto">
            <a:xfrm flipH="1">
              <a:off x="1093" y="2655"/>
              <a:ext cx="268"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12" name="AutoShape 235"/>
            <p:cNvCxnSpPr>
              <a:cxnSpLocks noChangeShapeType="1"/>
              <a:stCxn id="20485" idx="4"/>
              <a:endCxn id="20492" idx="0"/>
            </p:cNvCxnSpPr>
            <p:nvPr/>
          </p:nvCxnSpPr>
          <p:spPr bwMode="auto">
            <a:xfrm>
              <a:off x="1361" y="2655"/>
              <a:ext cx="256"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13" name="AutoShape 236"/>
            <p:cNvCxnSpPr>
              <a:cxnSpLocks noChangeShapeType="1"/>
              <a:stCxn id="20485" idx="4"/>
              <a:endCxn id="20490" idx="0"/>
            </p:cNvCxnSpPr>
            <p:nvPr/>
          </p:nvCxnSpPr>
          <p:spPr bwMode="auto">
            <a:xfrm flipH="1">
              <a:off x="1268" y="2655"/>
              <a:ext cx="93"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14" name="AutoShape 237"/>
            <p:cNvCxnSpPr>
              <a:cxnSpLocks noChangeShapeType="1"/>
              <a:stCxn id="20485" idx="4"/>
              <a:endCxn id="20491" idx="0"/>
            </p:cNvCxnSpPr>
            <p:nvPr/>
          </p:nvCxnSpPr>
          <p:spPr bwMode="auto">
            <a:xfrm>
              <a:off x="1361" y="2655"/>
              <a:ext cx="81"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15" name="Oval 238"/>
            <p:cNvSpPr>
              <a:spLocks noChangeArrowheads="1"/>
            </p:cNvSpPr>
            <p:nvPr/>
          </p:nvSpPr>
          <p:spPr bwMode="auto">
            <a:xfrm>
              <a:off x="3876" y="2251"/>
              <a:ext cx="1705" cy="4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sz="1400">
                  <a:solidFill>
                    <a:schemeClr val="tx1"/>
                  </a:solidFill>
                </a:rPr>
                <a:t>Steuerungs-/moderne </a:t>
              </a:r>
            </a:p>
            <a:p>
              <a:pPr algn="ctr" eaLnBrk="1" hangingPunct="1"/>
              <a:r>
                <a:rPr lang="de-DE" sz="1400">
                  <a:solidFill>
                    <a:schemeClr val="tx1"/>
                  </a:solidFill>
                </a:rPr>
                <a:t>Installationstechnik</a:t>
              </a:r>
              <a:r>
                <a:rPr lang="de-DE" sz="1400">
                  <a:solidFill>
                    <a:srgbClr val="FF0000"/>
                  </a:solidFill>
                </a:rPr>
                <a:t> </a:t>
              </a:r>
            </a:p>
            <a:p>
              <a:pPr algn="ctr" eaLnBrk="1" hangingPunct="1"/>
              <a:r>
                <a:rPr lang="de-DE" sz="1400">
                  <a:solidFill>
                    <a:schemeClr val="tx1"/>
                  </a:solidFill>
                </a:rPr>
                <a:t>(Bussysteme etc.)</a:t>
              </a:r>
            </a:p>
          </p:txBody>
        </p:sp>
        <p:sp>
          <p:nvSpPr>
            <p:cNvPr id="20516" name="Rectangle 239"/>
            <p:cNvSpPr>
              <a:spLocks noChangeArrowheads="1"/>
            </p:cNvSpPr>
            <p:nvPr/>
          </p:nvSpPr>
          <p:spPr bwMode="auto">
            <a:xfrm>
              <a:off x="3884"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a:t>
              </a:r>
            </a:p>
          </p:txBody>
        </p:sp>
        <p:sp>
          <p:nvSpPr>
            <p:cNvPr id="20517" name="Rectangle 240"/>
            <p:cNvSpPr>
              <a:spLocks noChangeArrowheads="1"/>
            </p:cNvSpPr>
            <p:nvPr/>
          </p:nvSpPr>
          <p:spPr bwMode="auto">
            <a:xfrm>
              <a:off x="4006"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2</a:t>
              </a:r>
            </a:p>
          </p:txBody>
        </p:sp>
        <p:sp>
          <p:nvSpPr>
            <p:cNvPr id="20518" name="Rectangle 241"/>
            <p:cNvSpPr>
              <a:spLocks noChangeArrowheads="1"/>
            </p:cNvSpPr>
            <p:nvPr/>
          </p:nvSpPr>
          <p:spPr bwMode="auto">
            <a:xfrm>
              <a:off x="4128"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3</a:t>
              </a:r>
            </a:p>
          </p:txBody>
        </p:sp>
        <p:sp>
          <p:nvSpPr>
            <p:cNvPr id="20519" name="Rectangle 242"/>
            <p:cNvSpPr>
              <a:spLocks noChangeArrowheads="1"/>
            </p:cNvSpPr>
            <p:nvPr/>
          </p:nvSpPr>
          <p:spPr bwMode="auto">
            <a:xfrm>
              <a:off x="4249" y="3238"/>
              <a:ext cx="10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4</a:t>
              </a:r>
              <a:endParaRPr lang="de-DE" sz="1200">
                <a:solidFill>
                  <a:schemeClr val="tx1"/>
                </a:solidFill>
              </a:endParaRPr>
            </a:p>
          </p:txBody>
        </p:sp>
        <p:sp>
          <p:nvSpPr>
            <p:cNvPr id="20520" name="Rectangle 243"/>
            <p:cNvSpPr>
              <a:spLocks noChangeArrowheads="1"/>
            </p:cNvSpPr>
            <p:nvPr/>
          </p:nvSpPr>
          <p:spPr bwMode="auto">
            <a:xfrm>
              <a:off x="4403"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5</a:t>
              </a:r>
              <a:endParaRPr lang="de-DE" sz="1800">
                <a:solidFill>
                  <a:schemeClr val="tx1"/>
                </a:solidFill>
              </a:endParaRPr>
            </a:p>
          </p:txBody>
        </p:sp>
        <p:sp>
          <p:nvSpPr>
            <p:cNvPr id="20521" name="Rectangle 244"/>
            <p:cNvSpPr>
              <a:spLocks noChangeArrowheads="1"/>
            </p:cNvSpPr>
            <p:nvPr/>
          </p:nvSpPr>
          <p:spPr bwMode="auto">
            <a:xfrm>
              <a:off x="4525"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6</a:t>
              </a:r>
            </a:p>
          </p:txBody>
        </p:sp>
        <p:sp>
          <p:nvSpPr>
            <p:cNvPr id="20522" name="Rectangle 245"/>
            <p:cNvSpPr>
              <a:spLocks noChangeArrowheads="1"/>
            </p:cNvSpPr>
            <p:nvPr/>
          </p:nvSpPr>
          <p:spPr bwMode="auto">
            <a:xfrm>
              <a:off x="4646" y="3238"/>
              <a:ext cx="10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7</a:t>
              </a:r>
            </a:p>
          </p:txBody>
        </p:sp>
        <p:sp>
          <p:nvSpPr>
            <p:cNvPr id="20523" name="Rectangle 246"/>
            <p:cNvSpPr>
              <a:spLocks noChangeArrowheads="1"/>
            </p:cNvSpPr>
            <p:nvPr/>
          </p:nvSpPr>
          <p:spPr bwMode="auto">
            <a:xfrm>
              <a:off x="4768"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8</a:t>
              </a:r>
            </a:p>
          </p:txBody>
        </p:sp>
        <p:sp>
          <p:nvSpPr>
            <p:cNvPr id="20524" name="Rectangle 247"/>
            <p:cNvSpPr>
              <a:spLocks noChangeArrowheads="1"/>
            </p:cNvSpPr>
            <p:nvPr/>
          </p:nvSpPr>
          <p:spPr bwMode="auto">
            <a:xfrm>
              <a:off x="4920"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9</a:t>
              </a:r>
              <a:endParaRPr lang="de-DE" sz="1800">
                <a:solidFill>
                  <a:schemeClr val="tx1"/>
                </a:solidFill>
              </a:endParaRPr>
            </a:p>
          </p:txBody>
        </p:sp>
        <p:sp>
          <p:nvSpPr>
            <p:cNvPr id="20525" name="Rectangle 248"/>
            <p:cNvSpPr>
              <a:spLocks noChangeArrowheads="1"/>
            </p:cNvSpPr>
            <p:nvPr/>
          </p:nvSpPr>
          <p:spPr bwMode="auto">
            <a:xfrm>
              <a:off x="5041" y="3238"/>
              <a:ext cx="102"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10</a:t>
              </a:r>
            </a:p>
          </p:txBody>
        </p:sp>
        <p:sp>
          <p:nvSpPr>
            <p:cNvPr id="20526" name="Rectangle 249"/>
            <p:cNvSpPr>
              <a:spLocks noChangeArrowheads="1"/>
            </p:cNvSpPr>
            <p:nvPr/>
          </p:nvSpPr>
          <p:spPr bwMode="auto">
            <a:xfrm>
              <a:off x="5163"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11</a:t>
              </a:r>
            </a:p>
          </p:txBody>
        </p:sp>
        <p:sp>
          <p:nvSpPr>
            <p:cNvPr id="20527" name="Rectangle 250"/>
            <p:cNvSpPr>
              <a:spLocks noChangeArrowheads="1"/>
            </p:cNvSpPr>
            <p:nvPr/>
          </p:nvSpPr>
          <p:spPr bwMode="auto">
            <a:xfrm>
              <a:off x="5285"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12</a:t>
              </a:r>
            </a:p>
          </p:txBody>
        </p:sp>
        <p:sp>
          <p:nvSpPr>
            <p:cNvPr id="20528" name="Rectangle 251"/>
            <p:cNvSpPr>
              <a:spLocks noChangeArrowheads="1"/>
            </p:cNvSpPr>
            <p:nvPr/>
          </p:nvSpPr>
          <p:spPr bwMode="auto">
            <a:xfrm>
              <a:off x="5407"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13</a:t>
              </a:r>
            </a:p>
          </p:txBody>
        </p:sp>
        <p:sp>
          <p:nvSpPr>
            <p:cNvPr id="20529" name="Rectangle 252"/>
            <p:cNvSpPr>
              <a:spLocks noChangeArrowheads="1"/>
            </p:cNvSpPr>
            <p:nvPr/>
          </p:nvSpPr>
          <p:spPr bwMode="auto">
            <a:xfrm>
              <a:off x="5529" y="3238"/>
              <a:ext cx="101" cy="1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pt-BR" sz="1200">
                  <a:solidFill>
                    <a:schemeClr val="tx1"/>
                  </a:solidFill>
                </a:rPr>
                <a:t>14</a:t>
              </a:r>
              <a:endParaRPr lang="de-DE" sz="1200">
                <a:solidFill>
                  <a:schemeClr val="tx1"/>
                </a:solidFill>
              </a:endParaRPr>
            </a:p>
          </p:txBody>
        </p:sp>
        <p:cxnSp>
          <p:nvCxnSpPr>
            <p:cNvPr id="20530" name="AutoShape 253"/>
            <p:cNvCxnSpPr>
              <a:cxnSpLocks noChangeShapeType="1"/>
              <a:stCxn id="20515" idx="4"/>
              <a:endCxn id="20529" idx="0"/>
            </p:cNvCxnSpPr>
            <p:nvPr/>
          </p:nvCxnSpPr>
          <p:spPr bwMode="auto">
            <a:xfrm>
              <a:off x="4729" y="2743"/>
              <a:ext cx="851"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1" name="AutoShape 254"/>
            <p:cNvCxnSpPr>
              <a:cxnSpLocks noChangeShapeType="1"/>
              <a:stCxn id="20486" idx="4"/>
              <a:endCxn id="20496" idx="0"/>
            </p:cNvCxnSpPr>
            <p:nvPr/>
          </p:nvCxnSpPr>
          <p:spPr bwMode="auto">
            <a:xfrm flipH="1">
              <a:off x="2684" y="2655"/>
              <a:ext cx="287"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2" name="AutoShape 255"/>
            <p:cNvCxnSpPr>
              <a:cxnSpLocks noChangeShapeType="1"/>
              <a:stCxn id="20486" idx="4"/>
              <a:endCxn id="20497" idx="0"/>
            </p:cNvCxnSpPr>
            <p:nvPr/>
          </p:nvCxnSpPr>
          <p:spPr bwMode="auto">
            <a:xfrm flipH="1">
              <a:off x="2875" y="2655"/>
              <a:ext cx="96"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3" name="AutoShape 256"/>
            <p:cNvCxnSpPr>
              <a:cxnSpLocks noChangeShapeType="1"/>
              <a:stCxn id="20486" idx="4"/>
              <a:endCxn id="20498" idx="0"/>
            </p:cNvCxnSpPr>
            <p:nvPr/>
          </p:nvCxnSpPr>
          <p:spPr bwMode="auto">
            <a:xfrm>
              <a:off x="2971" y="2655"/>
              <a:ext cx="95"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4" name="AutoShape 257"/>
            <p:cNvCxnSpPr>
              <a:cxnSpLocks noChangeShapeType="1"/>
              <a:stCxn id="20486" idx="4"/>
              <a:endCxn id="20499" idx="0"/>
            </p:cNvCxnSpPr>
            <p:nvPr/>
          </p:nvCxnSpPr>
          <p:spPr bwMode="auto">
            <a:xfrm>
              <a:off x="2971" y="2655"/>
              <a:ext cx="286" cy="58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5" name="AutoShape 258"/>
            <p:cNvCxnSpPr>
              <a:cxnSpLocks noChangeShapeType="1"/>
              <a:stCxn id="20515" idx="4"/>
              <a:endCxn id="20516" idx="0"/>
            </p:cNvCxnSpPr>
            <p:nvPr/>
          </p:nvCxnSpPr>
          <p:spPr bwMode="auto">
            <a:xfrm flipH="1">
              <a:off x="3935" y="2743"/>
              <a:ext cx="794"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6" name="AutoShape 259"/>
            <p:cNvCxnSpPr>
              <a:cxnSpLocks noChangeShapeType="1"/>
              <a:stCxn id="20515" idx="4"/>
              <a:endCxn id="20517" idx="0"/>
            </p:cNvCxnSpPr>
            <p:nvPr/>
          </p:nvCxnSpPr>
          <p:spPr bwMode="auto">
            <a:xfrm flipH="1">
              <a:off x="4057" y="2743"/>
              <a:ext cx="672"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7" name="AutoShape 260"/>
            <p:cNvCxnSpPr>
              <a:cxnSpLocks noChangeShapeType="1"/>
              <a:stCxn id="20515" idx="4"/>
              <a:endCxn id="20518" idx="0"/>
            </p:cNvCxnSpPr>
            <p:nvPr/>
          </p:nvCxnSpPr>
          <p:spPr bwMode="auto">
            <a:xfrm flipH="1">
              <a:off x="4179" y="2743"/>
              <a:ext cx="550"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8" name="AutoShape 261"/>
            <p:cNvCxnSpPr>
              <a:cxnSpLocks noChangeShapeType="1"/>
              <a:stCxn id="20515" idx="4"/>
              <a:endCxn id="20519" idx="0"/>
            </p:cNvCxnSpPr>
            <p:nvPr/>
          </p:nvCxnSpPr>
          <p:spPr bwMode="auto">
            <a:xfrm flipH="1">
              <a:off x="4300" y="2743"/>
              <a:ext cx="429"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9" name="AutoShape 262"/>
            <p:cNvCxnSpPr>
              <a:cxnSpLocks noChangeShapeType="1"/>
              <a:stCxn id="20515" idx="4"/>
              <a:endCxn id="20520" idx="0"/>
            </p:cNvCxnSpPr>
            <p:nvPr/>
          </p:nvCxnSpPr>
          <p:spPr bwMode="auto">
            <a:xfrm flipH="1">
              <a:off x="4454" y="2743"/>
              <a:ext cx="275"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0" name="AutoShape 263"/>
            <p:cNvCxnSpPr>
              <a:cxnSpLocks noChangeShapeType="1"/>
              <a:stCxn id="20515" idx="4"/>
              <a:endCxn id="20521" idx="0"/>
            </p:cNvCxnSpPr>
            <p:nvPr/>
          </p:nvCxnSpPr>
          <p:spPr bwMode="auto">
            <a:xfrm flipH="1">
              <a:off x="4576" y="2743"/>
              <a:ext cx="153"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1" name="AutoShape 264"/>
            <p:cNvCxnSpPr>
              <a:cxnSpLocks noChangeShapeType="1"/>
              <a:stCxn id="20515" idx="4"/>
              <a:endCxn id="20522" idx="0"/>
            </p:cNvCxnSpPr>
            <p:nvPr/>
          </p:nvCxnSpPr>
          <p:spPr bwMode="auto">
            <a:xfrm flipH="1">
              <a:off x="4697" y="2743"/>
              <a:ext cx="32"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2" name="AutoShape 265"/>
            <p:cNvCxnSpPr>
              <a:cxnSpLocks noChangeShapeType="1"/>
              <a:stCxn id="20515" idx="4"/>
              <a:endCxn id="20523" idx="0"/>
            </p:cNvCxnSpPr>
            <p:nvPr/>
          </p:nvCxnSpPr>
          <p:spPr bwMode="auto">
            <a:xfrm>
              <a:off x="4729" y="2743"/>
              <a:ext cx="90"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3" name="AutoShape 266"/>
            <p:cNvCxnSpPr>
              <a:cxnSpLocks noChangeShapeType="1"/>
              <a:stCxn id="20515" idx="4"/>
              <a:endCxn id="20528" idx="0"/>
            </p:cNvCxnSpPr>
            <p:nvPr/>
          </p:nvCxnSpPr>
          <p:spPr bwMode="auto">
            <a:xfrm>
              <a:off x="4729" y="2743"/>
              <a:ext cx="729"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4" name="AutoShape 267"/>
            <p:cNvCxnSpPr>
              <a:cxnSpLocks noChangeShapeType="1"/>
              <a:stCxn id="20515" idx="4"/>
              <a:endCxn id="20527" idx="0"/>
            </p:cNvCxnSpPr>
            <p:nvPr/>
          </p:nvCxnSpPr>
          <p:spPr bwMode="auto">
            <a:xfrm>
              <a:off x="4729" y="2743"/>
              <a:ext cx="607"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5" name="AutoShape 268"/>
            <p:cNvCxnSpPr>
              <a:cxnSpLocks noChangeShapeType="1"/>
              <a:stCxn id="20515" idx="4"/>
              <a:endCxn id="20526" idx="0"/>
            </p:cNvCxnSpPr>
            <p:nvPr/>
          </p:nvCxnSpPr>
          <p:spPr bwMode="auto">
            <a:xfrm>
              <a:off x="4729" y="2743"/>
              <a:ext cx="485"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6" name="AutoShape 269"/>
            <p:cNvCxnSpPr>
              <a:cxnSpLocks noChangeShapeType="1"/>
              <a:stCxn id="20515" idx="4"/>
              <a:endCxn id="20525" idx="0"/>
            </p:cNvCxnSpPr>
            <p:nvPr/>
          </p:nvCxnSpPr>
          <p:spPr bwMode="auto">
            <a:xfrm>
              <a:off x="4729" y="2743"/>
              <a:ext cx="363"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7" name="AutoShape 270"/>
            <p:cNvCxnSpPr>
              <a:cxnSpLocks noChangeShapeType="1"/>
              <a:stCxn id="20515" idx="4"/>
              <a:endCxn id="20524" idx="0"/>
            </p:cNvCxnSpPr>
            <p:nvPr/>
          </p:nvCxnSpPr>
          <p:spPr bwMode="auto">
            <a:xfrm>
              <a:off x="4729" y="2743"/>
              <a:ext cx="242" cy="49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8" name="AutoShape 271"/>
            <p:cNvCxnSpPr>
              <a:cxnSpLocks noChangeShapeType="1"/>
              <a:stCxn id="20504" idx="4"/>
              <a:endCxn id="20515" idx="1"/>
            </p:cNvCxnSpPr>
            <p:nvPr/>
          </p:nvCxnSpPr>
          <p:spPr bwMode="auto">
            <a:xfrm>
              <a:off x="2970" y="1476"/>
              <a:ext cx="1156" cy="84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49" name="Text Box 272"/>
            <p:cNvSpPr txBox="1">
              <a:spLocks noChangeArrowheads="1"/>
            </p:cNvSpPr>
            <p:nvPr/>
          </p:nvSpPr>
          <p:spPr bwMode="auto">
            <a:xfrm>
              <a:off x="3568" y="1877"/>
              <a:ext cx="308" cy="179"/>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200">
                  <a:solidFill>
                    <a:schemeClr val="tx1"/>
                  </a:solidFill>
                </a:rPr>
                <a:t>0.65</a:t>
              </a:r>
            </a:p>
          </p:txBody>
        </p:sp>
        <p:sp>
          <p:nvSpPr>
            <p:cNvPr id="20550" name="Line 273"/>
            <p:cNvSpPr>
              <a:spLocks noChangeShapeType="1"/>
            </p:cNvSpPr>
            <p:nvPr/>
          </p:nvSpPr>
          <p:spPr bwMode="auto">
            <a:xfrm flipH="1" flipV="1">
              <a:off x="739"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1" name="Line 274"/>
            <p:cNvSpPr>
              <a:spLocks noChangeShapeType="1"/>
            </p:cNvSpPr>
            <p:nvPr/>
          </p:nvSpPr>
          <p:spPr bwMode="auto">
            <a:xfrm flipH="1" flipV="1">
              <a:off x="918"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2" name="Line 275"/>
            <p:cNvSpPr>
              <a:spLocks noChangeShapeType="1"/>
            </p:cNvSpPr>
            <p:nvPr/>
          </p:nvSpPr>
          <p:spPr bwMode="auto">
            <a:xfrm flipH="1" flipV="1">
              <a:off x="1092"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3" name="Line 276"/>
            <p:cNvSpPr>
              <a:spLocks noChangeShapeType="1"/>
            </p:cNvSpPr>
            <p:nvPr/>
          </p:nvSpPr>
          <p:spPr bwMode="auto">
            <a:xfrm flipH="1" flipV="1">
              <a:off x="1254"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4" name="Line 277"/>
            <p:cNvSpPr>
              <a:spLocks noChangeShapeType="1"/>
            </p:cNvSpPr>
            <p:nvPr/>
          </p:nvSpPr>
          <p:spPr bwMode="auto">
            <a:xfrm flipH="1" flipV="1">
              <a:off x="1436"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5" name="Line 278"/>
            <p:cNvSpPr>
              <a:spLocks noChangeShapeType="1"/>
            </p:cNvSpPr>
            <p:nvPr/>
          </p:nvSpPr>
          <p:spPr bwMode="auto">
            <a:xfrm flipH="1" flipV="1">
              <a:off x="1609"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6" name="Line 279"/>
            <p:cNvSpPr>
              <a:spLocks noChangeShapeType="1"/>
            </p:cNvSpPr>
            <p:nvPr/>
          </p:nvSpPr>
          <p:spPr bwMode="auto">
            <a:xfrm flipH="1" flipV="1">
              <a:off x="1772"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7" name="Line 280"/>
            <p:cNvSpPr>
              <a:spLocks noChangeShapeType="1"/>
            </p:cNvSpPr>
            <p:nvPr/>
          </p:nvSpPr>
          <p:spPr bwMode="auto">
            <a:xfrm flipH="1" flipV="1">
              <a:off x="1961"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8" name="Line 281"/>
            <p:cNvSpPr>
              <a:spLocks noChangeShapeType="1"/>
            </p:cNvSpPr>
            <p:nvPr/>
          </p:nvSpPr>
          <p:spPr bwMode="auto">
            <a:xfrm flipH="1" flipV="1">
              <a:off x="2486"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9" name="Line 282"/>
            <p:cNvSpPr>
              <a:spLocks noChangeShapeType="1"/>
            </p:cNvSpPr>
            <p:nvPr/>
          </p:nvSpPr>
          <p:spPr bwMode="auto">
            <a:xfrm flipH="1" flipV="1">
              <a:off x="2681"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0" name="Line 283"/>
            <p:cNvSpPr>
              <a:spLocks noChangeShapeType="1"/>
            </p:cNvSpPr>
            <p:nvPr/>
          </p:nvSpPr>
          <p:spPr bwMode="auto">
            <a:xfrm flipH="1" flipV="1">
              <a:off x="2868"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1" name="Line 284"/>
            <p:cNvSpPr>
              <a:spLocks noChangeShapeType="1"/>
            </p:cNvSpPr>
            <p:nvPr/>
          </p:nvSpPr>
          <p:spPr bwMode="auto">
            <a:xfrm flipH="1" flipV="1">
              <a:off x="3061"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2" name="Line 285"/>
            <p:cNvSpPr>
              <a:spLocks noChangeShapeType="1"/>
            </p:cNvSpPr>
            <p:nvPr/>
          </p:nvSpPr>
          <p:spPr bwMode="auto">
            <a:xfrm flipH="1" flipV="1">
              <a:off x="3244"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3" name="Line 286"/>
            <p:cNvSpPr>
              <a:spLocks noChangeShapeType="1"/>
            </p:cNvSpPr>
            <p:nvPr/>
          </p:nvSpPr>
          <p:spPr bwMode="auto">
            <a:xfrm flipH="1" flipV="1">
              <a:off x="3437"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4" name="Line 287"/>
            <p:cNvSpPr>
              <a:spLocks noChangeShapeType="1"/>
            </p:cNvSpPr>
            <p:nvPr/>
          </p:nvSpPr>
          <p:spPr bwMode="auto">
            <a:xfrm flipH="1" flipV="1">
              <a:off x="3925"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5" name="Line 288"/>
            <p:cNvSpPr>
              <a:spLocks noChangeShapeType="1"/>
            </p:cNvSpPr>
            <p:nvPr/>
          </p:nvSpPr>
          <p:spPr bwMode="auto">
            <a:xfrm flipH="1" flipV="1">
              <a:off x="4058"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6" name="Line 289"/>
            <p:cNvSpPr>
              <a:spLocks noChangeShapeType="1"/>
            </p:cNvSpPr>
            <p:nvPr/>
          </p:nvSpPr>
          <p:spPr bwMode="auto">
            <a:xfrm flipH="1" flipV="1">
              <a:off x="4180"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7" name="Line 290"/>
            <p:cNvSpPr>
              <a:spLocks noChangeShapeType="1"/>
            </p:cNvSpPr>
            <p:nvPr/>
          </p:nvSpPr>
          <p:spPr bwMode="auto">
            <a:xfrm flipH="1" flipV="1">
              <a:off x="4301"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8" name="Line 291"/>
            <p:cNvSpPr>
              <a:spLocks noChangeShapeType="1"/>
            </p:cNvSpPr>
            <p:nvPr/>
          </p:nvSpPr>
          <p:spPr bwMode="auto">
            <a:xfrm flipH="1" flipV="1">
              <a:off x="4450"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9" name="Line 292"/>
            <p:cNvSpPr>
              <a:spLocks noChangeShapeType="1"/>
            </p:cNvSpPr>
            <p:nvPr/>
          </p:nvSpPr>
          <p:spPr bwMode="auto">
            <a:xfrm flipH="1" flipV="1">
              <a:off x="4572"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0" name="Line 293"/>
            <p:cNvSpPr>
              <a:spLocks noChangeShapeType="1"/>
            </p:cNvSpPr>
            <p:nvPr/>
          </p:nvSpPr>
          <p:spPr bwMode="auto">
            <a:xfrm flipH="1" flipV="1">
              <a:off x="4694"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1" name="Line 294"/>
            <p:cNvSpPr>
              <a:spLocks noChangeShapeType="1"/>
            </p:cNvSpPr>
            <p:nvPr/>
          </p:nvSpPr>
          <p:spPr bwMode="auto">
            <a:xfrm flipH="1" flipV="1">
              <a:off x="4814"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2" name="Line 295"/>
            <p:cNvSpPr>
              <a:spLocks noChangeShapeType="1"/>
            </p:cNvSpPr>
            <p:nvPr/>
          </p:nvSpPr>
          <p:spPr bwMode="auto">
            <a:xfrm flipH="1" flipV="1">
              <a:off x="4965"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3" name="Line 296"/>
            <p:cNvSpPr>
              <a:spLocks noChangeShapeType="1"/>
            </p:cNvSpPr>
            <p:nvPr/>
          </p:nvSpPr>
          <p:spPr bwMode="auto">
            <a:xfrm flipH="1" flipV="1">
              <a:off x="5092"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4" name="Line 297"/>
            <p:cNvSpPr>
              <a:spLocks noChangeShapeType="1"/>
            </p:cNvSpPr>
            <p:nvPr/>
          </p:nvSpPr>
          <p:spPr bwMode="auto">
            <a:xfrm flipH="1" flipV="1">
              <a:off x="5214" y="3362"/>
              <a:ext cx="42"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5" name="Line 298"/>
            <p:cNvSpPr>
              <a:spLocks noChangeShapeType="1"/>
            </p:cNvSpPr>
            <p:nvPr/>
          </p:nvSpPr>
          <p:spPr bwMode="auto">
            <a:xfrm flipH="1" flipV="1">
              <a:off x="5336"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6" name="Line 299"/>
            <p:cNvSpPr>
              <a:spLocks noChangeShapeType="1"/>
            </p:cNvSpPr>
            <p:nvPr/>
          </p:nvSpPr>
          <p:spPr bwMode="auto">
            <a:xfrm flipH="1" flipV="1">
              <a:off x="5458"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7" name="Line 300"/>
            <p:cNvSpPr>
              <a:spLocks noChangeShapeType="1"/>
            </p:cNvSpPr>
            <p:nvPr/>
          </p:nvSpPr>
          <p:spPr bwMode="auto">
            <a:xfrm flipH="1" flipV="1">
              <a:off x="5580" y="3362"/>
              <a:ext cx="41" cy="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cxnSp>
          <p:nvCxnSpPr>
            <p:cNvPr id="20578" name="AutoShape 301"/>
            <p:cNvCxnSpPr>
              <a:cxnSpLocks noChangeShapeType="1"/>
              <a:stCxn id="20504" idx="4"/>
              <a:endCxn id="20486" idx="0"/>
            </p:cNvCxnSpPr>
            <p:nvPr/>
          </p:nvCxnSpPr>
          <p:spPr bwMode="auto">
            <a:xfrm>
              <a:off x="2970" y="1476"/>
              <a:ext cx="1" cy="77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79" name="Text Box 302"/>
            <p:cNvSpPr txBox="1">
              <a:spLocks noChangeArrowheads="1"/>
            </p:cNvSpPr>
            <p:nvPr/>
          </p:nvSpPr>
          <p:spPr bwMode="auto">
            <a:xfrm>
              <a:off x="2828" y="1877"/>
              <a:ext cx="308" cy="179"/>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eaLnBrk="1" hangingPunct="1"/>
              <a:r>
                <a:rPr lang="de-DE" sz="1200">
                  <a:solidFill>
                    <a:schemeClr val="tx1"/>
                  </a:solidFill>
                </a:rPr>
                <a:t>0.89</a:t>
              </a:r>
            </a:p>
          </p:txBody>
        </p:sp>
        <p:sp>
          <p:nvSpPr>
            <p:cNvPr id="20580" name="Rectangle 303"/>
            <p:cNvSpPr>
              <a:spLocks noChangeArrowheads="1"/>
            </p:cNvSpPr>
            <p:nvPr/>
          </p:nvSpPr>
          <p:spPr bwMode="auto">
            <a:xfrm>
              <a:off x="939" y="3918"/>
              <a:ext cx="8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400" dirty="0">
                  <a:solidFill>
                    <a:schemeClr val="tx1"/>
                  </a:solidFill>
                </a:rPr>
                <a:t>EAP/PV = .54</a:t>
              </a:r>
            </a:p>
          </p:txBody>
        </p:sp>
        <p:sp>
          <p:nvSpPr>
            <p:cNvPr id="20581" name="Rectangle 304"/>
            <p:cNvSpPr>
              <a:spLocks noChangeArrowheads="1"/>
            </p:cNvSpPr>
            <p:nvPr/>
          </p:nvSpPr>
          <p:spPr bwMode="auto">
            <a:xfrm>
              <a:off x="2608" y="3918"/>
              <a:ext cx="8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400">
                  <a:solidFill>
                    <a:schemeClr val="tx1"/>
                  </a:solidFill>
                </a:rPr>
                <a:t>EAP/PV = .74</a:t>
              </a:r>
            </a:p>
          </p:txBody>
        </p:sp>
        <p:sp>
          <p:nvSpPr>
            <p:cNvPr id="20582" name="Rectangle 305"/>
            <p:cNvSpPr>
              <a:spLocks noChangeArrowheads="1"/>
            </p:cNvSpPr>
            <p:nvPr/>
          </p:nvSpPr>
          <p:spPr bwMode="auto">
            <a:xfrm>
              <a:off x="4512" y="3918"/>
              <a:ext cx="8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400">
                  <a:solidFill>
                    <a:schemeClr val="tx1"/>
                  </a:solidFill>
                </a:rPr>
                <a:t>EAP/PV = .78</a:t>
              </a:r>
            </a:p>
          </p:txBody>
        </p:sp>
        <p:sp>
          <p:nvSpPr>
            <p:cNvPr id="20583" name="Rectangle 306"/>
            <p:cNvSpPr>
              <a:spLocks noChangeArrowheads="1"/>
            </p:cNvSpPr>
            <p:nvPr/>
          </p:nvSpPr>
          <p:spPr bwMode="auto">
            <a:xfrm>
              <a:off x="642" y="3710"/>
              <a:ext cx="68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400" b="1">
                  <a:solidFill>
                    <a:schemeClr val="tx1"/>
                  </a:solidFill>
                </a:rPr>
                <a:t>Reliabilität</a:t>
              </a:r>
            </a:p>
          </p:txBody>
        </p:sp>
      </p:grpSp>
      <p:sp>
        <p:nvSpPr>
          <p:cNvPr id="20483" name="Rectangle 35"/>
          <p:cNvSpPr>
            <a:spLocks noChangeArrowheads="1"/>
          </p:cNvSpPr>
          <p:nvPr/>
        </p:nvSpPr>
        <p:spPr bwMode="auto">
          <a:xfrm>
            <a:off x="417513" y="1089025"/>
            <a:ext cx="9251950" cy="4270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ctr"/>
            <a:r>
              <a:rPr lang="en-GB" sz="2200" b="1" dirty="0" err="1">
                <a:solidFill>
                  <a:schemeClr val="tx1"/>
                </a:solidFill>
              </a:rPr>
              <a:t>Strukturmodellierungen</a:t>
            </a:r>
            <a:r>
              <a:rPr lang="en-GB" sz="2200" b="1" dirty="0">
                <a:solidFill>
                  <a:schemeClr val="tx1"/>
                </a:solidFill>
              </a:rPr>
              <a:t> </a:t>
            </a:r>
            <a:r>
              <a:rPr lang="en-GB" sz="2200" b="1" dirty="0" err="1">
                <a:solidFill>
                  <a:schemeClr val="tx1"/>
                </a:solidFill>
              </a:rPr>
              <a:t>für</a:t>
            </a:r>
            <a:r>
              <a:rPr lang="en-GB" sz="2200" b="1" dirty="0">
                <a:solidFill>
                  <a:schemeClr val="tx1"/>
                </a:solidFill>
              </a:rPr>
              <a:t> </a:t>
            </a:r>
            <a:r>
              <a:rPr lang="en-GB" sz="2200" b="1" dirty="0" err="1">
                <a:solidFill>
                  <a:schemeClr val="tx1"/>
                </a:solidFill>
              </a:rPr>
              <a:t>Elektroniker</a:t>
            </a:r>
            <a:r>
              <a:rPr lang="en-GB" sz="2200" b="1" dirty="0">
                <a:solidFill>
                  <a:schemeClr val="tx1"/>
                </a:solidFill>
              </a:rPr>
              <a:t> a) </a:t>
            </a:r>
            <a:r>
              <a:rPr lang="en-GB" sz="2200" b="1" dirty="0" err="1">
                <a:solidFill>
                  <a:schemeClr val="tx1"/>
                </a:solidFill>
              </a:rPr>
              <a:t>Fachwissen</a:t>
            </a:r>
            <a:endParaRPr lang="en-GB" sz="1800" b="1" dirty="0">
              <a:solidFill>
                <a:schemeClr val="tx1"/>
              </a:solidFill>
            </a:endParaRPr>
          </a:p>
        </p:txBody>
      </p:sp>
      <p:sp>
        <p:nvSpPr>
          <p:cNvPr id="20484" name="Text Box 105"/>
          <p:cNvSpPr txBox="1">
            <a:spLocks noChangeArrowheads="1"/>
          </p:cNvSpPr>
          <p:nvPr/>
        </p:nvSpPr>
        <p:spPr bwMode="auto">
          <a:xfrm>
            <a:off x="561975" y="1304925"/>
            <a:ext cx="184150"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endParaRPr lang="de-DE">
              <a:solidFill>
                <a:srgbClr val="FF0000"/>
              </a:solidFill>
            </a:endParaRPr>
          </a:p>
        </p:txBody>
      </p:sp>
    </p:spTree>
    <p:extLst>
      <p:ext uri="{BB962C8B-B14F-4D97-AF65-F5344CB8AC3E}">
        <p14:creationId xmlns:p14="http://schemas.microsoft.com/office/powerpoint/2010/main" val="3528782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Univer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1300</Words>
  <Application>Microsoft Office PowerPoint</Application>
  <PresentationFormat>Benutzerdefiniert</PresentationFormat>
  <Paragraphs>395</Paragraphs>
  <Slides>34</Slides>
  <Notes>12</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Elektroniker: Kompetenzniveaus </vt:lpstr>
      <vt:lpstr>PowerPoint-Präsentation</vt:lpstr>
      <vt:lpstr>PowerPoint-Präsentation</vt:lpstr>
      <vt:lpstr>PowerPoint-Präsentation</vt:lpstr>
      <vt:lpstr>Befunde einer Validierungsstudie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2. Das ASCOT Programm</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bwt-mitarbeiter</dc:creator>
  <cp:lastModifiedBy>Gayer, Timo</cp:lastModifiedBy>
  <cp:revision>715</cp:revision>
  <cp:lastPrinted>2011-10-26T11:43:13Z</cp:lastPrinted>
  <dcterms:modified xsi:type="dcterms:W3CDTF">2013-06-05T13:09:50Z</dcterms:modified>
</cp:coreProperties>
</file>