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5"/>
  </p:notesMasterIdLst>
  <p:handoutMasterIdLst>
    <p:handoutMasterId r:id="rId46"/>
  </p:handoutMasterIdLst>
  <p:sldIdLst>
    <p:sldId id="256" r:id="rId2"/>
    <p:sldId id="341" r:id="rId3"/>
    <p:sldId id="266" r:id="rId4"/>
    <p:sldId id="281" r:id="rId5"/>
    <p:sldId id="274" r:id="rId6"/>
    <p:sldId id="301" r:id="rId7"/>
    <p:sldId id="282" r:id="rId8"/>
    <p:sldId id="308" r:id="rId9"/>
    <p:sldId id="309" r:id="rId10"/>
    <p:sldId id="318" r:id="rId11"/>
    <p:sldId id="280" r:id="rId12"/>
    <p:sldId id="332" r:id="rId13"/>
    <p:sldId id="276" r:id="rId14"/>
    <p:sldId id="277" r:id="rId15"/>
    <p:sldId id="333" r:id="rId16"/>
    <p:sldId id="286" r:id="rId17"/>
    <p:sldId id="283" r:id="rId18"/>
    <p:sldId id="310" r:id="rId19"/>
    <p:sldId id="321" r:id="rId20"/>
    <p:sldId id="270" r:id="rId21"/>
    <p:sldId id="302" r:id="rId22"/>
    <p:sldId id="334" r:id="rId23"/>
    <p:sldId id="317" r:id="rId24"/>
    <p:sldId id="335" r:id="rId25"/>
    <p:sldId id="322" r:id="rId26"/>
    <p:sldId id="271" r:id="rId27"/>
    <p:sldId id="337" r:id="rId28"/>
    <p:sldId id="311" r:id="rId29"/>
    <p:sldId id="338" r:id="rId30"/>
    <p:sldId id="312" r:id="rId31"/>
    <p:sldId id="339" r:id="rId32"/>
    <p:sldId id="314" r:id="rId33"/>
    <p:sldId id="340" r:id="rId34"/>
    <p:sldId id="316" r:id="rId35"/>
    <p:sldId id="327" r:id="rId36"/>
    <p:sldId id="330" r:id="rId37"/>
    <p:sldId id="323" r:id="rId38"/>
    <p:sldId id="319" r:id="rId39"/>
    <p:sldId id="324" r:id="rId40"/>
    <p:sldId id="325" r:id="rId41"/>
    <p:sldId id="326" r:id="rId42"/>
    <p:sldId id="329" r:id="rId43"/>
    <p:sldId id="269" r:id="rId44"/>
  </p:sldIdLst>
  <p:sldSz cx="9144000" cy="6858000" type="screen4x3"/>
  <p:notesSz cx="6797675" cy="9928225"/>
  <p:defaultTextStyle>
    <a:defPPr>
      <a:defRPr lang="de-DE"/>
    </a:defPPr>
    <a:lvl1pPr algn="l" rtl="0" fontAlgn="base">
      <a:spcBef>
        <a:spcPct val="0"/>
      </a:spcBef>
      <a:spcAft>
        <a:spcPct val="0"/>
      </a:spcAft>
      <a:buFont typeface="Times" charset="0"/>
      <a:buChar char="•"/>
      <a:defRPr sz="2400" kern="1200">
        <a:solidFill>
          <a:schemeClr val="tx1"/>
        </a:solidFill>
        <a:latin typeface="Arial" charset="0"/>
        <a:ea typeface="+mn-ea"/>
        <a:cs typeface="+mn-cs"/>
      </a:defRPr>
    </a:lvl1pPr>
    <a:lvl2pPr marL="457200" algn="l" rtl="0" fontAlgn="base">
      <a:spcBef>
        <a:spcPct val="0"/>
      </a:spcBef>
      <a:spcAft>
        <a:spcPct val="0"/>
      </a:spcAft>
      <a:buFont typeface="Times" charset="0"/>
      <a:buChar char="•"/>
      <a:defRPr sz="2400" kern="1200">
        <a:solidFill>
          <a:schemeClr val="tx1"/>
        </a:solidFill>
        <a:latin typeface="Arial" charset="0"/>
        <a:ea typeface="+mn-ea"/>
        <a:cs typeface="+mn-cs"/>
      </a:defRPr>
    </a:lvl2pPr>
    <a:lvl3pPr marL="914400" algn="l" rtl="0" fontAlgn="base">
      <a:spcBef>
        <a:spcPct val="0"/>
      </a:spcBef>
      <a:spcAft>
        <a:spcPct val="0"/>
      </a:spcAft>
      <a:buFont typeface="Times" charset="0"/>
      <a:buChar char="•"/>
      <a:defRPr sz="2400" kern="1200">
        <a:solidFill>
          <a:schemeClr val="tx1"/>
        </a:solidFill>
        <a:latin typeface="Arial" charset="0"/>
        <a:ea typeface="+mn-ea"/>
        <a:cs typeface="+mn-cs"/>
      </a:defRPr>
    </a:lvl3pPr>
    <a:lvl4pPr marL="1371600" algn="l" rtl="0" fontAlgn="base">
      <a:spcBef>
        <a:spcPct val="0"/>
      </a:spcBef>
      <a:spcAft>
        <a:spcPct val="0"/>
      </a:spcAft>
      <a:buFont typeface="Times" charset="0"/>
      <a:buChar char="•"/>
      <a:defRPr sz="2400" kern="1200">
        <a:solidFill>
          <a:schemeClr val="tx1"/>
        </a:solidFill>
        <a:latin typeface="Arial" charset="0"/>
        <a:ea typeface="+mn-ea"/>
        <a:cs typeface="+mn-cs"/>
      </a:defRPr>
    </a:lvl4pPr>
    <a:lvl5pPr marL="1828800" algn="l" rtl="0" fontAlgn="base">
      <a:spcBef>
        <a:spcPct val="0"/>
      </a:spcBef>
      <a:spcAft>
        <a:spcPct val="0"/>
      </a:spcAft>
      <a:buFont typeface="Times" charset="0"/>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Standardabschnitt" id="{736AC08F-D47B-4F90-95B2-96DC16042526}">
          <p14:sldIdLst>
            <p14:sldId id="256"/>
          </p14:sldIdLst>
        </p14:section>
        <p14:section name="Zahlen, Daten, Fakten," id="{B00D61B6-08A2-4481-9899-95E4D02E44EA}">
          <p14:sldIdLst>
            <p14:sldId id="341"/>
            <p14:sldId id="266"/>
            <p14:sldId id="281"/>
            <p14:sldId id="274"/>
            <p14:sldId id="301"/>
            <p14:sldId id="282"/>
            <p14:sldId id="308"/>
            <p14:sldId id="309"/>
            <p14:sldId id="318"/>
            <p14:sldId id="280"/>
            <p14:sldId id="332"/>
            <p14:sldId id="276"/>
            <p14:sldId id="277"/>
            <p14:sldId id="333"/>
            <p14:sldId id="286"/>
            <p14:sldId id="283"/>
            <p14:sldId id="310"/>
          </p14:sldIdLst>
        </p14:section>
        <p14:section name="Regelungen" id="{7C5CC610-D28A-4434-9752-D46D4D1AD0A8}">
          <p14:sldIdLst>
            <p14:sldId id="321"/>
            <p14:sldId id="270"/>
            <p14:sldId id="302"/>
            <p14:sldId id="334"/>
            <p14:sldId id="317"/>
            <p14:sldId id="335"/>
          </p14:sldIdLst>
        </p14:section>
        <p14:section name="Qualitätskriterien" id="{92561BEB-3AA9-4E8F-BDD0-4BF27A4714DE}">
          <p14:sldIdLst>
            <p14:sldId id="322"/>
            <p14:sldId id="271"/>
            <p14:sldId id="337"/>
            <p14:sldId id="311"/>
            <p14:sldId id="338"/>
            <p14:sldId id="312"/>
            <p14:sldId id="339"/>
            <p14:sldId id="314"/>
            <p14:sldId id="340"/>
            <p14:sldId id="316"/>
            <p14:sldId id="327"/>
            <p14:sldId id="330"/>
          </p14:sldIdLst>
        </p14:section>
        <p14:section name="Der Plan" id="{34A29E07-8DA5-4ADD-8679-FB942233EACD}">
          <p14:sldIdLst>
            <p14:sldId id="323"/>
            <p14:sldId id="319"/>
            <p14:sldId id="324"/>
            <p14:sldId id="325"/>
            <p14:sldId id="326"/>
            <p14:sldId id="329"/>
          </p14:sldIdLst>
        </p14:section>
        <p14:section name="Anhang" id="{675DDEBE-7A94-4322-98C2-9185EE61D3AF}">
          <p14:sldIdLst>
            <p14:sldId id="269"/>
          </p14:sldIdLst>
        </p14:section>
      </p14:sectionLst>
    </p:ex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berkern, Stefanie" initials="HS" lastIdx="15" clrIdx="0">
    <p:extLst>
      <p:ext uri="{19B8F6BF-5375-455C-9EA6-DF929625EA0E}">
        <p15:presenceInfo xmlns:p15="http://schemas.microsoft.com/office/powerpoint/2012/main" userId="S-1-5-21-1681774397-3292891888-1623808579-51399" providerId="AD"/>
      </p:ext>
    </p:extLst>
  </p:cmAuthor>
  <p:cmAuthor id="2" name="Gayer, Timo" initials="GT" lastIdx="5" clrIdx="1">
    <p:extLst>
      <p:ext uri="{19B8F6BF-5375-455C-9EA6-DF929625EA0E}">
        <p15:presenceInfo xmlns:p15="http://schemas.microsoft.com/office/powerpoint/2012/main" userId="S-1-5-21-1681774397-3292891888-1623808579-372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80FF"/>
    <a:srgbClr val="FF0000"/>
    <a:srgbClr val="FF00FF"/>
    <a:srgbClr val="F3F3F3"/>
    <a:srgbClr val="C0C0C0"/>
    <a:srgbClr val="F3CCCC"/>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27" autoAdjust="0"/>
    <p:restoredTop sz="95501" autoAdjust="0"/>
  </p:normalViewPr>
  <p:slideViewPr>
    <p:cSldViewPr>
      <p:cViewPr varScale="1">
        <p:scale>
          <a:sx n="84" d="100"/>
          <a:sy n="84" d="100"/>
        </p:scale>
        <p:origin x="1386" y="96"/>
      </p:cViewPr>
      <p:guideLst>
        <p:guide orient="horz"/>
        <p:guide/>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2" d="100"/>
          <a:sy n="82" d="100"/>
        </p:scale>
        <p:origin x="-201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5.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Arbeitsblatt6.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Arbeitsblatt7.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Tabelle1!$B$1</c:f>
              <c:strCache>
                <c:ptCount val="1"/>
                <c:pt idx="0">
                  <c:v>Berufsbildung ges.</c:v>
                </c:pt>
              </c:strCache>
            </c:strRef>
          </c:tx>
          <c:spPr>
            <a:ln w="28575" cap="rnd">
              <a:solidFill>
                <a:schemeClr val="accent3"/>
              </a:solidFill>
              <a:round/>
            </a:ln>
            <a:effectLst/>
          </c:spPr>
          <c:marker>
            <c:symbol val="circle"/>
            <c:size val="5"/>
            <c:spPr>
              <a:solidFill>
                <a:schemeClr val="accent3"/>
              </a:solidFill>
              <a:ln w="9525">
                <a:noFill/>
              </a:ln>
              <a:effectLst/>
            </c:spPr>
          </c:marker>
          <c:dLbls>
            <c:dLbl>
              <c:idx val="2"/>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accent3"/>
                      </a:solidFill>
                      <a:latin typeface="+mn-lt"/>
                      <a:ea typeface="+mn-ea"/>
                      <a:cs typeface="+mn-cs"/>
                    </a:defRPr>
                  </a:pPr>
                  <a:endParaRPr lang="de-DE"/>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dLbl>
              <c:idx val="11"/>
              <c:layout/>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3"/>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Tabelle1!$A$2:$A$13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Tabelle1!$B$2:$B$13</c:f>
              <c:numCache>
                <c:formatCode>#,##0</c:formatCode>
                <c:ptCount val="12"/>
                <c:pt idx="0">
                  <c:v>739168</c:v>
                </c:pt>
                <c:pt idx="1">
                  <c:v>751562</c:v>
                </c:pt>
                <c:pt idx="2">
                  <c:v>788956</c:v>
                </c:pt>
                <c:pt idx="3">
                  <c:v>776047</c:v>
                </c:pt>
                <c:pt idx="4">
                  <c:v>728484</c:v>
                </c:pt>
                <c:pt idx="5">
                  <c:v>729577</c:v>
                </c:pt>
                <c:pt idx="6">
                  <c:v>741023</c:v>
                </c:pt>
                <c:pt idx="7">
                  <c:v>726560</c:v>
                </c:pt>
                <c:pt idx="8">
                  <c:v>716042</c:v>
                </c:pt>
                <c:pt idx="9">
                  <c:v>700516</c:v>
                </c:pt>
                <c:pt idx="10">
                  <c:v>698419</c:v>
                </c:pt>
                <c:pt idx="11">
                  <c:v>705407</c:v>
                </c:pt>
              </c:numCache>
            </c:numRef>
          </c:val>
          <c:smooth val="0"/>
        </c:ser>
        <c:ser>
          <c:idx val="1"/>
          <c:order val="1"/>
          <c:tx>
            <c:strRef>
              <c:f>Tabelle1!$C$1</c:f>
              <c:strCache>
                <c:ptCount val="1"/>
                <c:pt idx="0">
                  <c:v>Duales System</c:v>
                </c:pt>
              </c:strCache>
            </c:strRef>
          </c:tx>
          <c:spPr>
            <a:ln w="28575" cap="rnd">
              <a:solidFill>
                <a:schemeClr val="accent3"/>
              </a:solidFill>
              <a:prstDash val="dash"/>
              <a:round/>
            </a:ln>
            <a:effectLst/>
          </c:spPr>
          <c:marker>
            <c:symbol val="circle"/>
            <c:size val="5"/>
            <c:spPr>
              <a:solidFill>
                <a:schemeClr val="accent3"/>
              </a:solidFill>
              <a:ln w="9525">
                <a:noFill/>
              </a:ln>
              <a:effectLst/>
            </c:spPr>
          </c:marker>
          <c:dLbls>
            <c:dLbl>
              <c:idx val="2"/>
              <c:layout/>
              <c:dLblPos val="t"/>
              <c:showLegendKey val="0"/>
              <c:showVal val="1"/>
              <c:showCatName val="0"/>
              <c:showSerName val="0"/>
              <c:showPercent val="0"/>
              <c:showBubbleSize val="0"/>
              <c:extLst>
                <c:ext xmlns:c15="http://schemas.microsoft.com/office/drawing/2012/chart" uri="{CE6537A1-D6FC-4f65-9D91-7224C49458BB}">
                  <c15:layout/>
                </c:ext>
              </c:extLst>
            </c:dLbl>
            <c:dLbl>
              <c:idx val="11"/>
              <c:layout/>
              <c:dLblPos val="b"/>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3"/>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Tabelle1!$C$2:$C$13</c:f>
              <c:numCache>
                <c:formatCode>#,##0</c:formatCode>
                <c:ptCount val="12"/>
                <c:pt idx="0">
                  <c:v>517342</c:v>
                </c:pt>
                <c:pt idx="1">
                  <c:v>531471</c:v>
                </c:pt>
                <c:pt idx="2">
                  <c:v>569460</c:v>
                </c:pt>
                <c:pt idx="3">
                  <c:v>559324</c:v>
                </c:pt>
                <c:pt idx="4">
                  <c:v>512518</c:v>
                </c:pt>
                <c:pt idx="5">
                  <c:v>509900</c:v>
                </c:pt>
                <c:pt idx="6">
                  <c:v>523577</c:v>
                </c:pt>
                <c:pt idx="7">
                  <c:v>505523</c:v>
                </c:pt>
                <c:pt idx="8">
                  <c:v>491380</c:v>
                </c:pt>
                <c:pt idx="9">
                  <c:v>481136</c:v>
                </c:pt>
                <c:pt idx="10">
                  <c:v>479545</c:v>
                </c:pt>
                <c:pt idx="11">
                  <c:v>480169</c:v>
                </c:pt>
              </c:numCache>
            </c:numRef>
          </c:val>
          <c:smooth val="0"/>
        </c:ser>
        <c:ser>
          <c:idx val="2"/>
          <c:order val="2"/>
          <c:tx>
            <c:strRef>
              <c:f>Tabelle1!$D$1</c:f>
              <c:strCache>
                <c:ptCount val="1"/>
                <c:pt idx="0">
                  <c:v>Übergangsbereich</c:v>
                </c:pt>
              </c:strCache>
            </c:strRef>
          </c:tx>
          <c:spPr>
            <a:ln w="28575" cap="rnd">
              <a:solidFill>
                <a:schemeClr val="bg2"/>
              </a:solidFill>
              <a:round/>
            </a:ln>
            <a:effectLst/>
          </c:spPr>
          <c:marker>
            <c:symbol val="circle"/>
            <c:size val="5"/>
            <c:spPr>
              <a:solidFill>
                <a:schemeClr val="bg2"/>
              </a:solidFill>
              <a:ln w="9525">
                <a:noFill/>
                <a:prstDash val="dash"/>
              </a:ln>
              <a:effectLst/>
            </c:spPr>
          </c:marker>
          <c:dLbls>
            <c:dLbl>
              <c:idx val="9"/>
              <c:layout/>
              <c:dLblPos val="t"/>
              <c:showLegendKey val="0"/>
              <c:showVal val="1"/>
              <c:showCatName val="0"/>
              <c:showSerName val="0"/>
              <c:showPercent val="0"/>
              <c:showBubbleSize val="0"/>
              <c:extLst>
                <c:ext xmlns:c15="http://schemas.microsoft.com/office/drawing/2012/chart" uri="{CE6537A1-D6FC-4f65-9D91-7224C49458BB}">
                  <c15:layout/>
                </c:ext>
              </c:extLst>
            </c:dLbl>
            <c:dLbl>
              <c:idx val="11"/>
              <c:layout/>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Tabelle1!$D$2:$D$13</c:f>
              <c:numCache>
                <c:formatCode>#,##0</c:formatCode>
                <c:ptCount val="12"/>
                <c:pt idx="0">
                  <c:v>417649</c:v>
                </c:pt>
                <c:pt idx="1">
                  <c:v>412083</c:v>
                </c:pt>
                <c:pt idx="2">
                  <c:v>386864</c:v>
                </c:pt>
                <c:pt idx="3">
                  <c:v>358969</c:v>
                </c:pt>
                <c:pt idx="4">
                  <c:v>344515</c:v>
                </c:pt>
                <c:pt idx="5">
                  <c:v>316494</c:v>
                </c:pt>
                <c:pt idx="6">
                  <c:v>281662</c:v>
                </c:pt>
                <c:pt idx="7">
                  <c:v>259727</c:v>
                </c:pt>
                <c:pt idx="8">
                  <c:v>255401</c:v>
                </c:pt>
                <c:pt idx="9">
                  <c:v>252670</c:v>
                </c:pt>
                <c:pt idx="10">
                  <c:v>266194</c:v>
                </c:pt>
                <c:pt idx="11">
                  <c:v>298781</c:v>
                </c:pt>
              </c:numCache>
            </c:numRef>
          </c:val>
          <c:smooth val="0"/>
        </c:ser>
        <c:ser>
          <c:idx val="3"/>
          <c:order val="3"/>
          <c:tx>
            <c:strRef>
              <c:f>Tabelle1!$E$1</c:f>
              <c:strCache>
                <c:ptCount val="1"/>
                <c:pt idx="0">
                  <c:v>Studium ges.</c:v>
                </c:pt>
              </c:strCache>
            </c:strRef>
          </c:tx>
          <c:spPr>
            <a:ln w="28575" cap="rnd">
              <a:solidFill>
                <a:schemeClr val="accent1"/>
              </a:solidFill>
              <a:round/>
            </a:ln>
            <a:effectLst/>
          </c:spPr>
          <c:marker>
            <c:symbol val="circle"/>
            <c:size val="5"/>
            <c:spPr>
              <a:solidFill>
                <a:schemeClr val="accent1"/>
              </a:solidFill>
              <a:ln w="9525">
                <a:noFill/>
              </a:ln>
              <a:effectLst/>
            </c:spPr>
          </c:marker>
          <c:dLbls>
            <c:dLbl>
              <c:idx val="6"/>
              <c:layout/>
              <c:dLblPos val="t"/>
              <c:showLegendKey val="0"/>
              <c:showVal val="1"/>
              <c:showCatName val="0"/>
              <c:showSerName val="0"/>
              <c:showPercent val="0"/>
              <c:showBubbleSize val="0"/>
              <c:extLst>
                <c:ext xmlns:c15="http://schemas.microsoft.com/office/drawing/2012/chart" uri="{CE6537A1-D6FC-4f65-9D91-7224C49458BB}">
                  <c15:layout/>
                </c:ext>
              </c:extLst>
            </c:dLbl>
            <c:dLbl>
              <c:idx val="11"/>
              <c:layout/>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Tabelle1!$E$2:$E$13</c:f>
              <c:numCache>
                <c:formatCode>#,##0</c:formatCode>
                <c:ptCount val="12"/>
                <c:pt idx="0">
                  <c:v>366242</c:v>
                </c:pt>
                <c:pt idx="1">
                  <c:v>355472</c:v>
                </c:pt>
                <c:pt idx="2">
                  <c:v>373510</c:v>
                </c:pt>
                <c:pt idx="3">
                  <c:v>400600</c:v>
                </c:pt>
                <c:pt idx="4">
                  <c:v>428000</c:v>
                </c:pt>
                <c:pt idx="5">
                  <c:v>447890</c:v>
                </c:pt>
                <c:pt idx="6">
                  <c:v>522306</c:v>
                </c:pt>
                <c:pt idx="7">
                  <c:v>498636</c:v>
                </c:pt>
                <c:pt idx="8">
                  <c:v>511843</c:v>
                </c:pt>
                <c:pt idx="9">
                  <c:v>508135</c:v>
                </c:pt>
                <c:pt idx="10">
                  <c:v>509821</c:v>
                </c:pt>
                <c:pt idx="11">
                  <c:v>511020</c:v>
                </c:pt>
              </c:numCache>
            </c:numRef>
          </c:val>
          <c:smooth val="0"/>
        </c:ser>
        <c:dLbls>
          <c:showLegendKey val="0"/>
          <c:showVal val="0"/>
          <c:showCatName val="0"/>
          <c:showSerName val="0"/>
          <c:showPercent val="0"/>
          <c:showBubbleSize val="0"/>
        </c:dLbls>
        <c:marker val="1"/>
        <c:smooth val="0"/>
        <c:axId val="226708656"/>
        <c:axId val="81137008"/>
        <c:extLst>
          <c:ext xmlns:c15="http://schemas.microsoft.com/office/drawing/2012/chart" uri="{02D57815-91ED-43cb-92C2-25804820EDAC}">
            <c15:filteredLineSeries>
              <c15:ser>
                <c:idx val="4"/>
                <c:order val="4"/>
                <c:tx>
                  <c:strRef>
                    <c:extLst>
                      <c:ext uri="{02D57815-91ED-43cb-92C2-25804820EDAC}">
                        <c15:formulaRef>
                          <c15:sqref>Tabelle1!$F$1</c15:sqref>
                        </c15:formulaRef>
                      </c:ext>
                    </c:extLst>
                    <c:strCache>
                      <c:ptCount val="1"/>
                      <c:pt idx="0">
                        <c:v>Duales Studium</c:v>
                      </c:pt>
                    </c:strCache>
                  </c:strRef>
                </c:tx>
                <c:spPr>
                  <a:ln w="28575" cap="rnd">
                    <a:solidFill>
                      <a:schemeClr val="accent1"/>
                    </a:solidFill>
                    <a:prstDash val="dash"/>
                    <a:round/>
                  </a:ln>
                  <a:effectLst/>
                </c:spPr>
                <c:marker>
                  <c:symbol val="circle"/>
                  <c:size val="5"/>
                  <c:spPr>
                    <a:solidFill>
                      <a:schemeClr val="accent1"/>
                    </a:solidFill>
                    <a:ln w="9525">
                      <a:noFill/>
                    </a:ln>
                    <a:effectLst/>
                  </c:spPr>
                </c:marker>
                <c:dLbls>
                  <c:dLbl>
                    <c:idx val="2"/>
                    <c:dLblPos val="t"/>
                    <c:showLegendKey val="0"/>
                    <c:showVal val="1"/>
                    <c:showCatName val="0"/>
                    <c:showSerName val="0"/>
                    <c:showPercent val="0"/>
                    <c:showBubbleSize val="0"/>
                    <c:extLst>
                      <c:ext uri="{CE6537A1-D6FC-4f65-9D91-7224C49458BB}"/>
                    </c:extLst>
                  </c:dLbl>
                  <c:dLbl>
                    <c:idx val="11"/>
                    <c:dLblPos val="t"/>
                    <c:showLegendKey val="0"/>
                    <c:showVal val="1"/>
                    <c:showCatName val="0"/>
                    <c:showSerName val="0"/>
                    <c:showPercent val="0"/>
                    <c:showBubbleSize val="0"/>
                    <c:extLst>
                      <c:ex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de-DE"/>
                    </a:p>
                  </c:txPr>
                  <c:showLegendKey val="0"/>
                  <c:showVal val="0"/>
                  <c:showCatName val="0"/>
                  <c:showSerName val="0"/>
                  <c:showPercent val="0"/>
                  <c:showBubbleSize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Tabelle1!$A$2:$A$13</c15:sqref>
                        </c15:formulaRef>
                      </c:ext>
                    </c:extLst>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extLst>
                      <c:ext uri="{02D57815-91ED-43cb-92C2-25804820EDAC}">
                        <c15:formulaRef>
                          <c15:sqref>Tabelle1!$F$2:$F$13</c15:sqref>
                        </c15:formulaRef>
                      </c:ext>
                    </c:extLst>
                    <c:numCache>
                      <c:formatCode>#,##0</c:formatCode>
                      <c:ptCount val="12"/>
                      <c:pt idx="0">
                        <c:v>42467</c:v>
                      </c:pt>
                      <c:pt idx="1">
                        <c:v>43536</c:v>
                      </c:pt>
                      <c:pt idx="2">
                        <c:v>43220</c:v>
                      </c:pt>
                      <c:pt idx="3">
                        <c:v>43991</c:v>
                      </c:pt>
                      <c:pt idx="4">
                        <c:v>48796</c:v>
                      </c:pt>
                      <c:pt idx="5">
                        <c:v>50764</c:v>
                      </c:pt>
                      <c:pt idx="6">
                        <c:v>59628</c:v>
                      </c:pt>
                      <c:pt idx="7">
                        <c:v>64093</c:v>
                      </c:pt>
                      <c:pt idx="8">
                        <c:v>64358</c:v>
                      </c:pt>
                      <c:pt idx="9">
                        <c:v>94723</c:v>
                      </c:pt>
                      <c:pt idx="10">
                        <c:v>95240</c:v>
                      </c:pt>
                      <c:pt idx="11">
                        <c:v>100739</c:v>
                      </c:pt>
                    </c:numCache>
                  </c:numRef>
                </c:val>
                <c:smooth val="0"/>
              </c15:ser>
            </c15:filteredLineSeries>
          </c:ext>
        </c:extLst>
      </c:lineChart>
      <c:catAx>
        <c:axId val="22670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81137008"/>
        <c:crosses val="autoZero"/>
        <c:auto val="1"/>
        <c:lblAlgn val="ctr"/>
        <c:lblOffset val="100"/>
        <c:noMultiLvlLbl val="0"/>
      </c:catAx>
      <c:valAx>
        <c:axId val="81137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26708656"/>
        <c:crosses val="autoZero"/>
        <c:crossBetween val="between"/>
      </c:valAx>
      <c:spPr>
        <a:noFill/>
        <a:ln w="25400">
          <a:noFill/>
        </a:ln>
        <a:effectLst/>
      </c:spPr>
    </c:plotArea>
    <c:legend>
      <c:legendPos val="b"/>
      <c:layout>
        <c:manualLayout>
          <c:xMode val="edge"/>
          <c:yMode val="edge"/>
          <c:x val="2.4264885422755613E-3"/>
          <c:y val="0.92821093355218598"/>
          <c:w val="0.99757351145772444"/>
          <c:h val="7.178906644781404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Tabelle1!$B$1</c:f>
              <c:strCache>
                <c:ptCount val="1"/>
                <c:pt idx="0">
                  <c:v>ohne Abschluss</c:v>
                </c:pt>
              </c:strCache>
            </c:strRef>
          </c:tx>
          <c:spPr>
            <a:solidFill>
              <a:schemeClr val="bg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Tabelle1!$A$2:$A$8</c:f>
              <c:numCache>
                <c:formatCode>General</c:formatCode>
                <c:ptCount val="7"/>
                <c:pt idx="1">
                  <c:v>2015</c:v>
                </c:pt>
                <c:pt idx="2">
                  <c:v>2014</c:v>
                </c:pt>
                <c:pt idx="3">
                  <c:v>2013</c:v>
                </c:pt>
                <c:pt idx="4">
                  <c:v>2012</c:v>
                </c:pt>
                <c:pt idx="5">
                  <c:v>2011</c:v>
                </c:pt>
                <c:pt idx="6">
                  <c:v>2010</c:v>
                </c:pt>
              </c:numCache>
            </c:numRef>
          </c:cat>
          <c:val>
            <c:numRef>
              <c:f>Tabelle1!$B$2:$B$8</c:f>
              <c:numCache>
                <c:formatCode>General</c:formatCode>
                <c:ptCount val="7"/>
                <c:pt idx="1">
                  <c:v>2.8</c:v>
                </c:pt>
                <c:pt idx="2">
                  <c:v>2.9</c:v>
                </c:pt>
                <c:pt idx="3">
                  <c:v>2.9</c:v>
                </c:pt>
                <c:pt idx="4">
                  <c:v>2.8</c:v>
                </c:pt>
                <c:pt idx="5">
                  <c:v>2.9</c:v>
                </c:pt>
                <c:pt idx="6">
                  <c:v>3.1</c:v>
                </c:pt>
              </c:numCache>
            </c:numRef>
          </c:val>
        </c:ser>
        <c:ser>
          <c:idx val="1"/>
          <c:order val="1"/>
          <c:tx>
            <c:strRef>
              <c:f>Tabelle1!$C$1</c:f>
              <c:strCache>
                <c:ptCount val="1"/>
                <c:pt idx="0">
                  <c:v>Hauptschulabschluss</c:v>
                </c:pt>
              </c:strCache>
            </c:strRef>
          </c:tx>
          <c:spPr>
            <a:solidFill>
              <a:schemeClr val="accent3">
                <a:lumMod val="60000"/>
                <a:lumOff val="4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Tabelle1!$A$2:$A$8</c:f>
              <c:numCache>
                <c:formatCode>General</c:formatCode>
                <c:ptCount val="7"/>
                <c:pt idx="1">
                  <c:v>2015</c:v>
                </c:pt>
                <c:pt idx="2">
                  <c:v>2014</c:v>
                </c:pt>
                <c:pt idx="3">
                  <c:v>2013</c:v>
                </c:pt>
                <c:pt idx="4">
                  <c:v>2012</c:v>
                </c:pt>
                <c:pt idx="5">
                  <c:v>2011</c:v>
                </c:pt>
                <c:pt idx="6">
                  <c:v>2010</c:v>
                </c:pt>
              </c:numCache>
            </c:numRef>
          </c:cat>
          <c:val>
            <c:numRef>
              <c:f>Tabelle1!$C$2:$C$8</c:f>
              <c:numCache>
                <c:formatCode>General</c:formatCode>
                <c:ptCount val="7"/>
                <c:pt idx="1">
                  <c:v>26.7</c:v>
                </c:pt>
                <c:pt idx="2">
                  <c:v>28.1</c:v>
                </c:pt>
                <c:pt idx="3">
                  <c:v>29.5</c:v>
                </c:pt>
                <c:pt idx="4">
                  <c:v>30.8</c:v>
                </c:pt>
                <c:pt idx="5">
                  <c:v>31.9</c:v>
                </c:pt>
                <c:pt idx="6">
                  <c:v>32.9</c:v>
                </c:pt>
              </c:numCache>
            </c:numRef>
          </c:val>
        </c:ser>
        <c:ser>
          <c:idx val="2"/>
          <c:order val="2"/>
          <c:tx>
            <c:strRef>
              <c:f>Tabelle1!$D$1</c:f>
              <c:strCache>
                <c:ptCount val="1"/>
                <c:pt idx="0">
                  <c:v>Realschulabschluss</c:v>
                </c:pt>
              </c:strCache>
            </c:strRef>
          </c:tx>
          <c:spPr>
            <a:solidFill>
              <a:schemeClr val="accent3">
                <a:lumMod val="40000"/>
                <a:lumOff val="6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Tabelle1!$A$2:$A$8</c:f>
              <c:numCache>
                <c:formatCode>General</c:formatCode>
                <c:ptCount val="7"/>
                <c:pt idx="1">
                  <c:v>2015</c:v>
                </c:pt>
                <c:pt idx="2">
                  <c:v>2014</c:v>
                </c:pt>
                <c:pt idx="3">
                  <c:v>2013</c:v>
                </c:pt>
                <c:pt idx="4">
                  <c:v>2012</c:v>
                </c:pt>
                <c:pt idx="5">
                  <c:v>2011</c:v>
                </c:pt>
                <c:pt idx="6">
                  <c:v>2010</c:v>
                </c:pt>
              </c:numCache>
            </c:numRef>
          </c:cat>
          <c:val>
            <c:numRef>
              <c:f>Tabelle1!$D$2:$D$8</c:f>
              <c:numCache>
                <c:formatCode>General</c:formatCode>
                <c:ptCount val="7"/>
                <c:pt idx="1">
                  <c:v>42.7</c:v>
                </c:pt>
                <c:pt idx="2">
                  <c:v>42.8</c:v>
                </c:pt>
                <c:pt idx="3">
                  <c:v>42.3</c:v>
                </c:pt>
                <c:pt idx="4">
                  <c:v>42.3</c:v>
                </c:pt>
                <c:pt idx="5">
                  <c:v>42.1</c:v>
                </c:pt>
                <c:pt idx="6">
                  <c:v>42.9</c:v>
                </c:pt>
              </c:numCache>
            </c:numRef>
          </c:val>
        </c:ser>
        <c:ser>
          <c:idx val="3"/>
          <c:order val="3"/>
          <c:tx>
            <c:strRef>
              <c:f>Tabelle1!$E$1</c:f>
              <c:strCache>
                <c:ptCount val="1"/>
                <c:pt idx="0">
                  <c:v>Studienberechtigung</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Tabelle1!$A$2:$A$8</c:f>
              <c:numCache>
                <c:formatCode>General</c:formatCode>
                <c:ptCount val="7"/>
                <c:pt idx="1">
                  <c:v>2015</c:v>
                </c:pt>
                <c:pt idx="2">
                  <c:v>2014</c:v>
                </c:pt>
                <c:pt idx="3">
                  <c:v>2013</c:v>
                </c:pt>
                <c:pt idx="4">
                  <c:v>2012</c:v>
                </c:pt>
                <c:pt idx="5">
                  <c:v>2011</c:v>
                </c:pt>
                <c:pt idx="6">
                  <c:v>2010</c:v>
                </c:pt>
              </c:numCache>
            </c:numRef>
          </c:cat>
          <c:val>
            <c:numRef>
              <c:f>Tabelle1!$E$2:$E$8</c:f>
              <c:numCache>
                <c:formatCode>General</c:formatCode>
                <c:ptCount val="7"/>
                <c:pt idx="1">
                  <c:v>27.7</c:v>
                </c:pt>
                <c:pt idx="2">
                  <c:v>26.2</c:v>
                </c:pt>
                <c:pt idx="3">
                  <c:v>25.3</c:v>
                </c:pt>
                <c:pt idx="4">
                  <c:v>24</c:v>
                </c:pt>
                <c:pt idx="5">
                  <c:v>23.1</c:v>
                </c:pt>
                <c:pt idx="6">
                  <c:v>21</c:v>
                </c:pt>
              </c:numCache>
            </c:numRef>
          </c:val>
        </c:ser>
        <c:dLbls>
          <c:showLegendKey val="0"/>
          <c:showVal val="1"/>
          <c:showCatName val="0"/>
          <c:showSerName val="0"/>
          <c:showPercent val="0"/>
          <c:showBubbleSize val="0"/>
        </c:dLbls>
        <c:gapWidth val="150"/>
        <c:shape val="box"/>
        <c:axId val="151986968"/>
        <c:axId val="151985792"/>
        <c:axId val="0"/>
      </c:bar3DChart>
      <c:catAx>
        <c:axId val="1519869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51985792"/>
        <c:crosses val="autoZero"/>
        <c:auto val="1"/>
        <c:lblAlgn val="ctr"/>
        <c:lblOffset val="100"/>
        <c:noMultiLvlLbl val="0"/>
      </c:catAx>
      <c:valAx>
        <c:axId val="1519857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519869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Tabelle1!$B$1</c:f>
              <c:strCache>
                <c:ptCount val="1"/>
                <c:pt idx="0">
                  <c:v>Bedarf Facharbeiter</c:v>
                </c:pt>
              </c:strCache>
            </c:strRef>
          </c:tx>
          <c:spPr>
            <a:ln w="28575" cap="rnd">
              <a:solidFill>
                <a:schemeClr val="accent3"/>
              </a:solidFill>
              <a:prstDash val="dash"/>
              <a:round/>
            </a:ln>
            <a:effectLst/>
          </c:spPr>
          <c:marker>
            <c:symbol val="circle"/>
            <c:size val="5"/>
            <c:spPr>
              <a:solidFill>
                <a:schemeClr val="accent3"/>
              </a:solidFill>
              <a:ln w="9525">
                <a:noFill/>
              </a:ln>
              <a:effectLst/>
            </c:spPr>
          </c:marker>
          <c:dLbls>
            <c:dLbl>
              <c:idx val="1"/>
              <c:layout/>
              <c:dLblPos val="b"/>
              <c:showLegendKey val="0"/>
              <c:showVal val="1"/>
              <c:showCatName val="0"/>
              <c:showSerName val="0"/>
              <c:showPercent val="0"/>
              <c:showBubbleSize val="0"/>
              <c:extLst>
                <c:ext xmlns:c15="http://schemas.microsoft.com/office/drawing/2012/chart" uri="{CE6537A1-D6FC-4f65-9D91-7224C49458BB}">
                  <c15:layout/>
                </c:ext>
              </c:extLst>
            </c:dLbl>
            <c:dLbl>
              <c:idx val="3"/>
              <c:layout/>
              <c:dLblPos val="b"/>
              <c:showLegendKey val="0"/>
              <c:showVal val="1"/>
              <c:showCatName val="0"/>
              <c:showSerName val="0"/>
              <c:showPercent val="0"/>
              <c:showBubbleSize val="0"/>
              <c:extLst>
                <c:ext xmlns:c15="http://schemas.microsoft.com/office/drawing/2012/chart" uri="{CE6537A1-D6FC-4f65-9D91-7224C49458BB}">
                  <c15:layout/>
                </c:ext>
              </c:extLst>
            </c:dLbl>
            <c:dLbl>
              <c:idx val="6"/>
              <c:dLblPos val="b"/>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3"/>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Tabelle1!$A$2:$A$5</c:f>
              <c:numCache>
                <c:formatCode>General</c:formatCode>
                <c:ptCount val="4"/>
                <c:pt idx="0">
                  <c:v>2007</c:v>
                </c:pt>
                <c:pt idx="1">
                  <c:v>2017</c:v>
                </c:pt>
                <c:pt idx="2">
                  <c:v>2027</c:v>
                </c:pt>
                <c:pt idx="3">
                  <c:v>2035</c:v>
                </c:pt>
              </c:numCache>
            </c:numRef>
          </c:cat>
          <c:val>
            <c:numRef>
              <c:f>Tabelle1!$B$2:$B$5</c:f>
              <c:numCache>
                <c:formatCode>#,##0</c:formatCode>
                <c:ptCount val="4"/>
                <c:pt idx="0">
                  <c:v>20610800</c:v>
                </c:pt>
                <c:pt idx="1">
                  <c:v>21756200</c:v>
                </c:pt>
                <c:pt idx="2">
                  <c:v>21139400</c:v>
                </c:pt>
                <c:pt idx="3">
                  <c:v>20371300</c:v>
                </c:pt>
              </c:numCache>
            </c:numRef>
          </c:val>
          <c:smooth val="0"/>
        </c:ser>
        <c:ser>
          <c:idx val="1"/>
          <c:order val="1"/>
          <c:tx>
            <c:strRef>
              <c:f>Tabelle1!$C$1</c:f>
              <c:strCache>
                <c:ptCount val="1"/>
                <c:pt idx="0">
                  <c:v>Bedarf berufl. Aufstiegsfortbildung</c:v>
                </c:pt>
              </c:strCache>
            </c:strRef>
          </c:tx>
          <c:spPr>
            <a:ln w="28575" cap="rnd">
              <a:solidFill>
                <a:srgbClr val="FFC000"/>
              </a:solidFill>
              <a:prstDash val="dash"/>
              <a:round/>
            </a:ln>
            <a:effectLst/>
          </c:spPr>
          <c:marker>
            <c:symbol val="circle"/>
            <c:size val="5"/>
            <c:spPr>
              <a:solidFill>
                <a:srgbClr val="FFC000"/>
              </a:solidFill>
              <a:ln w="9525">
                <a:noFill/>
              </a:ln>
              <a:effectLst/>
            </c:spPr>
          </c:marker>
          <c:dLbls>
            <c:dLbl>
              <c:idx val="3"/>
              <c:layout/>
              <c:dLblPos val="t"/>
              <c:showLegendKey val="0"/>
              <c:showVal val="1"/>
              <c:showCatName val="0"/>
              <c:showSerName val="0"/>
              <c:showPercent val="0"/>
              <c:showBubbleSize val="0"/>
              <c:extLst>
                <c:ext xmlns:c15="http://schemas.microsoft.com/office/drawing/2012/chart" uri="{CE6537A1-D6FC-4f65-9D91-7224C49458BB}">
                  <c15:layout/>
                </c:ext>
              </c:extLst>
            </c:dLbl>
            <c:dLbl>
              <c:idx val="6"/>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C000"/>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Tabelle1!$A$2:$A$5</c:f>
              <c:numCache>
                <c:formatCode>General</c:formatCode>
                <c:ptCount val="4"/>
                <c:pt idx="0">
                  <c:v>2007</c:v>
                </c:pt>
                <c:pt idx="1">
                  <c:v>2017</c:v>
                </c:pt>
                <c:pt idx="2">
                  <c:v>2027</c:v>
                </c:pt>
                <c:pt idx="3">
                  <c:v>2035</c:v>
                </c:pt>
              </c:numCache>
            </c:numRef>
          </c:cat>
          <c:val>
            <c:numRef>
              <c:f>Tabelle1!$C$2:$C$5</c:f>
              <c:numCache>
                <c:formatCode>#,##0</c:formatCode>
                <c:ptCount val="4"/>
                <c:pt idx="0">
                  <c:v>5151100</c:v>
                </c:pt>
                <c:pt idx="1">
                  <c:v>5978300</c:v>
                </c:pt>
                <c:pt idx="2">
                  <c:v>6036900</c:v>
                </c:pt>
                <c:pt idx="3">
                  <c:v>5972900</c:v>
                </c:pt>
              </c:numCache>
            </c:numRef>
          </c:val>
          <c:smooth val="0"/>
        </c:ser>
        <c:ser>
          <c:idx val="2"/>
          <c:order val="2"/>
          <c:tx>
            <c:strRef>
              <c:f>Tabelle1!$D$1</c:f>
              <c:strCache>
                <c:ptCount val="1"/>
                <c:pt idx="0">
                  <c:v>Bedarf Akademiker</c:v>
                </c:pt>
              </c:strCache>
            </c:strRef>
          </c:tx>
          <c:spPr>
            <a:ln w="28575" cap="rnd">
              <a:solidFill>
                <a:schemeClr val="accent1"/>
              </a:solidFill>
              <a:prstDash val="dash"/>
              <a:round/>
            </a:ln>
            <a:effectLst/>
          </c:spPr>
          <c:marker>
            <c:symbol val="circle"/>
            <c:size val="5"/>
            <c:spPr>
              <a:solidFill>
                <a:schemeClr val="accent1"/>
              </a:solidFill>
              <a:ln w="9525">
                <a:noFill/>
                <a:prstDash val="dash"/>
              </a:ln>
              <a:effectLst/>
            </c:spPr>
          </c:marker>
          <c:dLbls>
            <c:dLbl>
              <c:idx val="3"/>
              <c:layout/>
              <c:dLblPos val="t"/>
              <c:showLegendKey val="0"/>
              <c:showVal val="1"/>
              <c:showCatName val="0"/>
              <c:showSerName val="0"/>
              <c:showPercent val="0"/>
              <c:showBubbleSize val="0"/>
              <c:extLst>
                <c:ext xmlns:c15="http://schemas.microsoft.com/office/drawing/2012/chart" uri="{CE6537A1-D6FC-4f65-9D91-7224C49458BB}">
                  <c15:layout/>
                </c:ext>
              </c:extLst>
            </c:dLbl>
            <c:dLbl>
              <c:idx val="6"/>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Tabelle1!$A$2:$A$5</c:f>
              <c:numCache>
                <c:formatCode>General</c:formatCode>
                <c:ptCount val="4"/>
                <c:pt idx="0">
                  <c:v>2007</c:v>
                </c:pt>
                <c:pt idx="1">
                  <c:v>2017</c:v>
                </c:pt>
                <c:pt idx="2">
                  <c:v>2027</c:v>
                </c:pt>
                <c:pt idx="3">
                  <c:v>2035</c:v>
                </c:pt>
              </c:numCache>
            </c:numRef>
          </c:cat>
          <c:val>
            <c:numRef>
              <c:f>Tabelle1!$D$2:$D$5</c:f>
              <c:numCache>
                <c:formatCode>#,##0</c:formatCode>
                <c:ptCount val="4"/>
                <c:pt idx="0">
                  <c:v>6393900</c:v>
                </c:pt>
                <c:pt idx="1">
                  <c:v>7770200</c:v>
                </c:pt>
                <c:pt idx="2">
                  <c:v>8277800</c:v>
                </c:pt>
                <c:pt idx="3">
                  <c:v>8474300</c:v>
                </c:pt>
              </c:numCache>
            </c:numRef>
          </c:val>
          <c:smooth val="0"/>
        </c:ser>
        <c:ser>
          <c:idx val="3"/>
          <c:order val="3"/>
          <c:tx>
            <c:strRef>
              <c:f>Tabelle1!$E$1</c:f>
              <c:strCache>
                <c:ptCount val="1"/>
                <c:pt idx="0">
                  <c:v>Angebot Facharbeiter</c:v>
                </c:pt>
              </c:strCache>
            </c:strRef>
          </c:tx>
          <c:spPr>
            <a:ln w="28575" cap="rnd">
              <a:solidFill>
                <a:schemeClr val="accent3"/>
              </a:solidFill>
              <a:round/>
            </a:ln>
            <a:effectLst/>
          </c:spPr>
          <c:marker>
            <c:symbol val="circle"/>
            <c:size val="5"/>
            <c:spPr>
              <a:solidFill>
                <a:schemeClr val="accent3"/>
              </a:solidFill>
              <a:ln w="9525">
                <a:noFill/>
              </a:ln>
              <a:effectLst/>
            </c:spPr>
          </c:marker>
          <c:dLbls>
            <c:dLbl>
              <c:idx val="1"/>
              <c:layout/>
              <c:dLblPos val="t"/>
              <c:showLegendKey val="0"/>
              <c:showVal val="1"/>
              <c:showCatName val="0"/>
              <c:showSerName val="0"/>
              <c:showPercent val="0"/>
              <c:showBubbleSize val="0"/>
              <c:extLst>
                <c:ext xmlns:c15="http://schemas.microsoft.com/office/drawing/2012/chart" uri="{CE6537A1-D6FC-4f65-9D91-7224C49458BB}">
                  <c15:layout/>
                </c:ext>
              </c:extLst>
            </c:dLbl>
            <c:dLbl>
              <c:idx val="3"/>
              <c:layout/>
              <c:dLblPos val="t"/>
              <c:showLegendKey val="0"/>
              <c:showVal val="1"/>
              <c:showCatName val="0"/>
              <c:showSerName val="0"/>
              <c:showPercent val="0"/>
              <c:showBubbleSize val="0"/>
              <c:extLst>
                <c:ext xmlns:c15="http://schemas.microsoft.com/office/drawing/2012/chart" uri="{CE6537A1-D6FC-4f65-9D91-7224C49458BB}">
                  <c15:layout/>
                </c:ext>
              </c:extLst>
            </c:dLbl>
            <c:dLbl>
              <c:idx val="6"/>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3"/>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Tabelle1!$A$2:$A$5</c:f>
              <c:numCache>
                <c:formatCode>General</c:formatCode>
                <c:ptCount val="4"/>
                <c:pt idx="0">
                  <c:v>2007</c:v>
                </c:pt>
                <c:pt idx="1">
                  <c:v>2017</c:v>
                </c:pt>
                <c:pt idx="2">
                  <c:v>2027</c:v>
                </c:pt>
                <c:pt idx="3">
                  <c:v>2035</c:v>
                </c:pt>
              </c:numCache>
            </c:numRef>
          </c:cat>
          <c:val>
            <c:numRef>
              <c:f>Tabelle1!$E$2:$E$5</c:f>
              <c:numCache>
                <c:formatCode>#,##0</c:formatCode>
                <c:ptCount val="4"/>
                <c:pt idx="0">
                  <c:v>23598600</c:v>
                </c:pt>
                <c:pt idx="1">
                  <c:v>23524400</c:v>
                </c:pt>
                <c:pt idx="2">
                  <c:v>22363100</c:v>
                </c:pt>
                <c:pt idx="3">
                  <c:v>20685300</c:v>
                </c:pt>
              </c:numCache>
            </c:numRef>
          </c:val>
          <c:smooth val="0"/>
        </c:ser>
        <c:ser>
          <c:idx val="4"/>
          <c:order val="4"/>
          <c:tx>
            <c:strRef>
              <c:f>Tabelle1!$F$1</c:f>
              <c:strCache>
                <c:ptCount val="1"/>
                <c:pt idx="0">
                  <c:v>Angebot berufl. Aufstiegsfortbildung</c:v>
                </c:pt>
              </c:strCache>
            </c:strRef>
          </c:tx>
          <c:spPr>
            <a:ln w="28575" cap="rnd">
              <a:solidFill>
                <a:srgbClr val="FFC000"/>
              </a:solidFill>
              <a:prstDash val="solid"/>
              <a:round/>
            </a:ln>
            <a:effectLst/>
          </c:spPr>
          <c:marker>
            <c:symbol val="circle"/>
            <c:size val="5"/>
            <c:spPr>
              <a:solidFill>
                <a:srgbClr val="FFC000"/>
              </a:solidFill>
              <a:ln w="9525">
                <a:noFill/>
              </a:ln>
              <a:effectLst/>
            </c:spPr>
          </c:marker>
          <c:dLbls>
            <c:dLbl>
              <c:idx val="1"/>
              <c:layout/>
              <c:dLblPos val="b"/>
              <c:showLegendKey val="0"/>
              <c:showVal val="1"/>
              <c:showCatName val="0"/>
              <c:showSerName val="0"/>
              <c:showPercent val="0"/>
              <c:showBubbleSize val="0"/>
              <c:extLst>
                <c:ext xmlns:c15="http://schemas.microsoft.com/office/drawing/2012/chart" uri="{CE6537A1-D6FC-4f65-9D91-7224C49458BB}">
                  <c15:layout/>
                </c:ext>
              </c:extLst>
            </c:dLbl>
            <c:dLbl>
              <c:idx val="3"/>
              <c:layout/>
              <c:dLblPos val="b"/>
              <c:showLegendKey val="0"/>
              <c:showVal val="1"/>
              <c:showCatName val="0"/>
              <c:showSerName val="0"/>
              <c:showPercent val="0"/>
              <c:showBubbleSize val="0"/>
              <c:extLst>
                <c:ext xmlns:c15="http://schemas.microsoft.com/office/drawing/2012/chart" uri="{CE6537A1-D6FC-4f65-9D91-7224C49458BB}">
                  <c15:layout/>
                </c:ext>
              </c:extLst>
            </c:dLbl>
            <c:dLbl>
              <c:idx val="6"/>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C000"/>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Tabelle1!$A$2:$A$5</c:f>
              <c:numCache>
                <c:formatCode>General</c:formatCode>
                <c:ptCount val="4"/>
                <c:pt idx="0">
                  <c:v>2007</c:v>
                </c:pt>
                <c:pt idx="1">
                  <c:v>2017</c:v>
                </c:pt>
                <c:pt idx="2">
                  <c:v>2027</c:v>
                </c:pt>
                <c:pt idx="3">
                  <c:v>2035</c:v>
                </c:pt>
              </c:numCache>
            </c:numRef>
          </c:cat>
          <c:val>
            <c:numRef>
              <c:f>Tabelle1!$F$2:$F$5</c:f>
              <c:numCache>
                <c:formatCode>#,##0</c:formatCode>
                <c:ptCount val="4"/>
                <c:pt idx="0">
                  <c:v>3649400</c:v>
                </c:pt>
                <c:pt idx="1">
                  <c:v>3984700</c:v>
                </c:pt>
                <c:pt idx="2">
                  <c:v>4086300</c:v>
                </c:pt>
                <c:pt idx="3">
                  <c:v>3943800</c:v>
                </c:pt>
              </c:numCache>
            </c:numRef>
          </c:val>
          <c:smooth val="0"/>
        </c:ser>
        <c:ser>
          <c:idx val="5"/>
          <c:order val="5"/>
          <c:tx>
            <c:strRef>
              <c:f>Tabelle1!$G$1</c:f>
              <c:strCache>
                <c:ptCount val="1"/>
                <c:pt idx="0">
                  <c:v>Angebot Akademiker</c:v>
                </c:pt>
              </c:strCache>
            </c:strRef>
          </c:tx>
          <c:spPr>
            <a:ln w="28575" cap="rnd">
              <a:solidFill>
                <a:schemeClr val="accent1"/>
              </a:solidFill>
              <a:prstDash val="solid"/>
              <a:round/>
            </a:ln>
            <a:effectLst/>
          </c:spPr>
          <c:marker>
            <c:symbol val="circle"/>
            <c:size val="5"/>
            <c:spPr>
              <a:solidFill>
                <a:schemeClr val="accent1"/>
              </a:solidFill>
              <a:ln w="9525">
                <a:solidFill>
                  <a:schemeClr val="accent1"/>
                </a:solidFill>
              </a:ln>
              <a:effectLst/>
            </c:spPr>
          </c:marker>
          <c:dLbls>
            <c:dLbl>
              <c:idx val="1"/>
              <c:layout/>
              <c:dLblPos val="t"/>
              <c:showLegendKey val="0"/>
              <c:showVal val="1"/>
              <c:showCatName val="0"/>
              <c:showSerName val="0"/>
              <c:showPercent val="0"/>
              <c:showBubbleSize val="0"/>
              <c:extLst>
                <c:ext xmlns:c15="http://schemas.microsoft.com/office/drawing/2012/chart" uri="{CE6537A1-D6FC-4f65-9D91-7224C49458BB}">
                  <c15:layout/>
                </c:ext>
              </c:extLst>
            </c:dLbl>
            <c:dLbl>
              <c:idx val="3"/>
              <c:layout/>
              <c:dLblPos val="t"/>
              <c:showLegendKey val="0"/>
              <c:showVal val="1"/>
              <c:showCatName val="0"/>
              <c:showSerName val="0"/>
              <c:showPercent val="0"/>
              <c:showBubbleSize val="0"/>
              <c:extLst>
                <c:ext xmlns:c15="http://schemas.microsoft.com/office/drawing/2012/chart" uri="{CE6537A1-D6FC-4f65-9D91-7224C49458BB}">
                  <c15:layout/>
                </c:ext>
              </c:extLst>
            </c:dLbl>
            <c:dLbl>
              <c:idx val="6"/>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Tabelle1!$A$2:$A$5</c:f>
              <c:numCache>
                <c:formatCode>General</c:formatCode>
                <c:ptCount val="4"/>
                <c:pt idx="0">
                  <c:v>2007</c:v>
                </c:pt>
                <c:pt idx="1">
                  <c:v>2017</c:v>
                </c:pt>
                <c:pt idx="2">
                  <c:v>2027</c:v>
                </c:pt>
                <c:pt idx="3">
                  <c:v>2035</c:v>
                </c:pt>
              </c:numCache>
            </c:numRef>
          </c:cat>
          <c:val>
            <c:numRef>
              <c:f>Tabelle1!$G$2:$G$5</c:f>
              <c:numCache>
                <c:formatCode>#,##0</c:formatCode>
                <c:ptCount val="4"/>
                <c:pt idx="0">
                  <c:v>6521600</c:v>
                </c:pt>
                <c:pt idx="1">
                  <c:v>8942100</c:v>
                </c:pt>
                <c:pt idx="2">
                  <c:v>10440000</c:v>
                </c:pt>
                <c:pt idx="3">
                  <c:v>11131800</c:v>
                </c:pt>
              </c:numCache>
            </c:numRef>
          </c:val>
          <c:smooth val="0"/>
        </c:ser>
        <c:dLbls>
          <c:showLegendKey val="0"/>
          <c:showVal val="0"/>
          <c:showCatName val="0"/>
          <c:showSerName val="0"/>
          <c:showPercent val="0"/>
          <c:showBubbleSize val="0"/>
        </c:dLbls>
        <c:marker val="1"/>
        <c:smooth val="0"/>
        <c:axId val="151988144"/>
        <c:axId val="151989712"/>
        <c:extLst/>
      </c:lineChart>
      <c:catAx>
        <c:axId val="15198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51989712"/>
        <c:crosses val="autoZero"/>
        <c:auto val="1"/>
        <c:lblAlgn val="ctr"/>
        <c:lblOffset val="100"/>
        <c:noMultiLvlLbl val="0"/>
      </c:catAx>
      <c:valAx>
        <c:axId val="151989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51988144"/>
        <c:crosses val="autoZero"/>
        <c:crossBetween val="between"/>
      </c:valAx>
      <c:spPr>
        <a:noFill/>
        <a:ln>
          <a:noFill/>
        </a:ln>
        <a:effectLst/>
      </c:spPr>
    </c:plotArea>
    <c:legend>
      <c:legendPos val="b"/>
      <c:layout>
        <c:manualLayout>
          <c:xMode val="edge"/>
          <c:yMode val="edge"/>
          <c:x val="7.2511195984386531E-2"/>
          <c:y val="0.90268643985793695"/>
          <c:w val="0.92550939565526225"/>
          <c:h val="8.0245564112948031E-2"/>
        </c:manualLayout>
      </c:layout>
      <c:overlay val="0"/>
      <c:spPr>
        <a:noFill/>
        <a:ln>
          <a:noFill/>
        </a:ln>
        <a:effectLst/>
      </c:spPr>
      <c:txPr>
        <a:bodyPr rot="0" spcFirstLastPara="1" vertOverflow="ellipsis" vert="horz" wrap="square" anchor="ctr" anchorCtr="1"/>
        <a:lstStyle/>
        <a:p>
          <a:pPr algn="just">
            <a:defRPr sz="11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1"/>
          <c:tx>
            <c:strRef>
              <c:f>Tabelle1!$C$1</c:f>
              <c:strCache>
                <c:ptCount val="1"/>
                <c:pt idx="0">
                  <c:v>Praxispartner</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Lst>
            </c:dLbl>
            <c:dLbl>
              <c:idx val="5"/>
              <c:layout/>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Tabelle1!$A$10:$A$15</c:f>
              <c:numCache>
                <c:formatCode>General</c:formatCode>
                <c:ptCount val="6"/>
                <c:pt idx="0">
                  <c:v>2011</c:v>
                </c:pt>
                <c:pt idx="1">
                  <c:v>2012</c:v>
                </c:pt>
                <c:pt idx="2">
                  <c:v>2013</c:v>
                </c:pt>
                <c:pt idx="3">
                  <c:v>2014</c:v>
                </c:pt>
                <c:pt idx="4">
                  <c:v>2015</c:v>
                </c:pt>
                <c:pt idx="5">
                  <c:v>2016</c:v>
                </c:pt>
              </c:numCache>
            </c:numRef>
          </c:cat>
          <c:val>
            <c:numRef>
              <c:f>Tabelle1!$C$10:$C$15</c:f>
              <c:numCache>
                <c:formatCode>#,##0</c:formatCode>
                <c:ptCount val="6"/>
                <c:pt idx="0">
                  <c:v>40555</c:v>
                </c:pt>
                <c:pt idx="1">
                  <c:v>45630</c:v>
                </c:pt>
                <c:pt idx="2">
                  <c:v>39622</c:v>
                </c:pt>
                <c:pt idx="3">
                  <c:v>41466</c:v>
                </c:pt>
                <c:pt idx="4">
                  <c:v>42951</c:v>
                </c:pt>
                <c:pt idx="5">
                  <c:v>47458</c:v>
                </c:pt>
              </c:numCache>
            </c:numRef>
          </c:val>
          <c:smooth val="0"/>
        </c:ser>
        <c:ser>
          <c:idx val="2"/>
          <c:order val="2"/>
          <c:tx>
            <c:strRef>
              <c:f>Tabelle1!$D$1</c:f>
              <c:strCache>
                <c:ptCount val="1"/>
                <c:pt idx="0">
                  <c:v>Studierende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Lst>
            </c:dLbl>
            <c:dLbl>
              <c:idx val="5"/>
              <c:layout/>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bg1">
                    <a:lumMod val="65000"/>
                  </a:schemeClr>
                </a:solidFill>
                <a:prstDash val="sysDot"/>
              </a:ln>
              <a:effectLst/>
            </c:spPr>
            <c:trendlineType val="linear"/>
            <c:dispRSqr val="0"/>
            <c:dispEq val="0"/>
          </c:trendline>
          <c:cat>
            <c:numRef>
              <c:f>Tabelle1!$A$10:$A$15</c:f>
              <c:numCache>
                <c:formatCode>General</c:formatCode>
                <c:ptCount val="6"/>
                <c:pt idx="0">
                  <c:v>2011</c:v>
                </c:pt>
                <c:pt idx="1">
                  <c:v>2012</c:v>
                </c:pt>
                <c:pt idx="2">
                  <c:v>2013</c:v>
                </c:pt>
                <c:pt idx="3">
                  <c:v>2014</c:v>
                </c:pt>
                <c:pt idx="4">
                  <c:v>2015</c:v>
                </c:pt>
                <c:pt idx="5">
                  <c:v>2016</c:v>
                </c:pt>
              </c:numCache>
            </c:numRef>
          </c:cat>
          <c:val>
            <c:numRef>
              <c:f>Tabelle1!$D$10:$D$15</c:f>
              <c:numCache>
                <c:formatCode>#,##0</c:formatCode>
                <c:ptCount val="6"/>
                <c:pt idx="0">
                  <c:v>59628</c:v>
                </c:pt>
                <c:pt idx="1">
                  <c:v>64093</c:v>
                </c:pt>
                <c:pt idx="2">
                  <c:v>64358</c:v>
                </c:pt>
                <c:pt idx="3">
                  <c:v>94723</c:v>
                </c:pt>
                <c:pt idx="4">
                  <c:v>95240</c:v>
                </c:pt>
                <c:pt idx="5">
                  <c:v>100739</c:v>
                </c:pt>
              </c:numCache>
            </c:numRef>
          </c:val>
          <c:smooth val="0"/>
        </c:ser>
        <c:dLbls>
          <c:showLegendKey val="0"/>
          <c:showVal val="0"/>
          <c:showCatName val="0"/>
          <c:showSerName val="0"/>
          <c:showPercent val="0"/>
          <c:showBubbleSize val="0"/>
        </c:dLbls>
        <c:marker val="1"/>
        <c:smooth val="0"/>
        <c:axId val="151985008"/>
        <c:axId val="151985400"/>
        <c:extLst>
          <c:ext xmlns:c15="http://schemas.microsoft.com/office/drawing/2012/chart" uri="{02D57815-91ED-43cb-92C2-25804820EDAC}">
            <c15:filteredLineSeries>
              <c15:ser>
                <c:idx val="0"/>
                <c:order val="0"/>
                <c:tx>
                  <c:strRef>
                    <c:extLst>
                      <c:ext uri="{02D57815-91ED-43cb-92C2-25804820EDAC}">
                        <c15:formulaRef>
                          <c15:sqref>Tabelle1!$B$1</c15:sqref>
                        </c15:formulaRef>
                      </c:ext>
                    </c:extLst>
                    <c:strCache>
                      <c:ptCount val="1"/>
                      <c:pt idx="0">
                        <c:v>Studiengänge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extLst>
                      <c:ext uri="{02D57815-91ED-43cb-92C2-25804820EDAC}">
                        <c15:formulaRef>
                          <c15:sqref>Tabelle1!$A$10:$A$15</c15:sqref>
                        </c15:formulaRef>
                      </c:ext>
                    </c:extLst>
                    <c:numCache>
                      <c:formatCode>General</c:formatCode>
                      <c:ptCount val="6"/>
                      <c:pt idx="0">
                        <c:v>2011</c:v>
                      </c:pt>
                      <c:pt idx="1">
                        <c:v>2012</c:v>
                      </c:pt>
                      <c:pt idx="2">
                        <c:v>2013</c:v>
                      </c:pt>
                      <c:pt idx="3">
                        <c:v>2014</c:v>
                      </c:pt>
                      <c:pt idx="4">
                        <c:v>2015</c:v>
                      </c:pt>
                      <c:pt idx="5">
                        <c:v>2016</c:v>
                      </c:pt>
                    </c:numCache>
                  </c:numRef>
                </c:cat>
                <c:val>
                  <c:numRef>
                    <c:extLst>
                      <c:ext uri="{02D57815-91ED-43cb-92C2-25804820EDAC}">
                        <c15:formulaRef>
                          <c15:sqref>Tabelle1!$B$10:$B$15</c15:sqref>
                        </c15:formulaRef>
                      </c:ext>
                    </c:extLst>
                    <c:numCache>
                      <c:formatCode>General</c:formatCode>
                      <c:ptCount val="6"/>
                      <c:pt idx="0">
                        <c:v>879</c:v>
                      </c:pt>
                      <c:pt idx="1">
                        <c:v>910</c:v>
                      </c:pt>
                      <c:pt idx="2" formatCode="#,##0">
                        <c:v>1014</c:v>
                      </c:pt>
                      <c:pt idx="3" formatCode="#,##0">
                        <c:v>1505</c:v>
                      </c:pt>
                      <c:pt idx="4" formatCode="#,##0">
                        <c:v>1553</c:v>
                      </c:pt>
                      <c:pt idx="5" formatCode="#,##0">
                        <c:v>1592</c:v>
                      </c:pt>
                    </c:numCache>
                  </c:numRef>
                </c:val>
                <c:smooth val="0"/>
              </c15:ser>
            </c15:filteredLineSeries>
          </c:ext>
        </c:extLst>
      </c:lineChart>
      <c:catAx>
        <c:axId val="151985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51985400"/>
        <c:crosses val="autoZero"/>
        <c:auto val="1"/>
        <c:lblAlgn val="ctr"/>
        <c:lblOffset val="100"/>
        <c:noMultiLvlLbl val="0"/>
      </c:catAx>
      <c:valAx>
        <c:axId val="151985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519850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Tabelle1!$B$1</c:f>
              <c:strCache>
                <c:ptCount val="1"/>
                <c:pt idx="0">
                  <c:v>Ausbildungsintegrierende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Lst>
            </c:dLbl>
            <c:dLbl>
              <c:idx val="5"/>
              <c:layout/>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3"/>
                    </a:solidFill>
                    <a:latin typeface="+mn-lt"/>
                    <a:ea typeface="+mn-ea"/>
                    <a:cs typeface="+mn-cs"/>
                  </a:defRPr>
                </a:pPr>
                <a:endParaRPr lang="de-DE"/>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Tabelle1!$A$2:$A$7</c:f>
              <c:numCache>
                <c:formatCode>General</c:formatCode>
                <c:ptCount val="6"/>
                <c:pt idx="0">
                  <c:v>2011</c:v>
                </c:pt>
                <c:pt idx="1">
                  <c:v>2012</c:v>
                </c:pt>
                <c:pt idx="2">
                  <c:v>2013</c:v>
                </c:pt>
                <c:pt idx="3">
                  <c:v>2014</c:v>
                </c:pt>
                <c:pt idx="4">
                  <c:v>2015</c:v>
                </c:pt>
                <c:pt idx="5">
                  <c:v>2016</c:v>
                </c:pt>
              </c:numCache>
            </c:numRef>
          </c:cat>
          <c:val>
            <c:numRef>
              <c:f>Tabelle1!$B$2:$B$7</c:f>
              <c:numCache>
                <c:formatCode>General</c:formatCode>
                <c:ptCount val="6"/>
                <c:pt idx="0">
                  <c:v>447</c:v>
                </c:pt>
                <c:pt idx="1">
                  <c:v>397</c:v>
                </c:pt>
                <c:pt idx="2">
                  <c:v>445</c:v>
                </c:pt>
                <c:pt idx="3">
                  <c:v>592</c:v>
                </c:pt>
                <c:pt idx="4">
                  <c:v>576</c:v>
                </c:pt>
                <c:pt idx="5">
                  <c:v>565</c:v>
                </c:pt>
              </c:numCache>
            </c:numRef>
          </c:val>
          <c:smooth val="0"/>
        </c:ser>
        <c:ser>
          <c:idx val="1"/>
          <c:order val="1"/>
          <c:tx>
            <c:strRef>
              <c:f>Tabelle1!$C$1</c:f>
              <c:strCache>
                <c:ptCount val="1"/>
                <c:pt idx="0">
                  <c:v>Praxisintegrierende</c:v>
                </c:pt>
              </c:strCache>
            </c:strRef>
          </c:tx>
          <c:spPr>
            <a:ln w="28575" cap="rnd">
              <a:solidFill>
                <a:srgbClr val="0080FF"/>
              </a:solidFill>
              <a:round/>
            </a:ln>
            <a:effectLst/>
          </c:spPr>
          <c:marker>
            <c:symbol val="circle"/>
            <c:size val="5"/>
            <c:spPr>
              <a:solidFill>
                <a:srgbClr val="0080FF"/>
              </a:solidFill>
              <a:ln w="9525">
                <a:solidFill>
                  <a:srgbClr val="0080FF"/>
                </a:solidFill>
              </a:ln>
              <a:effectLst/>
            </c:spPr>
          </c:marker>
          <c:dLbls>
            <c:dLbl>
              <c:idx val="0"/>
              <c:layout/>
              <c:dLblPos val="b"/>
              <c:showLegendKey val="0"/>
              <c:showVal val="1"/>
              <c:showCatName val="0"/>
              <c:showSerName val="0"/>
              <c:showPercent val="0"/>
              <c:showBubbleSize val="0"/>
              <c:extLst>
                <c:ext xmlns:c15="http://schemas.microsoft.com/office/drawing/2012/chart" uri="{CE6537A1-D6FC-4f65-9D91-7224C49458BB}">
                  <c15:layout/>
                </c:ext>
              </c:extLst>
            </c:dLbl>
            <c:dLbl>
              <c:idx val="5"/>
              <c:layout/>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80FF"/>
                    </a:solidFill>
                    <a:latin typeface="+mn-lt"/>
                    <a:ea typeface="+mn-ea"/>
                    <a:cs typeface="+mn-cs"/>
                  </a:defRPr>
                </a:pPr>
                <a:endParaRPr lang="de-DE"/>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Tabelle1!$A$2:$A$7</c:f>
              <c:numCache>
                <c:formatCode>General</c:formatCode>
                <c:ptCount val="6"/>
                <c:pt idx="0">
                  <c:v>2011</c:v>
                </c:pt>
                <c:pt idx="1">
                  <c:v>2012</c:v>
                </c:pt>
                <c:pt idx="2">
                  <c:v>2013</c:v>
                </c:pt>
                <c:pt idx="3">
                  <c:v>2014</c:v>
                </c:pt>
                <c:pt idx="4">
                  <c:v>2015</c:v>
                </c:pt>
                <c:pt idx="5">
                  <c:v>2016</c:v>
                </c:pt>
              </c:numCache>
            </c:numRef>
          </c:cat>
          <c:val>
            <c:numRef>
              <c:f>Tabelle1!$C$2:$C$7</c:f>
              <c:numCache>
                <c:formatCode>General</c:formatCode>
                <c:ptCount val="6"/>
                <c:pt idx="0">
                  <c:v>395</c:v>
                </c:pt>
                <c:pt idx="1">
                  <c:v>471</c:v>
                </c:pt>
                <c:pt idx="2">
                  <c:v>508</c:v>
                </c:pt>
                <c:pt idx="3">
                  <c:v>736</c:v>
                </c:pt>
                <c:pt idx="4">
                  <c:v>759</c:v>
                </c:pt>
                <c:pt idx="5">
                  <c:v>805</c:v>
                </c:pt>
              </c:numCache>
            </c:numRef>
          </c:val>
          <c:smooth val="0"/>
        </c:ser>
        <c:ser>
          <c:idx val="2"/>
          <c:order val="2"/>
          <c:tx>
            <c:strRef>
              <c:f>Tabelle1!$D$1</c:f>
              <c:strCache>
                <c:ptCount val="1"/>
                <c:pt idx="0">
                  <c:v>Mischformen*</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Lst>
            </c:dLbl>
            <c:dLbl>
              <c:idx val="5"/>
              <c:layout/>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6"/>
                    </a:solidFill>
                    <a:latin typeface="+mn-lt"/>
                    <a:ea typeface="+mn-ea"/>
                    <a:cs typeface="+mn-cs"/>
                  </a:defRPr>
                </a:pPr>
                <a:endParaRPr lang="de-DE"/>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Tabelle1!$A$2:$A$7</c:f>
              <c:numCache>
                <c:formatCode>General</c:formatCode>
                <c:ptCount val="6"/>
                <c:pt idx="0">
                  <c:v>2011</c:v>
                </c:pt>
                <c:pt idx="1">
                  <c:v>2012</c:v>
                </c:pt>
                <c:pt idx="2">
                  <c:v>2013</c:v>
                </c:pt>
                <c:pt idx="3">
                  <c:v>2014</c:v>
                </c:pt>
                <c:pt idx="4">
                  <c:v>2015</c:v>
                </c:pt>
                <c:pt idx="5">
                  <c:v>2016</c:v>
                </c:pt>
              </c:numCache>
            </c:numRef>
          </c:cat>
          <c:val>
            <c:numRef>
              <c:f>Tabelle1!$D$2:$D$7</c:f>
              <c:numCache>
                <c:formatCode>General</c:formatCode>
                <c:ptCount val="6"/>
                <c:pt idx="0">
                  <c:v>37</c:v>
                </c:pt>
                <c:pt idx="1">
                  <c:v>42</c:v>
                </c:pt>
                <c:pt idx="2">
                  <c:v>61</c:v>
                </c:pt>
                <c:pt idx="3">
                  <c:v>177</c:v>
                </c:pt>
                <c:pt idx="4">
                  <c:v>218</c:v>
                </c:pt>
                <c:pt idx="5">
                  <c:v>222</c:v>
                </c:pt>
              </c:numCache>
            </c:numRef>
          </c:val>
          <c:smooth val="0"/>
        </c:ser>
        <c:dLbls>
          <c:showLegendKey val="0"/>
          <c:showVal val="0"/>
          <c:showCatName val="0"/>
          <c:showSerName val="0"/>
          <c:showPercent val="0"/>
          <c:showBubbleSize val="0"/>
        </c:dLbls>
        <c:marker val="1"/>
        <c:smooth val="0"/>
        <c:axId val="151983832"/>
        <c:axId val="151987752"/>
        <c:extLst>
          <c:ext xmlns:c15="http://schemas.microsoft.com/office/drawing/2012/chart" uri="{02D57815-91ED-43cb-92C2-25804820EDAC}">
            <c15:filteredLineSeries>
              <c15:ser>
                <c:idx val="3"/>
                <c:order val="3"/>
                <c:tx>
                  <c:strRef>
                    <c:extLst>
                      <c:ext uri="{02D57815-91ED-43cb-92C2-25804820EDAC}">
                        <c15:formulaRef>
                          <c15:sqref>Tabelle1!$E$1</c15:sqref>
                        </c15:formulaRef>
                      </c:ext>
                    </c:extLst>
                    <c:strCache>
                      <c:ptCount val="1"/>
                      <c:pt idx="0">
                        <c:v>Gesamt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LblPos val="t"/>
                    <c:showLegendKey val="0"/>
                    <c:showVal val="1"/>
                    <c:showCatName val="0"/>
                    <c:showSerName val="0"/>
                    <c:showPercent val="0"/>
                    <c:showBubbleSize val="0"/>
                    <c:extLst>
                      <c:ext uri="{CE6537A1-D6FC-4f65-9D91-7224C49458BB}"/>
                    </c:extLst>
                  </c:dLbl>
                  <c:dLbl>
                    <c:idx val="5"/>
                    <c:dLblPos val="b"/>
                    <c:showLegendKey val="0"/>
                    <c:showVal val="1"/>
                    <c:showCatName val="0"/>
                    <c:showSerName val="0"/>
                    <c:showPercent val="0"/>
                    <c:showBubbleSize val="0"/>
                    <c:extLst>
                      <c:ex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de-DE"/>
                    </a:p>
                  </c:txPr>
                  <c:dLblPos val="t"/>
                  <c:showLegendKey val="0"/>
                  <c:showVal val="0"/>
                  <c:showCatName val="0"/>
                  <c:showSerName val="0"/>
                  <c:showPercent val="0"/>
                  <c:showBubbleSize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Tabelle1!$A$2:$A$7</c15:sqref>
                        </c15:formulaRef>
                      </c:ext>
                    </c:extLst>
                    <c:numCache>
                      <c:formatCode>General</c:formatCode>
                      <c:ptCount val="6"/>
                      <c:pt idx="0">
                        <c:v>2011</c:v>
                      </c:pt>
                      <c:pt idx="1">
                        <c:v>2012</c:v>
                      </c:pt>
                      <c:pt idx="2">
                        <c:v>2013</c:v>
                      </c:pt>
                      <c:pt idx="3">
                        <c:v>2014</c:v>
                      </c:pt>
                      <c:pt idx="4">
                        <c:v>2015</c:v>
                      </c:pt>
                      <c:pt idx="5">
                        <c:v>2016</c:v>
                      </c:pt>
                    </c:numCache>
                  </c:numRef>
                </c:cat>
                <c:val>
                  <c:numRef>
                    <c:extLst>
                      <c:ext uri="{02D57815-91ED-43cb-92C2-25804820EDAC}">
                        <c15:formulaRef>
                          <c15:sqref>Tabelle1!$E$2:$E$7</c15:sqref>
                        </c15:formulaRef>
                      </c:ext>
                    </c:extLst>
                    <c:numCache>
                      <c:formatCode>General</c:formatCode>
                      <c:ptCount val="6"/>
                      <c:pt idx="0">
                        <c:v>879</c:v>
                      </c:pt>
                      <c:pt idx="1">
                        <c:v>910</c:v>
                      </c:pt>
                      <c:pt idx="2" formatCode="#,##0">
                        <c:v>1014</c:v>
                      </c:pt>
                      <c:pt idx="3" formatCode="#,##0">
                        <c:v>1505</c:v>
                      </c:pt>
                      <c:pt idx="4" formatCode="#,##0">
                        <c:v>1553</c:v>
                      </c:pt>
                      <c:pt idx="5" formatCode="#,##0">
                        <c:v>1592</c:v>
                      </c:pt>
                    </c:numCache>
                  </c:numRef>
                </c:val>
                <c:smooth val="0"/>
              </c15:ser>
            </c15:filteredLineSeries>
          </c:ext>
        </c:extLst>
      </c:lineChart>
      <c:catAx>
        <c:axId val="151983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51987752"/>
        <c:crosses val="autoZero"/>
        <c:auto val="1"/>
        <c:lblAlgn val="ctr"/>
        <c:lblOffset val="100"/>
        <c:noMultiLvlLbl val="0"/>
      </c:catAx>
      <c:valAx>
        <c:axId val="151987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519838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Studiengänge</c:v>
                </c:pt>
              </c:strCache>
            </c:strRef>
          </c:tx>
          <c:dPt>
            <c:idx val="0"/>
            <c:bubble3D val="0"/>
            <c:spPr>
              <a:solidFill>
                <a:schemeClr val="bg2">
                  <a:lumMod val="75000"/>
                </a:schemeClr>
              </a:solidFill>
              <a:ln>
                <a:noFill/>
              </a:ln>
              <a:effectLst>
                <a:outerShdw blurRad="40000" dist="23000" dir="5400000" rotWithShape="0">
                  <a:srgbClr val="000000">
                    <a:alpha val="35000"/>
                  </a:srgbClr>
                </a:outerShdw>
              </a:effectLst>
            </c:spPr>
          </c:dPt>
          <c:dPt>
            <c:idx val="1"/>
            <c:bubble3D val="0"/>
            <c:spPr>
              <a:solidFill>
                <a:schemeClr val="bg2"/>
              </a:solidFill>
              <a:ln>
                <a:noFill/>
              </a:ln>
              <a:effectLst>
                <a:outerShdw blurRad="40000" dist="23000" dir="5400000" rotWithShape="0">
                  <a:srgbClr val="000000">
                    <a:alpha val="35000"/>
                  </a:srgbClr>
                </a:outerShdw>
              </a:effectLst>
            </c:spPr>
          </c:dPt>
          <c:dPt>
            <c:idx val="2"/>
            <c:bubble3D val="0"/>
            <c:spPr>
              <a:solidFill>
                <a:schemeClr val="bg1">
                  <a:lumMod val="65000"/>
                </a:schemeClr>
              </a:solidFill>
              <a:ln>
                <a:noFill/>
              </a:ln>
              <a:effectLst>
                <a:outerShdw blurRad="40000" dist="23000" dir="5400000" rotWithShape="0">
                  <a:srgbClr val="000000">
                    <a:alpha val="35000"/>
                  </a:srgbClr>
                </a:outerShdw>
              </a:effectLst>
            </c:spPr>
          </c:dPt>
          <c:dPt>
            <c:idx val="3"/>
            <c:bubble3D val="0"/>
            <c:spPr>
              <a:solidFill>
                <a:schemeClr val="accent6">
                  <a:lumMod val="60000"/>
                  <a:lumOff val="40000"/>
                </a:schemeClr>
              </a:solidFill>
              <a:ln>
                <a:noFill/>
              </a:ln>
              <a:effectLst>
                <a:outerShdw blurRad="40000" dist="23000" dir="5400000" rotWithShape="0">
                  <a:srgbClr val="000000">
                    <a:alpha val="35000"/>
                  </a:srgbClr>
                </a:outerShdw>
              </a:effectLst>
            </c:spPr>
          </c:dPt>
          <c:dPt>
            <c:idx val="4"/>
            <c:bubble3D val="0"/>
            <c:spPr>
              <a:solidFill>
                <a:schemeClr val="accent6"/>
              </a:solidFill>
              <a:ln>
                <a:noFill/>
              </a:ln>
              <a:effectLst>
                <a:outerShdw blurRad="40000" dist="23000" dir="5400000" rotWithShape="0">
                  <a:srgbClr val="000000">
                    <a:alpha val="35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de-DE"/>
              </a:p>
            </c:txPr>
            <c:showLegendKey val="0"/>
            <c:showVal val="1"/>
            <c:showCatName val="0"/>
            <c:showSerName val="0"/>
            <c:showPercent val="1"/>
            <c:showBubbleSize val="0"/>
            <c:separator>
</c:separator>
            <c:showLeaderLines val="0"/>
            <c:extLst>
              <c:ext xmlns:c15="http://schemas.microsoft.com/office/drawing/2012/chart" uri="{CE6537A1-D6FC-4f65-9D91-7224C49458BB}">
                <c15:layout/>
              </c:ext>
            </c:extLst>
          </c:dLbls>
          <c:cat>
            <c:strRef>
              <c:f>Tabelle1!$A$2:$A$6</c:f>
              <c:strCache>
                <c:ptCount val="5"/>
                <c:pt idx="0">
                  <c:v>Ing.</c:v>
                </c:pt>
                <c:pt idx="1">
                  <c:v>IT</c:v>
                </c:pt>
                <c:pt idx="2">
                  <c:v>WiWi</c:v>
                </c:pt>
                <c:pt idx="3">
                  <c:v>Soziales</c:v>
                </c:pt>
                <c:pt idx="4">
                  <c:v>Sonstige</c:v>
                </c:pt>
              </c:strCache>
            </c:strRef>
          </c:cat>
          <c:val>
            <c:numRef>
              <c:f>Tabelle1!$B$2:$B$6</c:f>
              <c:numCache>
                <c:formatCode>General</c:formatCode>
                <c:ptCount val="5"/>
                <c:pt idx="0">
                  <c:v>600</c:v>
                </c:pt>
                <c:pt idx="1">
                  <c:v>193</c:v>
                </c:pt>
                <c:pt idx="2">
                  <c:v>540</c:v>
                </c:pt>
                <c:pt idx="3">
                  <c:v>159</c:v>
                </c:pt>
                <c:pt idx="4">
                  <c:v>100</c:v>
                </c:pt>
              </c:numCache>
            </c:numRef>
          </c:val>
        </c:ser>
        <c:dLbls>
          <c:showLegendKey val="0"/>
          <c:showVal val="1"/>
          <c:showCatName val="0"/>
          <c:showSerName val="0"/>
          <c:showPercent val="0"/>
          <c:showBubbleSize val="0"/>
          <c:showLeaderLines val="0"/>
        </c:dLbls>
        <c:firstSliceAng val="58"/>
        <c:holeSize val="45"/>
      </c:doughnutChart>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Studierende</c:v>
                </c:pt>
              </c:strCache>
            </c:strRef>
          </c:tx>
          <c:dPt>
            <c:idx val="0"/>
            <c:bubble3D val="0"/>
            <c:spPr>
              <a:solidFill>
                <a:schemeClr val="bg2">
                  <a:lumMod val="75000"/>
                </a:schemeClr>
              </a:solidFill>
              <a:ln>
                <a:noFill/>
              </a:ln>
              <a:effectLst>
                <a:outerShdw blurRad="40000" dist="23000" dir="5400000" rotWithShape="0">
                  <a:srgbClr val="000000">
                    <a:alpha val="35000"/>
                  </a:srgbClr>
                </a:outerShdw>
              </a:effectLst>
            </c:spPr>
          </c:dPt>
          <c:dPt>
            <c:idx val="1"/>
            <c:bubble3D val="0"/>
            <c:spPr>
              <a:solidFill>
                <a:schemeClr val="bg2"/>
              </a:solidFill>
              <a:ln>
                <a:noFill/>
              </a:ln>
              <a:effectLst>
                <a:outerShdw blurRad="40000" dist="23000" dir="5400000" rotWithShape="0">
                  <a:srgbClr val="000000">
                    <a:alpha val="35000"/>
                  </a:srgbClr>
                </a:outerShdw>
              </a:effectLst>
            </c:spPr>
          </c:dPt>
          <c:dPt>
            <c:idx val="2"/>
            <c:bubble3D val="0"/>
            <c:spPr>
              <a:solidFill>
                <a:schemeClr val="bg1">
                  <a:lumMod val="65000"/>
                </a:schemeClr>
              </a:solidFill>
              <a:ln>
                <a:noFill/>
              </a:ln>
              <a:effectLst>
                <a:outerShdw blurRad="40000" dist="23000" dir="5400000" rotWithShape="0">
                  <a:srgbClr val="000000">
                    <a:alpha val="35000"/>
                  </a:srgbClr>
                </a:outerShdw>
              </a:effectLst>
            </c:spPr>
          </c:dPt>
          <c:dPt>
            <c:idx val="3"/>
            <c:bubble3D val="0"/>
            <c:spPr>
              <a:solidFill>
                <a:schemeClr val="accent6">
                  <a:lumMod val="60000"/>
                  <a:lumOff val="40000"/>
                </a:schemeClr>
              </a:solidFill>
              <a:ln>
                <a:noFill/>
              </a:ln>
              <a:effectLst>
                <a:outerShdw blurRad="40000" dist="23000" dir="5400000" rotWithShape="0">
                  <a:srgbClr val="000000">
                    <a:alpha val="35000"/>
                  </a:srgbClr>
                </a:outerShdw>
              </a:effectLst>
            </c:spPr>
          </c:dPt>
          <c:dPt>
            <c:idx val="4"/>
            <c:bubble3D val="0"/>
            <c:spPr>
              <a:solidFill>
                <a:schemeClr val="accent6"/>
              </a:solidFill>
              <a:ln>
                <a:noFill/>
              </a:ln>
              <a:effectLst>
                <a:outerShdw blurRad="40000" dist="23000" dir="5400000" rotWithShape="0">
                  <a:srgbClr val="000000">
                    <a:alpha val="35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de-DE"/>
              </a:p>
            </c:txPr>
            <c:showLegendKey val="0"/>
            <c:showVal val="1"/>
            <c:showCatName val="0"/>
            <c:showSerName val="0"/>
            <c:showPercent val="1"/>
            <c:showBubbleSize val="0"/>
            <c:separator>
</c:separator>
            <c:showLeaderLines val="0"/>
            <c:extLst>
              <c:ext xmlns:c15="http://schemas.microsoft.com/office/drawing/2012/chart" uri="{CE6537A1-D6FC-4f65-9D91-7224C49458BB}">
                <c15:layout/>
              </c:ext>
            </c:extLst>
          </c:dLbls>
          <c:cat>
            <c:strRef>
              <c:f>Tabelle1!$A$2:$A$6</c:f>
              <c:strCache>
                <c:ptCount val="5"/>
                <c:pt idx="0">
                  <c:v>Ing.</c:v>
                </c:pt>
                <c:pt idx="1">
                  <c:v>IT</c:v>
                </c:pt>
                <c:pt idx="2">
                  <c:v>WiWi</c:v>
                </c:pt>
                <c:pt idx="3">
                  <c:v>Soziales</c:v>
                </c:pt>
                <c:pt idx="4">
                  <c:v>Sonstige</c:v>
                </c:pt>
              </c:strCache>
            </c:strRef>
          </c:cat>
          <c:val>
            <c:numRef>
              <c:f>Tabelle1!$B$2:$B$6</c:f>
              <c:numCache>
                <c:formatCode>#,##0</c:formatCode>
                <c:ptCount val="5"/>
                <c:pt idx="0">
                  <c:v>27410</c:v>
                </c:pt>
                <c:pt idx="1">
                  <c:v>10304</c:v>
                </c:pt>
                <c:pt idx="2">
                  <c:v>44631</c:v>
                </c:pt>
                <c:pt idx="3">
                  <c:v>10661</c:v>
                </c:pt>
                <c:pt idx="4">
                  <c:v>7733</c:v>
                </c:pt>
              </c:numCache>
            </c:numRef>
          </c:val>
        </c:ser>
        <c:dLbls>
          <c:showLegendKey val="0"/>
          <c:showVal val="1"/>
          <c:showCatName val="0"/>
          <c:showSerName val="0"/>
          <c:showPercent val="0"/>
          <c:showBubbleSize val="0"/>
          <c:showLeaderLines val="0"/>
        </c:dLbls>
        <c:firstSliceAng val="65"/>
        <c:holeSize val="61"/>
      </c:doughnutChart>
      <c:spPr>
        <a:noFill/>
        <a:ln>
          <a:noFill/>
        </a:ln>
        <a:effectLst/>
      </c:spPr>
    </c:plotArea>
    <c:legend>
      <c:legendPos val="r"/>
      <c:layout/>
      <c:overlay val="0"/>
      <c:spPr>
        <a:noFill/>
        <a:ln>
          <a:noFill/>
        </a:ln>
        <a:effectLst/>
      </c:spPr>
      <c:txPr>
        <a:bodyPr rot="0" spcFirstLastPara="1" vertOverflow="ellipsis" vert="horz" wrap="square" anchor="ctr" anchorCtr="0"/>
        <a:lstStyle/>
        <a:p>
          <a:pPr marL="0" algn="l">
            <a:lnSpc>
              <a:spcPct val="100000"/>
            </a:lnSpc>
            <a:defRPr sz="1200" b="0" i="0" u="none" strike="noStrike" kern="1200" baseline="0">
              <a:solidFill>
                <a:schemeClr val="tx2"/>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412"/>
          </a:xfrm>
          <a:prstGeom prst="rect">
            <a:avLst/>
          </a:prstGeom>
        </p:spPr>
        <p:txBody>
          <a:bodyPr vert="horz" lIns="91442" tIns="45721" rIns="91442" bIns="45721" rtlCol="0"/>
          <a:lstStyle>
            <a:lvl1pPr algn="l">
              <a:defRPr sz="1200"/>
            </a:lvl1pPr>
          </a:lstStyle>
          <a:p>
            <a:pPr>
              <a:buNone/>
            </a:pPr>
            <a:endParaRPr lang="de-DE" dirty="0"/>
          </a:p>
        </p:txBody>
      </p:sp>
      <p:sp>
        <p:nvSpPr>
          <p:cNvPr id="3" name="Datumsplatzhalter 2"/>
          <p:cNvSpPr>
            <a:spLocks noGrp="1"/>
          </p:cNvSpPr>
          <p:nvPr>
            <p:ph type="dt" sz="quarter" idx="1"/>
          </p:nvPr>
        </p:nvSpPr>
        <p:spPr>
          <a:xfrm>
            <a:off x="3850444" y="0"/>
            <a:ext cx="2945659" cy="496412"/>
          </a:xfrm>
          <a:prstGeom prst="rect">
            <a:avLst/>
          </a:prstGeom>
        </p:spPr>
        <p:txBody>
          <a:bodyPr vert="horz" lIns="91442" tIns="45721" rIns="91442" bIns="45721" rtlCol="0"/>
          <a:lstStyle>
            <a:lvl1pPr algn="r">
              <a:defRPr sz="1200"/>
            </a:lvl1pPr>
          </a:lstStyle>
          <a:p>
            <a:pPr>
              <a:buNone/>
            </a:pPr>
            <a:fld id="{CF8672DE-4039-418D-BCAE-9234AF782190}" type="datetimeFigureOut">
              <a:rPr lang="de-DE" smtClean="0"/>
              <a:pPr>
                <a:buNone/>
              </a:pPr>
              <a:t>13.06.2018</a:t>
            </a:fld>
            <a:endParaRPr lang="de-DE" dirty="0"/>
          </a:p>
        </p:txBody>
      </p:sp>
      <p:sp>
        <p:nvSpPr>
          <p:cNvPr id="4" name="Fußzeilenplatzhalter 3"/>
          <p:cNvSpPr>
            <a:spLocks noGrp="1"/>
          </p:cNvSpPr>
          <p:nvPr>
            <p:ph type="ftr" sz="quarter" idx="2"/>
          </p:nvPr>
        </p:nvSpPr>
        <p:spPr>
          <a:xfrm>
            <a:off x="1" y="9430091"/>
            <a:ext cx="2945659" cy="496412"/>
          </a:xfrm>
          <a:prstGeom prst="rect">
            <a:avLst/>
          </a:prstGeom>
        </p:spPr>
        <p:txBody>
          <a:bodyPr vert="horz" lIns="91442" tIns="45721" rIns="91442" bIns="45721" rtlCol="0" anchor="b"/>
          <a:lstStyle>
            <a:lvl1pPr algn="l">
              <a:defRPr sz="1200"/>
            </a:lvl1pPr>
          </a:lstStyle>
          <a:p>
            <a:pPr>
              <a:buNone/>
            </a:pPr>
            <a:endParaRPr lang="de-DE" dirty="0"/>
          </a:p>
        </p:txBody>
      </p:sp>
      <p:sp>
        <p:nvSpPr>
          <p:cNvPr id="5" name="Foliennummernplatzhalter 4"/>
          <p:cNvSpPr>
            <a:spLocks noGrp="1"/>
          </p:cNvSpPr>
          <p:nvPr>
            <p:ph type="sldNum" sz="quarter" idx="3"/>
          </p:nvPr>
        </p:nvSpPr>
        <p:spPr>
          <a:xfrm>
            <a:off x="3850444" y="9430091"/>
            <a:ext cx="2945659" cy="496412"/>
          </a:xfrm>
          <a:prstGeom prst="rect">
            <a:avLst/>
          </a:prstGeom>
        </p:spPr>
        <p:txBody>
          <a:bodyPr vert="horz" lIns="91442" tIns="45721" rIns="91442" bIns="45721" rtlCol="0" anchor="b"/>
          <a:lstStyle>
            <a:lvl1pPr algn="r">
              <a:defRPr sz="1200"/>
            </a:lvl1pPr>
          </a:lstStyle>
          <a:p>
            <a:pPr>
              <a:buNone/>
            </a:pPr>
            <a:fld id="{2ABF21B4-61E5-4662-98E2-D6EA66E8CC48}" type="slidenum">
              <a:rPr lang="de-DE" smtClean="0"/>
              <a:pPr>
                <a:buNone/>
              </a:pPr>
              <a:t>‹Nr.›</a:t>
            </a:fld>
            <a:endParaRPr lang="de-DE" dirty="0"/>
          </a:p>
        </p:txBody>
      </p:sp>
    </p:spTree>
    <p:extLst>
      <p:ext uri="{BB962C8B-B14F-4D97-AF65-F5344CB8AC3E}">
        <p14:creationId xmlns:p14="http://schemas.microsoft.com/office/powerpoint/2010/main" val="1298018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45659"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2" tIns="45721" rIns="91442" bIns="45721" numCol="1" anchor="t" anchorCtr="0" compatLnSpc="1">
            <a:prstTxWarp prst="textNoShape">
              <a:avLst/>
            </a:prstTxWarp>
          </a:bodyPr>
          <a:lstStyle>
            <a:lvl1pPr eaLnBrk="0" hangingPunct="0">
              <a:buFontTx/>
              <a:buNone/>
              <a:defRPr sz="1200">
                <a:latin typeface="Arial" pitchFamily="34" charset="0"/>
                <a:cs typeface="Arial" pitchFamily="34" charset="0"/>
              </a:defRPr>
            </a:lvl1pPr>
          </a:lstStyle>
          <a:p>
            <a:endParaRPr lang="de-DE"/>
          </a:p>
        </p:txBody>
      </p:sp>
      <p:sp>
        <p:nvSpPr>
          <p:cNvPr id="3075" name="Rectangle 3"/>
          <p:cNvSpPr>
            <a:spLocks noGrp="1" noChangeArrowheads="1"/>
          </p:cNvSpPr>
          <p:nvPr>
            <p:ph type="dt" idx="1"/>
          </p:nvPr>
        </p:nvSpPr>
        <p:spPr bwMode="auto">
          <a:xfrm>
            <a:off x="3852017" y="0"/>
            <a:ext cx="2945659"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2" tIns="45721" rIns="91442" bIns="45721" numCol="1" anchor="t" anchorCtr="0" compatLnSpc="1">
            <a:prstTxWarp prst="textNoShape">
              <a:avLst/>
            </a:prstTxWarp>
          </a:bodyPr>
          <a:lstStyle>
            <a:lvl1pPr algn="r" eaLnBrk="0" hangingPunct="0">
              <a:buFontTx/>
              <a:buNone/>
              <a:defRPr sz="1200">
                <a:latin typeface="Arial" pitchFamily="34" charset="0"/>
                <a:cs typeface="Arial" pitchFamily="34" charset="0"/>
              </a:defRPr>
            </a:lvl1pPr>
          </a:lstStyle>
          <a:p>
            <a:endParaRPr lang="de-DE"/>
          </a:p>
        </p:txBody>
      </p:sp>
      <p:sp>
        <p:nvSpPr>
          <p:cNvPr id="3076" name="Rectangle 4"/>
          <p:cNvSpPr>
            <a:spLocks noGrp="1" noRot="1" noChangeAspect="1" noChangeArrowheads="1" noTextEdit="1"/>
          </p:cNvSpPr>
          <p:nvPr>
            <p:ph type="sldImg" idx="2"/>
          </p:nvPr>
        </p:nvSpPr>
        <p:spPr bwMode="auto">
          <a:xfrm>
            <a:off x="919163" y="746125"/>
            <a:ext cx="4959350" cy="37211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06357" y="4715908"/>
            <a:ext cx="4984962" cy="44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2" tIns="45721" rIns="91442" bIns="45721"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3078" name="Rectangle 6"/>
          <p:cNvSpPr>
            <a:spLocks noGrp="1" noChangeArrowheads="1"/>
          </p:cNvSpPr>
          <p:nvPr>
            <p:ph type="ftr" sz="quarter" idx="4"/>
          </p:nvPr>
        </p:nvSpPr>
        <p:spPr bwMode="auto">
          <a:xfrm>
            <a:off x="1" y="9431814"/>
            <a:ext cx="2945659"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2" tIns="45721" rIns="91442" bIns="45721" numCol="1" anchor="b" anchorCtr="0" compatLnSpc="1">
            <a:prstTxWarp prst="textNoShape">
              <a:avLst/>
            </a:prstTxWarp>
          </a:bodyPr>
          <a:lstStyle>
            <a:lvl1pPr eaLnBrk="0" hangingPunct="0">
              <a:buFontTx/>
              <a:buNone/>
              <a:defRPr sz="1200">
                <a:latin typeface="Arial" pitchFamily="34" charset="0"/>
                <a:cs typeface="Arial" pitchFamily="34" charset="0"/>
              </a:defRPr>
            </a:lvl1pPr>
          </a:lstStyle>
          <a:p>
            <a:endParaRPr lang="de-DE"/>
          </a:p>
        </p:txBody>
      </p:sp>
      <p:sp>
        <p:nvSpPr>
          <p:cNvPr id="3079" name="Rectangle 7"/>
          <p:cNvSpPr>
            <a:spLocks noGrp="1" noChangeArrowheads="1"/>
          </p:cNvSpPr>
          <p:nvPr>
            <p:ph type="sldNum" sz="quarter" idx="5"/>
          </p:nvPr>
        </p:nvSpPr>
        <p:spPr bwMode="auto">
          <a:xfrm>
            <a:off x="3852017" y="9431814"/>
            <a:ext cx="2945659"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2" tIns="45721" rIns="91442" bIns="45721" numCol="1" anchor="b" anchorCtr="0" compatLnSpc="1">
            <a:prstTxWarp prst="textNoShape">
              <a:avLst/>
            </a:prstTxWarp>
          </a:bodyPr>
          <a:lstStyle>
            <a:lvl1pPr algn="r" eaLnBrk="0" hangingPunct="0">
              <a:buFontTx/>
              <a:buNone/>
              <a:defRPr sz="1200">
                <a:latin typeface="Arial" pitchFamily="34" charset="0"/>
                <a:cs typeface="Arial" pitchFamily="34" charset="0"/>
              </a:defRPr>
            </a:lvl1pPr>
          </a:lstStyle>
          <a:p>
            <a:fld id="{604E1046-6DCB-4318-8475-7B0E0D6CDDD6}" type="slidenum">
              <a:rPr lang="de-DE" smtClean="0"/>
              <a:pPr/>
              <a:t>‹Nr.›</a:t>
            </a:fld>
            <a:endParaRPr lang="de-DE"/>
          </a:p>
        </p:txBody>
      </p:sp>
    </p:spTree>
    <p:extLst>
      <p:ext uri="{BB962C8B-B14F-4D97-AF65-F5344CB8AC3E}">
        <p14:creationId xmlns:p14="http://schemas.microsoft.com/office/powerpoint/2010/main" val="1419210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de.wikipedia.org/wiki/Hamburg" TargetMode="External"/><Relationship Id="rId13" Type="http://schemas.openxmlformats.org/officeDocument/2006/relationships/hyperlink" Target="https://de.wikipedia.org/wiki/Berlin" TargetMode="External"/><Relationship Id="rId3" Type="http://schemas.openxmlformats.org/officeDocument/2006/relationships/hyperlink" Target="http://www.dhbw.de/die-dhbw/standorte.html" TargetMode="External"/><Relationship Id="rId7" Type="http://schemas.openxmlformats.org/officeDocument/2006/relationships/hyperlink" Target="https://de.wikipedia.org/wiki/Sachsen" TargetMode="External"/><Relationship Id="rId12" Type="http://schemas.openxmlformats.org/officeDocument/2006/relationships/hyperlink" Target="https://de.wikipedia.org/wiki/Schleswig-Holstein"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dhbw.de/die-dhbw/wir-ueber-uns/zahlen-fakten.html" TargetMode="External"/><Relationship Id="rId11" Type="http://schemas.openxmlformats.org/officeDocument/2006/relationships/hyperlink" Target="https://de.wikipedia.org/wiki/Saarland" TargetMode="External"/><Relationship Id="rId5" Type="http://schemas.openxmlformats.org/officeDocument/2006/relationships/hyperlink" Target="http://www.cas.dhbw.de/" TargetMode="External"/><Relationship Id="rId10" Type="http://schemas.openxmlformats.org/officeDocument/2006/relationships/hyperlink" Target="https://de.wikipedia.org/wiki/Niedersachsen" TargetMode="External"/><Relationship Id="rId4" Type="http://schemas.openxmlformats.org/officeDocument/2006/relationships/hyperlink" Target="http://www.dhbw.de/studienangebot/bachelor.html" TargetMode="External"/><Relationship Id="rId9" Type="http://schemas.openxmlformats.org/officeDocument/2006/relationships/hyperlink" Target="https://de.wikipedia.org/wiki/Hessen" TargetMode="External"/><Relationship Id="rId14" Type="http://schemas.openxmlformats.org/officeDocument/2006/relationships/hyperlink" Target="https://de.wikipedia.org/wiki/Hochschule_f%C3%BCr_Wirtschaft_und_Recht_Berli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hochschulwatch.de/themen/hochschulraete.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ap.igmetall.de/kammer-ebene-9028.htm" TargetMode="External"/><Relationship Id="rId4" Type="http://schemas.openxmlformats.org/officeDocument/2006/relationships/hyperlink" Target="https://wap.igmetall.de/landesebene-9027.htm"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hochschulwatch.de/themen/hochschulraete.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wap.igmetall.de/kammer-ebene-9028.htm" TargetMode="External"/><Relationship Id="rId4" Type="http://schemas.openxmlformats.org/officeDocument/2006/relationships/hyperlink" Target="https://wap.igmetall.de/landesebene-9027.htm" TargetMode="Externa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www.hochschulinformationsbuero.de/baden-wuertemberg/meldung/dual-studierende-wollen-unterstuetzung/" TargetMode="External"/><Relationship Id="rId3" Type="http://schemas.openxmlformats.org/officeDocument/2006/relationships/hyperlink" Target="https://wap.igmetall.de/landesebene-9027.htm" TargetMode="External"/><Relationship Id="rId7" Type="http://schemas.openxmlformats.org/officeDocument/2006/relationships/hyperlink" Target="https://www.bibb.de/dokumente/pdf/HA169.pdf"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www.dgb.de/-/QOH" TargetMode="External"/><Relationship Id="rId5" Type="http://schemas.openxmlformats.org/officeDocument/2006/relationships/hyperlink" Target="http://wir-gestalten-berufsbildung.dgb.de/-/Bs7" TargetMode="External"/><Relationship Id="rId4" Type="http://schemas.openxmlformats.org/officeDocument/2006/relationships/hyperlink" Target="https://wap.igmetall.de/kammer-ebene-9028.htm"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Die Präsentation soll</a:t>
            </a:r>
            <a:r>
              <a:rPr lang="de-DE" b="1" baseline="0" dirty="0" smtClean="0"/>
              <a:t> nach eigenem Bedarf angepasst (gekürzt) werden</a:t>
            </a:r>
            <a:endParaRPr lang="de-DE" b="1" dirty="0" smtClean="0"/>
          </a:p>
          <a:p>
            <a:endParaRPr lang="de-DE" dirty="0" smtClean="0"/>
          </a:p>
          <a:p>
            <a:r>
              <a:rPr lang="de-DE" dirty="0" smtClean="0"/>
              <a:t>Zielgruppe: Arbeitnehmervertreter/innen in ...</a:t>
            </a:r>
          </a:p>
          <a:p>
            <a:r>
              <a:rPr lang="de-DE" dirty="0" smtClean="0"/>
              <a:t>• betrieblichen Bildungsausschüssen (BR, JAV),</a:t>
            </a:r>
          </a:p>
          <a:p>
            <a:r>
              <a:rPr lang="de-DE" dirty="0" smtClean="0"/>
              <a:t>• Landesausschüssen für Berufsbildung und Berufsbildungsausschüssen,</a:t>
            </a:r>
          </a:p>
          <a:p>
            <a:r>
              <a:rPr lang="de-DE" dirty="0" smtClean="0"/>
              <a:t>• Hochschulräten und dualen Kommissionen der Hochschulen.</a:t>
            </a:r>
          </a:p>
          <a:p>
            <a:endParaRPr lang="de-DE" dirty="0" smtClean="0"/>
          </a:p>
          <a:p>
            <a:r>
              <a:rPr lang="de-DE" b="1" u="sng" dirty="0" smtClean="0"/>
              <a:t>Einleitung</a:t>
            </a:r>
          </a:p>
          <a:p>
            <a:r>
              <a:rPr lang="de-DE" dirty="0"/>
              <a:t>Das duale Studium gilt aufgrund der markanten Zuwächse und der Verbindung aus wissenschaftlicher und beruflicher Ausbildung als Erfolgsmodell für die Studierenden und die Betriebe. Dabei wurden bestehende Missstände in den angebotenen Formaten und der betrieblichen Umsetzung nur unzureichend thematisiert. So bewerben einige Anbieter ihre Studienformate missbräuchlich als „dual“, um eine größere Nachfrage zu erzeugen. Aufgrund fehlender qualitativer Kriterien, die ein duales Studium inhaltlich und rechtlich charakterisieren, war diese Praxis bisher nicht einzudämmen. Auch in der betrieblichen Ausgestaltung der Praxisphasen eines dualen Studiums bestehen aufgrund fehlender Qualitätskriterien deutliche Verbesserungspotenziale, wie nicht zuletzt die Ergebnisse der IG Metall Studierendenbefragung an der Dualen Hochschule Baden-Württemberg im Jahr 2017 aufgezeigt haben. </a:t>
            </a:r>
          </a:p>
          <a:p>
            <a:r>
              <a:rPr lang="de-DE" dirty="0"/>
              <a:t> </a:t>
            </a:r>
          </a:p>
          <a:p>
            <a:r>
              <a:rPr lang="de-DE" dirty="0"/>
              <a:t>Dem hat sich der Hauptausschuss des Bundesinstituts für Berufsbildung (kurz BIBB HA) hat auf Initiative der Gewerkschaften angenommen und die Empfehlung 169 zur Regelung des dualen Studiums beschlossen.</a:t>
            </a:r>
          </a:p>
          <a:p>
            <a:r>
              <a:rPr lang="de-DE" dirty="0"/>
              <a:t>Der BIBB HA richtet diese Empfehlung über seinen gesetzlichen Auftrag hinaus nicht nur an die Bundesregierung und die Akteure der beruflichen Bildung sondern explizit auch an die Hochschulen und die hochschulrechtlich Verantwortlichen in den Ländern.</a:t>
            </a:r>
          </a:p>
          <a:p>
            <a:endParaRPr lang="de-DE" dirty="0" smtClean="0"/>
          </a:p>
        </p:txBody>
      </p:sp>
      <p:sp>
        <p:nvSpPr>
          <p:cNvPr id="4" name="Foliennummernplatzhalter 3"/>
          <p:cNvSpPr>
            <a:spLocks noGrp="1"/>
          </p:cNvSpPr>
          <p:nvPr>
            <p:ph type="sldNum" sz="quarter" idx="10"/>
          </p:nvPr>
        </p:nvSpPr>
        <p:spPr/>
        <p:txBody>
          <a:bodyPr/>
          <a:lstStyle/>
          <a:p>
            <a:fld id="{604E1046-6DCB-4318-8475-7B0E0D6CDDD6}" type="slidenum">
              <a:rPr lang="de-DE" smtClean="0"/>
              <a:pPr/>
              <a:t>1</a:t>
            </a:fld>
            <a:endParaRPr lang="de-DE"/>
          </a:p>
        </p:txBody>
      </p:sp>
    </p:spTree>
    <p:extLst>
      <p:ext uri="{BB962C8B-B14F-4D97-AF65-F5344CB8AC3E}">
        <p14:creationId xmlns:p14="http://schemas.microsoft.com/office/powerpoint/2010/main" val="3681078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04E1046-6DCB-4318-8475-7B0E0D6CDDD6}" type="slidenum">
              <a:rPr lang="de-DE" smtClean="0"/>
              <a:pPr/>
              <a:t>10</a:t>
            </a:fld>
            <a:endParaRPr lang="de-DE"/>
          </a:p>
        </p:txBody>
      </p:sp>
    </p:spTree>
    <p:extLst>
      <p:ext uri="{BB962C8B-B14F-4D97-AF65-F5344CB8AC3E}">
        <p14:creationId xmlns:p14="http://schemas.microsoft.com/office/powerpoint/2010/main" val="1323088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420">
              <a:defRPr/>
            </a:pPr>
            <a:r>
              <a:rPr lang="de-DE" dirty="0" smtClean="0"/>
              <a:t>‚</a:t>
            </a:r>
            <a:r>
              <a:rPr lang="de-DE" dirty="0"/>
              <a:t>Mittlerweile haben sich in sechs Bundesländern (</a:t>
            </a:r>
            <a:r>
              <a:rPr lang="de-DE" b="1" dirty="0"/>
              <a:t>Bayern, Baden-Württemberg, Brandenburg, Hessen, Rheinland-Pfalz und Thüringen) verschiedene Dachverbände bzw. Dachmarken</a:t>
            </a:r>
            <a:r>
              <a:rPr lang="de-DE" dirty="0"/>
              <a:t> gemeinsam organisiert. In die Arbeit der Dachverbände/Dachmarken sind in den Gremien und Beiräten auch führende Akteure aus Landespolitik und Kammern eingebunden. Die Qualitätsstandards der Dachmarken sind meist in den Musterverträgen für die kooperierenden Praxispartner integriert</a:t>
            </a:r>
            <a:r>
              <a:rPr lang="de-DE" dirty="0" smtClean="0"/>
              <a:t>.</a:t>
            </a:r>
          </a:p>
          <a:p>
            <a:pPr defTabSz="914420">
              <a:defRPr/>
            </a:pPr>
            <a:endParaRPr lang="de-DE" dirty="0" smtClean="0"/>
          </a:p>
          <a:p>
            <a:pPr defTabSz="914420">
              <a:defRPr/>
            </a:pPr>
            <a:r>
              <a:rPr lang="de-DE" dirty="0" smtClean="0"/>
              <a:t>Darüber hinaus gibt es auch Qualitätsstrukturen z.B.</a:t>
            </a:r>
            <a:r>
              <a:rPr lang="de-DE" baseline="0" dirty="0" smtClean="0"/>
              <a:t> auf Senatsebene in Berlin, die als Expertenkommission agiert ohne größere Öffentlichkeit.</a:t>
            </a:r>
            <a:endParaRPr lang="de-DE" dirty="0"/>
          </a:p>
          <a:p>
            <a:endParaRPr lang="de-DE" dirty="0"/>
          </a:p>
          <a:p>
            <a:endParaRPr lang="de-DE" dirty="0"/>
          </a:p>
          <a:p>
            <a:r>
              <a:rPr lang="de-DE" dirty="0"/>
              <a:t>Bayern und Hessen haben einheitliche </a:t>
            </a:r>
            <a:r>
              <a:rPr lang="de-DE" b="1" dirty="0"/>
              <a:t>Qualitätsstandards</a:t>
            </a:r>
            <a:r>
              <a:rPr lang="de-DE" dirty="0"/>
              <a:t> entwickelt: </a:t>
            </a:r>
          </a:p>
          <a:p>
            <a:pPr marL="171454" indent="-171454">
              <a:buFont typeface="Arial" panose="020B0604020202020204" pitchFamily="34" charset="0"/>
              <a:buChar char="•"/>
            </a:pPr>
            <a:r>
              <a:rPr lang="de-DE" b="1" dirty="0"/>
              <a:t>Studiengangdauer</a:t>
            </a:r>
            <a:r>
              <a:rPr lang="de-DE" dirty="0"/>
              <a:t> (Bayern), </a:t>
            </a:r>
          </a:p>
          <a:p>
            <a:pPr marL="171454" indent="-171454">
              <a:buFont typeface="Arial" panose="020B0604020202020204" pitchFamily="34" charset="0"/>
              <a:buChar char="•"/>
            </a:pPr>
            <a:r>
              <a:rPr lang="de-DE" b="1" dirty="0"/>
              <a:t>Praxisumfang</a:t>
            </a:r>
            <a:r>
              <a:rPr lang="de-DE" dirty="0"/>
              <a:t> für das praxisintegrierende Format (Bayern und Hessen), </a:t>
            </a:r>
          </a:p>
          <a:p>
            <a:pPr marL="171454" indent="-171454">
              <a:buFont typeface="Arial" panose="020B0604020202020204" pitchFamily="34" charset="0"/>
              <a:buChar char="•"/>
            </a:pPr>
            <a:r>
              <a:rPr lang="de-DE" dirty="0"/>
              <a:t>Aussagen zur </a:t>
            </a:r>
            <a:r>
              <a:rPr lang="de-DE" b="1" dirty="0"/>
              <a:t>Anrechnung</a:t>
            </a:r>
            <a:r>
              <a:rPr lang="de-DE" dirty="0"/>
              <a:t> von ECTS-Punkte für die Leistungsnachweise in der Praxisphase (Hessen) </a:t>
            </a:r>
          </a:p>
          <a:p>
            <a:pPr marL="171454" indent="-171454">
              <a:buFont typeface="Arial" panose="020B0604020202020204" pitchFamily="34" charset="0"/>
              <a:buChar char="•"/>
            </a:pPr>
            <a:r>
              <a:rPr lang="de-DE" dirty="0"/>
              <a:t>Aussagen zur </a:t>
            </a:r>
            <a:r>
              <a:rPr lang="de-DE" b="1" dirty="0"/>
              <a:t>Bildung von Gremien </a:t>
            </a:r>
            <a:r>
              <a:rPr lang="de-DE" dirty="0"/>
              <a:t>zwischen Bildungsanbietern und Praxispartnern (Hessen).</a:t>
            </a:r>
          </a:p>
          <a:p>
            <a:endParaRPr lang="de-DE" b="1" dirty="0"/>
          </a:p>
          <a:p>
            <a:r>
              <a:rPr lang="de-DE" b="1" dirty="0"/>
              <a:t>Überblick</a:t>
            </a:r>
          </a:p>
          <a:p>
            <a:pPr marL="171454" indent="-171454">
              <a:buFont typeface="Arial" panose="020B0604020202020204" pitchFamily="34" charset="0"/>
              <a:buChar char="•"/>
            </a:pPr>
            <a:r>
              <a:rPr lang="de-DE" dirty="0"/>
              <a:t>Duale Hochschule Baden-Württemberg: www.dhbw.de/startseite</a:t>
            </a:r>
          </a:p>
          <a:p>
            <a:pPr marL="171454" indent="-171454">
              <a:buFont typeface="Arial" panose="020B0604020202020204" pitchFamily="34" charset="0"/>
              <a:buChar char="•"/>
            </a:pPr>
            <a:r>
              <a:rPr lang="de-DE" dirty="0"/>
              <a:t>„</a:t>
            </a:r>
            <a:r>
              <a:rPr lang="de-DE" dirty="0" err="1"/>
              <a:t>hochschule</a:t>
            </a:r>
            <a:r>
              <a:rPr lang="de-DE" dirty="0"/>
              <a:t> dual“ in Bayern: www.hochschule-dual.de</a:t>
            </a:r>
          </a:p>
          <a:p>
            <a:pPr marL="171454" indent="-171454">
              <a:buFont typeface="Arial" panose="020B0604020202020204" pitchFamily="34" charset="0"/>
              <a:buChar char="•"/>
            </a:pPr>
            <a:r>
              <a:rPr lang="de-DE" dirty="0"/>
              <a:t>Duales Studium Brandenburg: www.duales-studium-brandenburg.de</a:t>
            </a:r>
          </a:p>
          <a:p>
            <a:pPr marL="171454" indent="-171454">
              <a:buFont typeface="Arial" panose="020B0604020202020204" pitchFamily="34" charset="0"/>
              <a:buChar char="•"/>
            </a:pPr>
            <a:r>
              <a:rPr lang="de-DE" dirty="0"/>
              <a:t>Duale Hochschule Gera-Eisenach: www.dhge.de/DHGE</a:t>
            </a:r>
          </a:p>
          <a:p>
            <a:pPr marL="171454" indent="-171454">
              <a:buFont typeface="Arial" panose="020B0604020202020204" pitchFamily="34" charset="0"/>
              <a:buChar char="•"/>
            </a:pPr>
            <a:r>
              <a:rPr lang="de-DE" dirty="0"/>
              <a:t>Dachmarke „Duale Hochschule Hessen“: www.dualesstudium-hessen.de</a:t>
            </a:r>
          </a:p>
          <a:p>
            <a:pPr marL="171454" indent="-171454">
              <a:buFont typeface="Arial" panose="020B0604020202020204" pitchFamily="34" charset="0"/>
              <a:buChar char="•"/>
            </a:pPr>
            <a:r>
              <a:rPr lang="de-DE" dirty="0"/>
              <a:t>Dachmarke „Duale Hochschule Rheinland-Pfalz“: dualehochschule.rlp.de/de/duales-studium‘</a:t>
            </a:r>
          </a:p>
          <a:p>
            <a:pPr marL="171454" indent="-171454">
              <a:buFont typeface="Arial" panose="020B0604020202020204" pitchFamily="34" charset="0"/>
              <a:buChar char="•"/>
            </a:pPr>
            <a:endParaRPr lang="de-DE" dirty="0"/>
          </a:p>
          <a:p>
            <a:pPr defTabSz="914420">
              <a:defRPr/>
            </a:pPr>
            <a:r>
              <a:rPr lang="de-DE" sz="900" dirty="0"/>
              <a:t>(Quelle:</a:t>
            </a:r>
            <a:r>
              <a:rPr lang="de-DE" sz="900" dirty="0">
                <a:solidFill>
                  <a:schemeClr val="bg1"/>
                </a:solidFill>
              </a:rPr>
              <a:t> BIBB 2017, S. 19f.</a:t>
            </a:r>
            <a:r>
              <a:rPr lang="de-DE" sz="900" dirty="0"/>
              <a:t>)</a:t>
            </a:r>
          </a:p>
        </p:txBody>
      </p:sp>
      <p:sp>
        <p:nvSpPr>
          <p:cNvPr id="4" name="Foliennummernplatzhalter 3"/>
          <p:cNvSpPr>
            <a:spLocks noGrp="1"/>
          </p:cNvSpPr>
          <p:nvPr>
            <p:ph type="sldNum" sz="quarter" idx="10"/>
          </p:nvPr>
        </p:nvSpPr>
        <p:spPr/>
        <p:txBody>
          <a:bodyPr/>
          <a:lstStyle/>
          <a:p>
            <a:fld id="{604E1046-6DCB-4318-8475-7B0E0D6CDDD6}" type="slidenum">
              <a:rPr lang="de-DE" smtClean="0"/>
              <a:pPr/>
              <a:t>11</a:t>
            </a:fld>
            <a:endParaRPr lang="de-DE"/>
          </a:p>
        </p:txBody>
      </p:sp>
    </p:spTree>
    <p:extLst>
      <p:ext uri="{BB962C8B-B14F-4D97-AF65-F5344CB8AC3E}">
        <p14:creationId xmlns:p14="http://schemas.microsoft.com/office/powerpoint/2010/main" val="497912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Der BIBB-HA folgt damit dem Wissenschaftsrat</a:t>
            </a:r>
          </a:p>
          <a:p>
            <a:r>
              <a:rPr lang="de-DE" b="1" dirty="0"/>
              <a:t>Charakterisierung der Studienformate (Wissenschaftsrat 2013, S. 9):</a:t>
            </a:r>
          </a:p>
          <a:p>
            <a:endParaRPr lang="de-DE" b="1" dirty="0"/>
          </a:p>
          <a:p>
            <a:pPr marL="171454" indent="-171454">
              <a:buFont typeface="Arial" panose="020B0604020202020204" pitchFamily="34" charset="0"/>
              <a:buChar char="•"/>
            </a:pPr>
            <a:r>
              <a:rPr lang="de-DE" dirty="0"/>
              <a:t>Ausbildungsintegrierender dualer Studiengang (</a:t>
            </a:r>
            <a:r>
              <a:rPr lang="de-DE" b="1" dirty="0"/>
              <a:t>Erstausbildung</a:t>
            </a:r>
            <a:r>
              <a:rPr lang="de-DE" dirty="0"/>
              <a:t>): Eine Berufsausbildung ist systematisch im Studiengang angelegt. Es gibt eine strukturell-institutionelle Verzahnung von Hochschule und Unternehmen/Praxiseinrichtung (durch die Kooperation von Hochschule/Berufsakademie, Praxispartner und ggf. auch Berufs- und Fachschule) sowie eine Anrechnung von Teilen der Ausbildung als Studienleistungen. Besonderes Kriterium für dieses Format ist, nach Empfehlung des BIBB-Hauptausschusses, das Vorliegen eines Ausbildungsvertrags.</a:t>
            </a:r>
          </a:p>
          <a:p>
            <a:pPr marL="171454" indent="-171454">
              <a:buFont typeface="Arial" panose="020B0604020202020204" pitchFamily="34" charset="0"/>
              <a:buChar char="•"/>
            </a:pPr>
            <a:endParaRPr lang="de-DE" dirty="0"/>
          </a:p>
          <a:p>
            <a:pPr marL="171454" indent="-171454">
              <a:buFont typeface="Arial" panose="020B0604020202020204" pitchFamily="34" charset="0"/>
              <a:buChar char="•"/>
            </a:pPr>
            <a:r>
              <a:rPr lang="de-DE" dirty="0"/>
              <a:t>Praxisintegrierender dualer Studiengang (</a:t>
            </a:r>
            <a:r>
              <a:rPr lang="de-DE" b="1" dirty="0"/>
              <a:t>Erstaus- und Weiterbildung</a:t>
            </a:r>
            <a:r>
              <a:rPr lang="de-DE" dirty="0"/>
              <a:t>): Praxisanteile sind systematisch und in größerem Umfang gegenüber regulären Studiengängen mit obligatorischen Praktika im Studium angelegt und sind strukturell-institutionell mit dem Studium verzahnt (durch die Kooperation von Hochschule/Betriebsakademie, Praxispartner und ggf. auch Berufs- und Fachschule). Es gibt eine Anrechnung der Praxisanteile als Studienleistungen. Fast die Hälfte aller dualen Studiengänge wird in diesem Format angeboten.</a:t>
            </a:r>
          </a:p>
          <a:p>
            <a:pPr marL="171454" indent="-171454">
              <a:buFont typeface="Arial" panose="020B0604020202020204" pitchFamily="34" charset="0"/>
              <a:buChar char="•"/>
            </a:pPr>
            <a:endParaRPr lang="de-DE" dirty="0"/>
          </a:p>
          <a:p>
            <a:pPr marL="171454" indent="-171454">
              <a:buFont typeface="Arial" panose="020B0604020202020204" pitchFamily="34" charset="0"/>
              <a:buChar char="•"/>
            </a:pPr>
            <a:r>
              <a:rPr lang="de-DE" dirty="0"/>
              <a:t>Berufsintegrierender dualer Studiengang (</a:t>
            </a:r>
            <a:r>
              <a:rPr lang="de-DE" b="1" dirty="0"/>
              <a:t>berufliche Weiterbildung</a:t>
            </a:r>
            <a:r>
              <a:rPr lang="de-DE" dirty="0"/>
              <a:t>): Voll- oder Teilzeitstudium, das mit einer fachlich verwandten Berufstätigkeit verbunden ist und einen gestalteten Bezugsrahmen bzw. inhaltliche Verzahnungselemente von Studium und Beruf aufweist. Der Arbeitgeber ist über die Studienaufnahme informiert und tauscht sich über die Inhalte regelmäßig mit der oder dem Studierenden aus</a:t>
            </a:r>
            <a:r>
              <a:rPr lang="de-DE" dirty="0" smtClean="0"/>
              <a:t>.</a:t>
            </a:r>
          </a:p>
          <a:p>
            <a:pPr marL="171454" indent="-171454">
              <a:buFont typeface="Arial" panose="020B0604020202020204" pitchFamily="34" charset="0"/>
              <a:buChar char="•"/>
            </a:pPr>
            <a:endParaRPr lang="de-DE" dirty="0" smtClean="0"/>
          </a:p>
          <a:p>
            <a:pPr marL="171454" indent="-171454">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12</a:t>
            </a:fld>
            <a:endParaRPr lang="de-DE"/>
          </a:p>
        </p:txBody>
      </p:sp>
    </p:spTree>
    <p:extLst>
      <p:ext uri="{BB962C8B-B14F-4D97-AF65-F5344CB8AC3E}">
        <p14:creationId xmlns:p14="http://schemas.microsoft.com/office/powerpoint/2010/main" val="3501532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Im Rahmen der Erstausbildung</a:t>
            </a:r>
            <a:r>
              <a:rPr lang="de-DE" baseline="0" dirty="0" smtClean="0"/>
              <a:t> sind begleitende Studienformate nicht empfohlen. </a:t>
            </a:r>
          </a:p>
          <a:p>
            <a:r>
              <a:rPr lang="de-DE" baseline="0" dirty="0" smtClean="0"/>
              <a:t>Eine systematische Verzahnung ist selten gegeben und die Arbeitsbelastung ist sehr hoch.</a:t>
            </a:r>
          </a:p>
          <a:p>
            <a:r>
              <a:rPr lang="de-DE" baseline="0" dirty="0" smtClean="0"/>
              <a:t>Diese Formate werden wissentlich nur von privaten Hochschulen angeboten und sind damit auch kostenpflichtig.</a:t>
            </a:r>
          </a:p>
          <a:p>
            <a:endParaRPr lang="de-DE" baseline="0" dirty="0" smtClean="0"/>
          </a:p>
          <a:p>
            <a:r>
              <a:rPr lang="de-DE" baseline="0" dirty="0" smtClean="0"/>
              <a:t>Zum 01.01.2018 hat die KMK diese Formulierung in die Musterrechtsverordnung (MRVO) zur Akkreditierung neuer Studiengänge aufgenommen. Damit darf ab 01.01.2018 kein zu (</a:t>
            </a:r>
            <a:r>
              <a:rPr lang="de-DE" baseline="0" dirty="0" err="1" smtClean="0"/>
              <a:t>re</a:t>
            </a:r>
            <a:r>
              <a:rPr lang="de-DE" baseline="0" dirty="0" smtClean="0"/>
              <a:t>)akkreditierender dualer Studiengang davon abweichen. Die Herausforderung wird sein, dies im einzelnen zu prüfen.</a:t>
            </a:r>
            <a:endParaRPr lang="de-DE"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13</a:t>
            </a:fld>
            <a:endParaRPr lang="de-DE"/>
          </a:p>
        </p:txBody>
      </p:sp>
    </p:spTree>
    <p:extLst>
      <p:ext uri="{BB962C8B-B14F-4D97-AF65-F5344CB8AC3E}">
        <p14:creationId xmlns:p14="http://schemas.microsoft.com/office/powerpoint/2010/main" val="40950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a:t>
            </a:r>
            <a:r>
              <a:rPr lang="de-DE" b="1" dirty="0" smtClean="0"/>
              <a:t>Duale Hochschule Baden-Württemberg (DHBW)</a:t>
            </a:r>
            <a:r>
              <a:rPr lang="de-DE" dirty="0" smtClean="0"/>
              <a:t> ist die erste und einzige staatliche duale, d.h. praxisintegrierende Hochschule in Deutschland. Sie wurde am 1. März 2009 gegründet und </a:t>
            </a:r>
            <a:r>
              <a:rPr lang="de-DE" b="1" dirty="0" smtClean="0"/>
              <a:t>führt das seit über 40 Jahren erfolgreiche duale Modell der früheren Berufsakademie Baden-Württemberg fort</a:t>
            </a:r>
            <a:r>
              <a:rPr lang="de-DE" dirty="0" smtClean="0"/>
              <a:t>. An ihren </a:t>
            </a:r>
            <a:r>
              <a:rPr lang="de-DE" dirty="0" smtClean="0">
                <a:hlinkClick r:id="rId3"/>
              </a:rPr>
              <a:t>neun Standorten und drei Campus</a:t>
            </a:r>
            <a:r>
              <a:rPr lang="de-DE" dirty="0" smtClean="0"/>
              <a:t> bietet die DHBW in Kooperation mit über 9.000 ausgewählten Unternehmen und sozialen Einrichtungen eine Vielzahl von national und international akkreditierten </a:t>
            </a:r>
            <a:r>
              <a:rPr lang="de-DE" dirty="0" smtClean="0">
                <a:hlinkClick r:id="rId4"/>
              </a:rPr>
              <a:t>Bachelor-Studiengängen</a:t>
            </a:r>
            <a:r>
              <a:rPr lang="de-DE" dirty="0" smtClean="0"/>
              <a:t> in den </a:t>
            </a:r>
            <a:r>
              <a:rPr lang="de-DE" b="1" dirty="0" smtClean="0"/>
              <a:t>Bereichen Wirtschaft, Technik </a:t>
            </a:r>
            <a:r>
              <a:rPr lang="de-DE" dirty="0" smtClean="0"/>
              <a:t>und Sozialwesen an. Auch </a:t>
            </a:r>
            <a:r>
              <a:rPr lang="de-DE" dirty="0" smtClean="0">
                <a:hlinkClick r:id="rId5"/>
              </a:rPr>
              <a:t>berufsintegrierende und berufsbegleitende Masterstudiengänge</a:t>
            </a:r>
            <a:r>
              <a:rPr lang="de-DE" dirty="0" smtClean="0"/>
              <a:t> gehören zum Angebot der DHBW. </a:t>
            </a:r>
            <a:r>
              <a:rPr lang="de-DE" b="1" dirty="0" smtClean="0"/>
              <a:t>Mit derzeit über 34.000 Studierenden und 145.000 Alumni ist die DHBW die größte Hochschule in Baden-Württemberg</a:t>
            </a:r>
            <a:r>
              <a:rPr lang="de-DE" dirty="0" smtClean="0"/>
              <a:t>. </a:t>
            </a:r>
            <a:r>
              <a:rPr lang="de-DE" dirty="0" smtClean="0">
                <a:sym typeface="Wingdings" panose="05000000000000000000" pitchFamily="2" charset="2"/>
                <a:hlinkClick r:id="rId6"/>
              </a:rPr>
              <a:t> </a:t>
            </a:r>
            <a:r>
              <a:rPr lang="de-DE" dirty="0" smtClean="0">
                <a:hlinkClick r:id="rId6"/>
              </a:rPr>
              <a:t>Zahlen &amp; Fakten</a:t>
            </a:r>
            <a:endParaRPr lang="de-DE" dirty="0" smtClean="0"/>
          </a:p>
          <a:p>
            <a:endParaRPr lang="de-DE" dirty="0" smtClean="0"/>
          </a:p>
          <a:p>
            <a:pPr rtl="0"/>
            <a:r>
              <a:rPr lang="de-DE" b="1" dirty="0" smtClean="0"/>
              <a:t>Berufsakademien</a:t>
            </a:r>
            <a:r>
              <a:rPr lang="de-DE" dirty="0" smtClean="0"/>
              <a:t> haben i.d.R. keinen Hochschulstatus. Ihre </a:t>
            </a:r>
            <a:r>
              <a:rPr lang="de-DE" b="1" dirty="0" smtClean="0"/>
              <a:t>Abschlüsse</a:t>
            </a:r>
            <a:r>
              <a:rPr lang="de-DE" b="1" baseline="0" dirty="0" smtClean="0"/>
              <a:t> sind aber als BA/MA staatlich anerkannt</a:t>
            </a:r>
            <a:r>
              <a:rPr lang="de-DE" baseline="0" dirty="0" smtClean="0"/>
              <a:t>. </a:t>
            </a:r>
            <a:r>
              <a:rPr lang="de-DE" dirty="0" smtClean="0">
                <a:effectLst/>
              </a:rPr>
              <a:t>Auf Grundlage entsprechender Berufsakademie- bzw. Hochschulgesetze der einzelnen Länder gibt es sie </a:t>
            </a:r>
            <a:r>
              <a:rPr lang="de-DE" b="1" dirty="0" smtClean="0">
                <a:effectLst/>
              </a:rPr>
              <a:t>in 6 Bundesländern</a:t>
            </a:r>
            <a:r>
              <a:rPr lang="de-DE" dirty="0" smtClean="0">
                <a:effectLst/>
              </a:rPr>
              <a:t>.</a:t>
            </a:r>
            <a:r>
              <a:rPr lang="de-DE" baseline="0" dirty="0" smtClean="0">
                <a:effectLst/>
              </a:rPr>
              <a:t> In öffentlicher Trägerschaft in </a:t>
            </a:r>
            <a:r>
              <a:rPr lang="de-DE" dirty="0" smtClean="0">
                <a:effectLst/>
                <a:hlinkClick r:id="rId7" tooltip="Sachsen"/>
              </a:rPr>
              <a:t>Sachsen</a:t>
            </a:r>
            <a:r>
              <a:rPr lang="de-DE" dirty="0" smtClean="0">
                <a:effectLst/>
              </a:rPr>
              <a:t> und in privater Trägerschaft in</a:t>
            </a:r>
            <a:r>
              <a:rPr lang="de-DE" baseline="0" dirty="0" smtClean="0">
                <a:effectLst/>
              </a:rPr>
              <a:t> </a:t>
            </a:r>
            <a:r>
              <a:rPr lang="de-DE" dirty="0" smtClean="0">
                <a:effectLst/>
                <a:hlinkClick r:id="rId8" tooltip="Hamburg"/>
              </a:rPr>
              <a:t>Hamburg</a:t>
            </a:r>
            <a:r>
              <a:rPr lang="de-DE" dirty="0" smtClean="0">
                <a:effectLst/>
              </a:rPr>
              <a:t>, </a:t>
            </a:r>
            <a:r>
              <a:rPr lang="de-DE" dirty="0" smtClean="0">
                <a:effectLst/>
                <a:hlinkClick r:id="rId9" tooltip="Hessen"/>
              </a:rPr>
              <a:t>Hessen</a:t>
            </a:r>
            <a:r>
              <a:rPr lang="de-DE" dirty="0" smtClean="0">
                <a:effectLst/>
              </a:rPr>
              <a:t>, </a:t>
            </a:r>
            <a:r>
              <a:rPr lang="de-DE" dirty="0" smtClean="0">
                <a:effectLst/>
                <a:hlinkClick r:id="rId10" tooltip="Niedersachsen"/>
              </a:rPr>
              <a:t>Niedersachsen</a:t>
            </a:r>
            <a:r>
              <a:rPr lang="de-DE" dirty="0" smtClean="0">
                <a:effectLst/>
              </a:rPr>
              <a:t>, </a:t>
            </a:r>
            <a:r>
              <a:rPr lang="de-DE" dirty="0" smtClean="0">
                <a:effectLst/>
                <a:hlinkClick r:id="rId11" tooltip="Saarland"/>
              </a:rPr>
              <a:t>Saarland</a:t>
            </a:r>
            <a:r>
              <a:rPr lang="de-DE" dirty="0" smtClean="0">
                <a:effectLst/>
              </a:rPr>
              <a:t> und </a:t>
            </a:r>
            <a:r>
              <a:rPr lang="de-DE" dirty="0" smtClean="0">
                <a:effectLst/>
                <a:hlinkClick r:id="rId12" tooltip="Schleswig-Holstein"/>
              </a:rPr>
              <a:t>Schleswig-Holstein</a:t>
            </a:r>
            <a:r>
              <a:rPr lang="de-DE" dirty="0" smtClean="0">
                <a:effectLst/>
              </a:rPr>
              <a:t>. In </a:t>
            </a:r>
            <a:r>
              <a:rPr lang="de-DE" dirty="0" smtClean="0">
                <a:effectLst/>
                <a:hlinkClick r:id="rId13" tooltip="Berlin"/>
              </a:rPr>
              <a:t>Berlin</a:t>
            </a:r>
            <a:r>
              <a:rPr lang="de-DE" dirty="0" smtClean="0">
                <a:effectLst/>
              </a:rPr>
              <a:t> (Fachbereich der </a:t>
            </a:r>
            <a:r>
              <a:rPr lang="de-DE" dirty="0" smtClean="0">
                <a:effectLst/>
                <a:hlinkClick r:id="rId14" tooltip="Hochschule für Wirtschaft und Recht Berlin"/>
              </a:rPr>
              <a:t>Hochschule für Wirtschaft und Recht Berlin</a:t>
            </a:r>
            <a:r>
              <a:rPr lang="de-DE" dirty="0" smtClean="0">
                <a:effectLst/>
              </a:rPr>
              <a:t>) gibt es im Rahmen einer Hochschule entsprechende duale Ausbildungsgänge nach dem Konzept der Berufsakademie.</a:t>
            </a:r>
          </a:p>
          <a:p>
            <a:endParaRPr lang="de-DE" dirty="0" smtClean="0"/>
          </a:p>
          <a:p>
            <a:endParaRPr lang="de-DE" dirty="0" smtClean="0"/>
          </a:p>
          <a:p>
            <a:r>
              <a:rPr lang="de-DE" b="1" dirty="0" smtClean="0"/>
              <a:t>Erläuterung Mischformen</a:t>
            </a:r>
          </a:p>
          <a:p>
            <a:r>
              <a:rPr lang="de-DE" dirty="0" smtClean="0"/>
              <a:t>„</a:t>
            </a:r>
            <a:r>
              <a:rPr lang="de-DE" dirty="0"/>
              <a:t>In die Betrachtung kommen noch weitere 222 Studiengänge in den sogenannten </a:t>
            </a:r>
            <a:r>
              <a:rPr lang="de-DE" b="1" dirty="0"/>
              <a:t>Mischformen, die sich verschiedenen Formaten zuordnen lassen</a:t>
            </a:r>
            <a:r>
              <a:rPr lang="de-DE" dirty="0"/>
              <a:t>. […] Besonders häufig bieten die Hochschulen </a:t>
            </a:r>
            <a:r>
              <a:rPr lang="de-DE" b="1" dirty="0"/>
              <a:t>denselben Studiengang sowohl im ausbildungs- als auch praxisintegrierenden Format an</a:t>
            </a:r>
            <a:r>
              <a:rPr lang="de-DE" dirty="0"/>
              <a:t>. Die Studierenden in diesen Studiengängen </a:t>
            </a:r>
            <a:r>
              <a:rPr lang="de-DE" b="1" dirty="0"/>
              <a:t>unterscheiden sich dabei nur darin, welche Vertragsart </a:t>
            </a:r>
            <a:r>
              <a:rPr lang="de-DE" dirty="0"/>
              <a:t>sie mit dem Unternehmen abschließen (Ausbildungsvertrag oder vergleichbare vertragliche Bindung) </a:t>
            </a:r>
            <a:r>
              <a:rPr lang="de-DE" b="1" dirty="0"/>
              <a:t>oder ob sie den Berufsabschluss im Rahmen der sogenannten </a:t>
            </a:r>
            <a:r>
              <a:rPr lang="de-DE" b="1" dirty="0" err="1"/>
              <a:t>Externenprüfung</a:t>
            </a:r>
            <a:r>
              <a:rPr lang="de-DE" b="1" dirty="0"/>
              <a:t> erwerben</a:t>
            </a:r>
            <a:r>
              <a:rPr lang="de-DE" dirty="0"/>
              <a:t>.“ </a:t>
            </a:r>
            <a:r>
              <a:rPr lang="de-DE" dirty="0" smtClean="0"/>
              <a:t>(Quelle BIBB</a:t>
            </a:r>
            <a:r>
              <a:rPr lang="de-DE" baseline="0" dirty="0" smtClean="0"/>
              <a:t> 2017, S. </a:t>
            </a:r>
            <a:r>
              <a:rPr lang="de-DE" dirty="0" smtClean="0"/>
              <a:t>)</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14</a:t>
            </a:fld>
            <a:endParaRPr lang="de-DE"/>
          </a:p>
        </p:txBody>
      </p:sp>
    </p:spTree>
    <p:extLst>
      <p:ext uri="{BB962C8B-B14F-4D97-AF65-F5344CB8AC3E}">
        <p14:creationId xmlns:p14="http://schemas.microsoft.com/office/powerpoint/2010/main" val="3983696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81% der Studierenden hat einen für die IG Metall-Branchen relevanten fachlichen Zuschnitt (44% Wirtschaftswissenschaften, 27% Ingenieurwissenschaften, 10% IT).</a:t>
            </a:r>
          </a:p>
        </p:txBody>
      </p:sp>
      <p:sp>
        <p:nvSpPr>
          <p:cNvPr id="4" name="Foliennummernplatzhalter 3"/>
          <p:cNvSpPr>
            <a:spLocks noGrp="1"/>
          </p:cNvSpPr>
          <p:nvPr>
            <p:ph type="sldNum" sz="quarter" idx="10"/>
          </p:nvPr>
        </p:nvSpPr>
        <p:spPr/>
        <p:txBody>
          <a:bodyPr/>
          <a:lstStyle/>
          <a:p>
            <a:fld id="{604E1046-6DCB-4318-8475-7B0E0D6CDDD6}" type="slidenum">
              <a:rPr lang="de-DE" smtClean="0"/>
              <a:pPr/>
              <a:t>15</a:t>
            </a:fld>
            <a:endParaRPr lang="de-DE"/>
          </a:p>
        </p:txBody>
      </p:sp>
    </p:spTree>
    <p:extLst>
      <p:ext uri="{BB962C8B-B14F-4D97-AF65-F5344CB8AC3E}">
        <p14:creationId xmlns:p14="http://schemas.microsoft.com/office/powerpoint/2010/main" val="3277136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Wirkung der BIBB HA Empfehlung zeigt sich bereits im Bereich des öffentlichen Dienstes. Hier hat der Bund reagiert und zum 01.01.2018 eine Richtlinie für ausbildungsintegrierte duale Studiengänge erlassen. Hierin ist ein Mustervertrag (im Sinne der BIBB HA Empfehlung) vorgegeben und die Regelungen des Tarifvertrags für Auszubildende des öffentlichen Dienstes (TVAöD) für das gesamte Vertragsverhältnis für anwendbar erklärt. Also auch für den bisher nicht geregelten Zeitraum des dualen Studiums nach dem Abschluss der Facharbeiterprüfung. (Vgl. Aktenzeichen: D5-31005/38#1)</a:t>
            </a:r>
          </a:p>
          <a:p>
            <a:endParaRPr lang="de-DE" dirty="0" smtClean="0"/>
          </a:p>
          <a:p>
            <a:r>
              <a:rPr lang="de-DE" dirty="0" smtClean="0"/>
              <a:t>„</a:t>
            </a:r>
            <a:r>
              <a:rPr lang="de-DE" b="1" dirty="0"/>
              <a:t>Rechte von dual Studierenden nach BetrVG</a:t>
            </a:r>
          </a:p>
          <a:p>
            <a:r>
              <a:rPr lang="de-DE" dirty="0"/>
              <a:t>Das BetrVG enthält neben dem Vertretungs- und Gestaltungsauftrag an den Betriebsrat auch Rechte für dual Studierende. </a:t>
            </a:r>
          </a:p>
          <a:p>
            <a:endParaRPr lang="de-DE" dirty="0"/>
          </a:p>
          <a:p>
            <a:r>
              <a:rPr lang="de-DE" dirty="0"/>
              <a:t>Sie haben ein </a:t>
            </a:r>
            <a:r>
              <a:rPr lang="de-DE" b="1" dirty="0"/>
              <a:t>aktives Wahlrecht für die Wahl des Betriebsrats nach § 7 BetrVG. Nachdem sie sechs Monate </a:t>
            </a:r>
            <a:r>
              <a:rPr lang="de-DE" dirty="0"/>
              <a:t>ihres dualen Studiums absolviert haben, können sie gemäß </a:t>
            </a:r>
            <a:r>
              <a:rPr lang="de-DE" b="1" dirty="0"/>
              <a:t>§ 8 BetrVG das passive Wahlrecht</a:t>
            </a:r>
            <a:r>
              <a:rPr lang="de-DE" dirty="0"/>
              <a:t> in Anspruch nehmen und selbst für die Betriebsratswahlen kandidieren. </a:t>
            </a:r>
            <a:r>
              <a:rPr lang="de-DE" b="1" dirty="0"/>
              <a:t>Bei den JAV-Wahlen sind dual Studierende aufgrund ihres besonderen Ausbildungsverhältnisses gemäß § 61 Abs. 1 BetrVG wahlberechtigt</a:t>
            </a:r>
            <a:r>
              <a:rPr lang="de-DE" dirty="0"/>
              <a:t>. Soweit sie die in § 61 Abs. 2 BetrVG vorgegebenen Bedingungen erfüllen, haben dual Studierende auch bei den JAV-Wahlen das passive Wahlrecht. Wenn dual Studierende Mitglieder des Betriebsrats oder der JAV sind, gelten für sie gemäß § 78a BetrVG auch die Regelungen zur Übernahme in ein unbefristetes Arbeitsverhältnis.</a:t>
            </a:r>
          </a:p>
          <a:p>
            <a:endParaRPr lang="de-DE" dirty="0"/>
          </a:p>
          <a:p>
            <a:r>
              <a:rPr lang="de-DE" dirty="0"/>
              <a:t>Neben dem aktiven und passiven Wahlrecht haben dual Studierende ein Teilnahmerecht an Jugend- und Auszubildendenversammlungen und an Betriebsversammlungen. Zudem können sie ihre Personalakten einsehen (§ 83 BetrVG) und haben ein Beschwerderecht (§ 84 BetrVG) sowie ein Vorschlagsrecht der Arbeitnehmerinnen und Arbeitnehmer (§ 86a BetrVG).“ (Quelle: IGM 2012. S. 77)</a:t>
            </a:r>
          </a:p>
        </p:txBody>
      </p:sp>
      <p:sp>
        <p:nvSpPr>
          <p:cNvPr id="4" name="Foliennummernplatzhalter 3"/>
          <p:cNvSpPr>
            <a:spLocks noGrp="1"/>
          </p:cNvSpPr>
          <p:nvPr>
            <p:ph type="sldNum" sz="quarter" idx="10"/>
          </p:nvPr>
        </p:nvSpPr>
        <p:spPr/>
        <p:txBody>
          <a:bodyPr/>
          <a:lstStyle/>
          <a:p>
            <a:fld id="{604E1046-6DCB-4318-8475-7B0E0D6CDDD6}" type="slidenum">
              <a:rPr lang="de-DE" smtClean="0"/>
              <a:pPr/>
              <a:t>16</a:t>
            </a:fld>
            <a:endParaRPr lang="de-DE"/>
          </a:p>
        </p:txBody>
      </p:sp>
    </p:spTree>
    <p:extLst>
      <p:ext uri="{BB962C8B-B14F-4D97-AF65-F5344CB8AC3E}">
        <p14:creationId xmlns:p14="http://schemas.microsoft.com/office/powerpoint/2010/main" val="2035105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smtClean="0"/>
              <a:t>HR = </a:t>
            </a:r>
            <a:r>
              <a:rPr lang="de-DE" dirty="0" smtClean="0">
                <a:hlinkClick r:id="rId3"/>
              </a:rPr>
              <a:t>Hochschulrat </a:t>
            </a:r>
            <a:endParaRPr lang="de-DE" b="0" dirty="0" smtClean="0"/>
          </a:p>
          <a:p>
            <a:r>
              <a:rPr lang="de-DE" b="0" dirty="0" smtClean="0"/>
              <a:t>LAB = </a:t>
            </a:r>
            <a:r>
              <a:rPr lang="de-DE" b="0" dirty="0" smtClean="0">
                <a:hlinkClick r:id="rId4" tooltip="Landesebene: Landesausschuss für Berufsbildung"/>
              </a:rPr>
              <a:t>Landesausschuss für Berufsbildung</a:t>
            </a:r>
            <a:endParaRPr lang="de-DE" b="0" dirty="0" smtClean="0"/>
          </a:p>
          <a:p>
            <a:r>
              <a:rPr lang="de-DE" b="0" dirty="0" smtClean="0"/>
              <a:t>BBA = </a:t>
            </a:r>
            <a:r>
              <a:rPr lang="de-DE" b="0" dirty="0" smtClean="0">
                <a:hlinkClick r:id="rId5" tooltip="Kammer-Ebene: Der Berufsbildungsausschuss der Kammer (IHK / HWK)"/>
              </a:rPr>
              <a:t>Berufsbildungsausschuss der Kammer (IHK / HWK)</a:t>
            </a:r>
            <a:r>
              <a:rPr lang="de-DE" b="0" dirty="0" smtClean="0"/>
              <a:t> </a:t>
            </a:r>
          </a:p>
          <a:p>
            <a:endParaRPr lang="de-DE" dirty="0" smtClean="0"/>
          </a:p>
          <a:p>
            <a:r>
              <a:rPr lang="de-DE" dirty="0"/>
              <a:t>„Der Gestaltungsspielraum des Vertrags ist für die Betriebe und Hochschulen beim ausbildungsintegrierenden Studium am geringsten, weil die dual Studierenden bis zum IHK-Abschluss nach BBiG/HwO als Auszubildende gelten. </a:t>
            </a:r>
            <a:r>
              <a:rPr lang="de-DE" b="1" dirty="0"/>
              <a:t>Beim praxisintegrierenden Studium ist die Freiheit zur Gestaltung größer und wird von den Anbietern dualer Studiengänge auch genutzt</a:t>
            </a:r>
            <a:r>
              <a:rPr lang="de-DE" dirty="0"/>
              <a:t>. Dabei müssen sie sich allerdings immer noch an die geltenden Gesetze halten.“ (Quelle: IGM 2012. S. 75)</a:t>
            </a:r>
            <a:r>
              <a:rPr lang="de-DE" dirty="0" smtClean="0"/>
              <a:t/>
            </a:r>
            <a:br>
              <a:rPr lang="de-DE" dirty="0" smtClean="0"/>
            </a:br>
            <a:endParaRPr lang="de-DE" dirty="0" smtClean="0"/>
          </a:p>
          <a:p>
            <a:r>
              <a:rPr lang="de-DE" dirty="0" smtClean="0"/>
              <a:t>Die Rolle der LABs und BBAs</a:t>
            </a:r>
            <a:r>
              <a:rPr lang="de-DE" baseline="0" dirty="0" smtClean="0"/>
              <a:t> wird auf Folie 21 explizit thematisiert.</a:t>
            </a:r>
            <a:endParaRPr lang="de-DE" dirty="0" smtClean="0"/>
          </a:p>
        </p:txBody>
      </p:sp>
      <p:sp>
        <p:nvSpPr>
          <p:cNvPr id="4" name="Foliennummernplatzhalter 3"/>
          <p:cNvSpPr>
            <a:spLocks noGrp="1"/>
          </p:cNvSpPr>
          <p:nvPr>
            <p:ph type="sldNum" sz="quarter" idx="10"/>
          </p:nvPr>
        </p:nvSpPr>
        <p:spPr/>
        <p:txBody>
          <a:bodyPr/>
          <a:lstStyle/>
          <a:p>
            <a:fld id="{604E1046-6DCB-4318-8475-7B0E0D6CDDD6}" type="slidenum">
              <a:rPr lang="de-DE" smtClean="0"/>
              <a:pPr/>
              <a:t>17</a:t>
            </a:fld>
            <a:endParaRPr lang="de-DE"/>
          </a:p>
        </p:txBody>
      </p:sp>
    </p:spTree>
    <p:extLst>
      <p:ext uri="{BB962C8B-B14F-4D97-AF65-F5344CB8AC3E}">
        <p14:creationId xmlns:p14="http://schemas.microsoft.com/office/powerpoint/2010/main" val="1836747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04E1046-6DCB-4318-8475-7B0E0D6CDDD6}" type="slidenum">
              <a:rPr lang="de-DE" smtClean="0"/>
              <a:pPr/>
              <a:t>18</a:t>
            </a:fld>
            <a:endParaRPr lang="de-DE"/>
          </a:p>
        </p:txBody>
      </p:sp>
    </p:spTree>
    <p:extLst>
      <p:ext uri="{BB962C8B-B14F-4D97-AF65-F5344CB8AC3E}">
        <p14:creationId xmlns:p14="http://schemas.microsoft.com/office/powerpoint/2010/main" val="4034878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zentrale Thema wird rot unterstrichen Dargestellt.</a:t>
            </a:r>
          </a:p>
          <a:p>
            <a:r>
              <a:rPr lang="de-DE" dirty="0" smtClean="0"/>
              <a:t>Mitgestaltung</a:t>
            </a:r>
            <a:r>
              <a:rPr lang="de-DE" baseline="0" dirty="0" smtClean="0"/>
              <a:t> und Mitbestimmung wird begleitend thematisiert und ist daher gestrichelt hervorgehoben.</a:t>
            </a:r>
            <a:endParaRPr lang="de-DE" dirty="0" smtClean="0"/>
          </a:p>
          <a:p>
            <a:endParaRPr lang="de-DE"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19</a:t>
            </a:fld>
            <a:endParaRPr lang="de-DE"/>
          </a:p>
        </p:txBody>
      </p:sp>
    </p:spTree>
    <p:extLst>
      <p:ext uri="{BB962C8B-B14F-4D97-AF65-F5344CB8AC3E}">
        <p14:creationId xmlns:p14="http://schemas.microsoft.com/office/powerpoint/2010/main" val="2917209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wesentlichen</a:t>
            </a:r>
            <a:r>
              <a:rPr lang="de-DE" baseline="0" dirty="0" smtClean="0"/>
              <a:t> Neuerungen werden in der Präsentation erläutert und sollen hier orientierend angemerkt sein.</a:t>
            </a:r>
            <a:endParaRPr lang="de-DE" dirty="0" smtClean="0"/>
          </a:p>
          <a:p>
            <a:endParaRPr lang="de-DE" dirty="0" smtClean="0"/>
          </a:p>
          <a:p>
            <a:r>
              <a:rPr lang="de-DE" u="sng" dirty="0" smtClean="0"/>
              <a:t>Politische Bewertung der Empfehlung</a:t>
            </a:r>
          </a:p>
          <a:p>
            <a:r>
              <a:rPr lang="de-DE" dirty="0"/>
              <a:t>Die Empfehlung setzt gewerkschaftliche Forderungen (z.B. aus dem Positionspapier des DGBs zum Dualen Studium vom Januar 2017) um und ist als Erfolg gegen die Bestrebungen der Arbeitgeber (BDA) zu werten. Die BDA hat sich öffentlich geäußert, dass sie jegliche Regulation des dualen Studiums und Beteiligung der Gewerkschaften ablehnt (u.a. Wortlaut Sattelberger in der 90. Sitzung des Akkreditierungsrates). In diesem Kontext ist auch vor drei Jahren eine Stellungnahme von DGB, BDA und Kultusministerkonferenz (KMK) zur „Qualität des Studiums“ nach einjähriger Verhandlung am Punkt des dualen Studiums gescheitert. </a:t>
            </a:r>
          </a:p>
          <a:p>
            <a:r>
              <a:rPr lang="de-DE" dirty="0"/>
              <a:t> </a:t>
            </a:r>
          </a:p>
          <a:p>
            <a:r>
              <a:rPr lang="de-DE" dirty="0"/>
              <a:t>Die BIBB HA Empfehlung hat zwar keinen unmittelbaren Rechtscharakter, sie gibt nun aber erstmals einen abgestimmten Bezugsrahmen für die Akteure (Bund, Länder, Arbeitgeber, Gewerkschaften) vor. In diesem Zusammenhang eröffnet die Empfehlung mit Bezug auf die vereinbarten Qualitätskriterien eine interessenspolitische Einflussnahme.</a:t>
            </a:r>
          </a:p>
        </p:txBody>
      </p:sp>
      <p:sp>
        <p:nvSpPr>
          <p:cNvPr id="4" name="Foliennummernplatzhalter 3"/>
          <p:cNvSpPr>
            <a:spLocks noGrp="1"/>
          </p:cNvSpPr>
          <p:nvPr>
            <p:ph type="sldNum" sz="quarter" idx="10"/>
          </p:nvPr>
        </p:nvSpPr>
        <p:spPr/>
        <p:txBody>
          <a:bodyPr/>
          <a:lstStyle/>
          <a:p>
            <a:fld id="{604E1046-6DCB-4318-8475-7B0E0D6CDDD6}" type="slidenum">
              <a:rPr lang="de-DE" smtClean="0"/>
              <a:pPr/>
              <a:t>2</a:t>
            </a:fld>
            <a:endParaRPr lang="de-DE"/>
          </a:p>
        </p:txBody>
      </p:sp>
    </p:spTree>
    <p:extLst>
      <p:ext uri="{BB962C8B-B14F-4D97-AF65-F5344CB8AC3E}">
        <p14:creationId xmlns:p14="http://schemas.microsoft.com/office/powerpoint/2010/main" val="1193265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20</a:t>
            </a:fld>
            <a:endParaRPr lang="de-DE"/>
          </a:p>
        </p:txBody>
      </p:sp>
    </p:spTree>
    <p:extLst>
      <p:ext uri="{BB962C8B-B14F-4D97-AF65-F5344CB8AC3E}">
        <p14:creationId xmlns:p14="http://schemas.microsoft.com/office/powerpoint/2010/main" val="3025234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smtClean="0"/>
              <a:t>HR = </a:t>
            </a:r>
            <a:r>
              <a:rPr lang="de-DE" dirty="0" smtClean="0">
                <a:hlinkClick r:id="rId3"/>
              </a:rPr>
              <a:t>Hochschulrat </a:t>
            </a:r>
            <a:endParaRPr lang="de-DE" b="0" dirty="0" smtClean="0"/>
          </a:p>
          <a:p>
            <a:r>
              <a:rPr lang="de-DE" b="0" dirty="0" smtClean="0"/>
              <a:t>LAB = </a:t>
            </a:r>
            <a:r>
              <a:rPr lang="de-DE" b="0" dirty="0" smtClean="0">
                <a:hlinkClick r:id="rId4" tooltip="Landesebene: Landesausschuss für Berufsbildung"/>
              </a:rPr>
              <a:t>Landesausschuss für Berufsbildung</a:t>
            </a:r>
            <a:endParaRPr lang="de-DE" b="0" dirty="0" smtClean="0"/>
          </a:p>
          <a:p>
            <a:r>
              <a:rPr lang="de-DE" b="0" dirty="0" smtClean="0"/>
              <a:t>BBA = </a:t>
            </a:r>
            <a:r>
              <a:rPr lang="de-DE" b="0" dirty="0" smtClean="0">
                <a:hlinkClick r:id="rId5" tooltip="Kammer-Ebene: Der Berufsbildungsausschuss der Kammer (IHK / HWK)"/>
              </a:rPr>
              <a:t>Berufsbildungsausschuss der Kammer (IHK / HWK)</a:t>
            </a:r>
            <a:r>
              <a:rPr lang="de-DE" b="0" dirty="0" smtClean="0"/>
              <a:t> </a:t>
            </a:r>
          </a:p>
          <a:p>
            <a:r>
              <a:rPr lang="de-DE" b="0" dirty="0" smtClean="0"/>
              <a:t>LHG = Landeshochschulgesetz</a:t>
            </a:r>
          </a:p>
          <a:p>
            <a:endParaRPr lang="de-DE" dirty="0" smtClean="0"/>
          </a:p>
          <a:p>
            <a:r>
              <a:rPr lang="de-DE" u="sng" dirty="0" smtClean="0"/>
              <a:t>Gutes Beispiel </a:t>
            </a:r>
            <a:r>
              <a:rPr lang="de-DE" b="1" u="sng" dirty="0" smtClean="0"/>
              <a:t>LHG</a:t>
            </a:r>
            <a:r>
              <a:rPr lang="de-DE" u="sng" dirty="0" smtClean="0"/>
              <a:t> von </a:t>
            </a:r>
            <a:r>
              <a:rPr lang="de-DE" b="1" u="sng" dirty="0" smtClean="0"/>
              <a:t>RLP</a:t>
            </a:r>
            <a:r>
              <a:rPr lang="de-DE" u="sng" dirty="0" smtClean="0"/>
              <a:t>:</a:t>
            </a:r>
          </a:p>
          <a:p>
            <a:r>
              <a:rPr lang="de-DE" dirty="0"/>
              <a:t>Wie man dem Gedanken der </a:t>
            </a:r>
            <a:r>
              <a:rPr lang="de-DE" b="1" dirty="0"/>
              <a:t>Sozialpartnerschaft im Hochschulgesetz </a:t>
            </a:r>
            <a:r>
              <a:rPr lang="de-DE" dirty="0"/>
              <a:t>gerecht werden kann, zeigt Rheinland-Pfalz </a:t>
            </a:r>
            <a:r>
              <a:rPr lang="de-DE" b="1" dirty="0"/>
              <a:t>(§ 78 (1)): ‚Es wird eine Landeskommission für duale Studiengänge gebildet, die aus </a:t>
            </a:r>
            <a:r>
              <a:rPr lang="de-DE" dirty="0"/>
              <a:t>10 staatlichen, 10 unternehmerischen, </a:t>
            </a:r>
            <a:r>
              <a:rPr lang="de-DE" b="1" dirty="0"/>
              <a:t>3 gewerkschaftlichen und 3 studentischen Mitgliedern besteht</a:t>
            </a:r>
            <a:r>
              <a:rPr lang="de-DE" dirty="0"/>
              <a:t>.‘</a:t>
            </a:r>
          </a:p>
          <a:p>
            <a:endParaRPr lang="de-DE" dirty="0"/>
          </a:p>
          <a:p>
            <a:r>
              <a:rPr lang="de-DE" u="sng" dirty="0"/>
              <a:t>Gutes Beispiel </a:t>
            </a:r>
            <a:r>
              <a:rPr lang="de-DE" b="1" u="sng" dirty="0"/>
              <a:t>Grundsatzung</a:t>
            </a:r>
            <a:r>
              <a:rPr lang="de-DE" u="sng" dirty="0"/>
              <a:t> der </a:t>
            </a:r>
            <a:r>
              <a:rPr lang="de-DE" b="1" u="sng" dirty="0"/>
              <a:t>Hochschule für Wirtschaft und Recht in Berlin</a:t>
            </a:r>
            <a:r>
              <a:rPr lang="de-DE" u="sng" dirty="0"/>
              <a:t>:</a:t>
            </a:r>
          </a:p>
          <a:p>
            <a:r>
              <a:rPr lang="de-DE" dirty="0"/>
              <a:t>Das es auch anders geht, zeigt z. B. die Hochschule für Wirtschaft und Recht in Berlin. Hier werden per „Satzung“ Gewerkschafter/innen beteiligt.</a:t>
            </a:r>
            <a:endParaRPr lang="de-DE" dirty="0" smtClean="0"/>
          </a:p>
        </p:txBody>
      </p:sp>
      <p:sp>
        <p:nvSpPr>
          <p:cNvPr id="4" name="Foliennummernplatzhalter 3"/>
          <p:cNvSpPr>
            <a:spLocks noGrp="1"/>
          </p:cNvSpPr>
          <p:nvPr>
            <p:ph type="sldNum" sz="quarter" idx="10"/>
          </p:nvPr>
        </p:nvSpPr>
        <p:spPr/>
        <p:txBody>
          <a:bodyPr/>
          <a:lstStyle/>
          <a:p>
            <a:fld id="{604E1046-6DCB-4318-8475-7B0E0D6CDDD6}" type="slidenum">
              <a:rPr lang="de-DE" smtClean="0"/>
              <a:pPr/>
              <a:t>21</a:t>
            </a:fld>
            <a:endParaRPr lang="de-DE"/>
          </a:p>
        </p:txBody>
      </p:sp>
    </p:spTree>
    <p:extLst>
      <p:ext uri="{BB962C8B-B14F-4D97-AF65-F5344CB8AC3E}">
        <p14:creationId xmlns:p14="http://schemas.microsoft.com/office/powerpoint/2010/main" val="2813997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smtClean="0"/>
              <a:t>Infos zur BIBB HA Empfehlung 169: wap.igmetall.de/beschluss-des-bibb-17106.htm </a:t>
            </a:r>
          </a:p>
          <a:p>
            <a:r>
              <a:rPr lang="de-DE" b="0" dirty="0" smtClean="0"/>
              <a:t>LAB = </a:t>
            </a:r>
            <a:r>
              <a:rPr lang="de-DE" b="0" dirty="0" smtClean="0">
                <a:hlinkClick r:id="rId3" tooltip="Landesebene: Landesausschuss für Berufsbildung"/>
              </a:rPr>
              <a:t>Landesausschuss für Berufsbildung</a:t>
            </a:r>
            <a:endParaRPr lang="de-DE" b="0" dirty="0" smtClean="0"/>
          </a:p>
          <a:p>
            <a:r>
              <a:rPr lang="de-DE" b="0" dirty="0" smtClean="0"/>
              <a:t>BBA = </a:t>
            </a:r>
            <a:r>
              <a:rPr lang="de-DE" b="0" dirty="0" smtClean="0">
                <a:hlinkClick r:id="rId4" tooltip="Kammer-Ebene: Der Berufsbildungsausschuss der Kammer (IHK / HWK)"/>
              </a:rPr>
              <a:t>Berufsbildungsausschuss der Kammer (IHK / HWK)</a:t>
            </a:r>
            <a:r>
              <a:rPr lang="de-DE" b="0" dirty="0" smtClean="0"/>
              <a:t> </a:t>
            </a:r>
          </a:p>
          <a:p>
            <a:endParaRPr lang="de-DE" dirty="0" smtClean="0"/>
          </a:p>
          <a:p>
            <a:pPr marL="228605" indent="-228605">
              <a:buAutoNum type="arabicParenBoth"/>
            </a:pPr>
            <a:endParaRPr lang="de-DE" dirty="0" smtClean="0"/>
          </a:p>
          <a:p>
            <a:r>
              <a:rPr lang="de-DE" b="1" dirty="0" smtClean="0"/>
              <a:t>DGB-Handbuch</a:t>
            </a:r>
            <a:r>
              <a:rPr lang="de-DE" b="1" baseline="0" dirty="0" smtClean="0"/>
              <a:t> für BBA-Mitglieder</a:t>
            </a:r>
          </a:p>
          <a:p>
            <a:pPr hangingPunct="0"/>
            <a:r>
              <a:rPr lang="de-DE" b="1" dirty="0"/>
              <a:t>6.1. Ergänzungen zu den regelmäßigen Unterrichtungs- und Anhörungspunkten - </a:t>
            </a:r>
            <a:br>
              <a:rPr lang="de-DE" b="1" dirty="0"/>
            </a:br>
            <a:r>
              <a:rPr lang="de-DE" b="1" dirty="0"/>
              <a:t>	 </a:t>
            </a:r>
            <a:endParaRPr lang="de-DE" dirty="0"/>
          </a:p>
          <a:p>
            <a:pPr hangingPunct="0"/>
            <a:r>
              <a:rPr lang="de-DE" dirty="0"/>
              <a:t>Die im Berufsbildungsgesetz (BBiG) im § 79 (Handwerksordnung (HwO) § 44) angeführten Beispiele für Unterrichtungs- und Anhörungspunkte stellen keine abgeschlossene Auflistung dar. Der BBA kann sich auch mit dort nicht benannten Themen befassen, sofern diese zu den wichtigen Angelegenheiten der beruflichen Bildung zählen. </a:t>
            </a:r>
          </a:p>
          <a:p>
            <a:pPr hangingPunct="0"/>
            <a:endParaRPr lang="de-DE" b="1" dirty="0"/>
          </a:p>
          <a:p>
            <a:r>
              <a:rPr lang="de-DE" dirty="0" smtClean="0"/>
              <a:t>BetrVG §79 Einrichtungen und Maßnahmen der Berufsbildung</a:t>
            </a:r>
          </a:p>
          <a:p>
            <a:endParaRPr lang="de-DE" dirty="0" smtClean="0"/>
          </a:p>
          <a:p>
            <a:pPr marL="228605" indent="-228605">
              <a:buAutoNum type="arabicParenBoth"/>
            </a:pPr>
            <a:r>
              <a:rPr lang="de-DE" dirty="0" smtClean="0"/>
              <a:t>Der Arbeitgeber hat mit dem Betriebsrat </a:t>
            </a:r>
            <a:r>
              <a:rPr lang="de-DE" b="1" dirty="0" smtClean="0"/>
              <a:t>über die Errichtung und Ausstattung betrieblicher Einrichtungen zur Berufsbildung, die Einführung betrieblicher Berufsbildungsmaßnahmen und die Teilnahme an außerbetrieblichen Berufsbildungsmaßnahmen zu </a:t>
            </a:r>
            <a:r>
              <a:rPr lang="de-DE" b="1" dirty="0" smtClean="0">
                <a:solidFill>
                  <a:schemeClr val="accent3"/>
                </a:solidFill>
              </a:rPr>
              <a:t>beraten</a:t>
            </a:r>
            <a:r>
              <a:rPr lang="de-DE" dirty="0" smtClean="0"/>
              <a:t>.</a:t>
            </a:r>
          </a:p>
          <a:p>
            <a:pPr marL="228605" indent="-228605">
              <a:buAutoNum type="arabicParenBoth"/>
            </a:pPr>
            <a:endParaRPr lang="de-DE" dirty="0" smtClean="0"/>
          </a:p>
          <a:p>
            <a:pPr marL="228605" indent="-228605">
              <a:buAutoNum type="arabicParenBoth"/>
            </a:pPr>
            <a:r>
              <a:rPr lang="de-DE" dirty="0" smtClean="0"/>
              <a:t>Hat der </a:t>
            </a:r>
            <a:r>
              <a:rPr lang="de-DE" b="1" dirty="0" smtClean="0"/>
              <a:t>Arbeitgeber Maßnahmen geplant oder durchgeführt, die dazu führen, dass sich die Tätigkeit der betroffenen Arbeitnehmer ändert und ihre beruflichen Kenntnisse und Fähigkeiten zur Erfüllung ihrer Aufgaben nicht mehr ausreichen, so hat der Betriebsrat bei der Einführung von Maßnahmen der betrieblichen Berufsbildung </a:t>
            </a:r>
            <a:r>
              <a:rPr lang="de-DE" b="1" dirty="0" smtClean="0">
                <a:solidFill>
                  <a:schemeClr val="accent3"/>
                </a:solidFill>
              </a:rPr>
              <a:t>mitzubestimmen</a:t>
            </a:r>
            <a:r>
              <a:rPr lang="de-DE" dirty="0" smtClean="0"/>
              <a:t>. Kommt eine Einigung nicht zustande, so entscheidet die Einigungsstelle. Der Spruch der Einigungsstelle ersetzt die Einigung zwischen Arbeitgeber und Betriebsrat.</a:t>
            </a:r>
            <a:br>
              <a:rPr lang="de-DE" dirty="0" smtClean="0"/>
            </a:br>
            <a:endParaRPr lang="de-DE" dirty="0" smtClean="0"/>
          </a:p>
          <a:p>
            <a:pPr hangingPunct="0"/>
            <a:r>
              <a:rPr lang="de-DE" b="1" dirty="0"/>
              <a:t>Duales Studium</a:t>
            </a:r>
            <a:endParaRPr lang="de-DE" dirty="0"/>
          </a:p>
          <a:p>
            <a:pPr hangingPunct="0"/>
            <a:r>
              <a:rPr lang="de-DE" dirty="0"/>
              <a:t>Duale Studiengänge sind ihrem Anspruch nach ein besonderes Studienformat, in dem unter Aufrechterhaltung des Anspruchs der Wissenschaftlichkeit lange betriebliche Praxisphasen in das Studium integriert werden. Hochschule und Praxispartner sollen eng zusammenarbeiten und die Studierenden nicht nur in der Hochschule eingeschrieben, sondern auch vertraglich an den Praxispartner gebunden sein. Sowohl das Angebot dualer Studiengänge als auch die Zahl dual Studierender sind in den letzten Jahren deutlich angestiegen. </a:t>
            </a:r>
          </a:p>
          <a:p>
            <a:pPr hangingPunct="0"/>
            <a:r>
              <a:rPr lang="de-DE" dirty="0"/>
              <a:t> </a:t>
            </a:r>
          </a:p>
          <a:p>
            <a:pPr hangingPunct="0"/>
            <a:r>
              <a:rPr lang="de-DE" dirty="0"/>
              <a:t>Der DGB hat im Januar 2017 ein Positionspapier zum Dualen Studium vorgelegt. </a:t>
            </a:r>
          </a:p>
          <a:p>
            <a:pPr hangingPunct="0"/>
            <a:r>
              <a:rPr lang="de-DE" dirty="0"/>
              <a:t>Insbesondere an folgenden Punkten besteht Handlungsbedarf:</a:t>
            </a:r>
          </a:p>
          <a:p>
            <a:pPr lvl="0" hangingPunct="0"/>
            <a:r>
              <a:rPr lang="de-DE" dirty="0"/>
              <a:t>eine eindeutige Definition des Studienformats sowie eine Öffnung der Zugänge;</a:t>
            </a:r>
          </a:p>
          <a:p>
            <a:pPr lvl="0" hangingPunct="0"/>
            <a:r>
              <a:rPr lang="de-DE" dirty="0"/>
              <a:t>die Formulierung von Mindestanforderungen hinsichtlich der systematischen Verzahnung der Lernorte sowie der erforderlichen Breite und Tiefe der zu vermittelnden Qualifikationen. Dabei ist sicherzustellen, dass Studiengänge nicht zu spezifisch auf die Anforderungen des dualen Praxispartners und kurzfristige Arbeitsmarktanforderungen ausgerichtet werden und Wissenschaftlichkeit sowie Reflexivität gesichert sind;</a:t>
            </a:r>
          </a:p>
          <a:p>
            <a:pPr lvl="0" hangingPunct="0"/>
            <a:r>
              <a:rPr lang="de-DE" dirty="0"/>
              <a:t>die Regelung von Mindestanforderungen bezogen auf die Aufgaben und die erforderliche Qualität der Leistungserbringung durch die dualen Partner;</a:t>
            </a:r>
          </a:p>
          <a:p>
            <a:pPr lvl="0" hangingPunct="0"/>
            <a:r>
              <a:rPr lang="de-DE" dirty="0"/>
              <a:t>klare Regelungen bezogen auf die zulässige Studienbelastung und die Studierbarkeit für die Studierenden sowie</a:t>
            </a:r>
          </a:p>
          <a:p>
            <a:pPr lvl="0" hangingPunct="0"/>
            <a:r>
              <a:rPr lang="de-DE" dirty="0"/>
              <a:t>Grundsätze der vertraglichen Gestaltung und der Vergütung.</a:t>
            </a:r>
          </a:p>
          <a:p>
            <a:pPr hangingPunct="0"/>
            <a:r>
              <a:rPr lang="de-DE" dirty="0"/>
              <a:t>Eine eindeutige Definition des Formats Duales Studium versuchen DGB und Gewerkschaften im Zuge der rechtlichen Neuregelung der Akkreditierung auf den Weg zu bringen. Flankierend ist die Länderebene gefragt, konkretere und möglichst über die Bundesländer hinweg abgestimmte Regelungen in den Landeshochschulgesetzen zu treffen. In diese Richtung könnte durchaus der </a:t>
            </a:r>
            <a:r>
              <a:rPr lang="de-DE" b="1" dirty="0"/>
              <a:t>Landesausschuss für Berufsbildung aktiv werden</a:t>
            </a:r>
            <a:r>
              <a:rPr lang="de-DE" dirty="0"/>
              <a:t>. </a:t>
            </a:r>
          </a:p>
          <a:p>
            <a:pPr hangingPunct="0"/>
            <a:r>
              <a:rPr lang="de-DE" dirty="0"/>
              <a:t> </a:t>
            </a:r>
          </a:p>
          <a:p>
            <a:pPr hangingPunct="0"/>
            <a:r>
              <a:rPr lang="de-DE" dirty="0"/>
              <a:t>Auf Druck der Arbeitnehmerbeauftragten im </a:t>
            </a:r>
            <a:r>
              <a:rPr lang="de-DE" dirty="0" err="1"/>
              <a:t>BiBB</a:t>
            </a:r>
            <a:r>
              <a:rPr lang="de-DE" dirty="0"/>
              <a:t>-Hauptausschuss hat das Bundesinstitut für Berufsbildung eine Arbeitsgruppe zum dualen Studium eingerichtet. Diese hat eine zwischen allen Bänken abgestimmte Position zum dualen Studium entwickelt, die der BIBB-Hauptausschuss am 21.06.2017 als </a:t>
            </a:r>
            <a:r>
              <a:rPr lang="de-DE" b="1" dirty="0"/>
              <a:t>Empfehlung 169</a:t>
            </a:r>
            <a:r>
              <a:rPr lang="de-DE" dirty="0"/>
              <a:t> beschlossen und veröffentlicht hat. Die Empfehlung gibt im Kapitel V anhand einer Auflistung von konkreten Qualitätsdimensionen kooperierenden Hochschulen, Unternehmen und anderen Praxispartnern eine Orientierungshilfe an die Hand, wie bestehende und/oder neu einzurichtende duale Studienangebote qualitativ weiter entwickelt werden können. Ein besonderes Augenmerk hat die Arbeitsgruppe des </a:t>
            </a:r>
            <a:r>
              <a:rPr lang="de-DE" dirty="0" err="1"/>
              <a:t>BiBB</a:t>
            </a:r>
            <a:r>
              <a:rPr lang="de-DE" dirty="0"/>
              <a:t> dabei auf den Anforderungen an die Qualität der Praxisphasen gelegt. Im Anhang findet sich zudem eine tabellarische Darstellung der durch die </a:t>
            </a:r>
            <a:r>
              <a:rPr lang="de-DE" dirty="0" err="1"/>
              <a:t>BiBB</a:t>
            </a:r>
            <a:r>
              <a:rPr lang="de-DE" dirty="0"/>
              <a:t>-Arbeitsgruppe empfohlenen Qualitätsdimensionen. In der Arbeitsgruppe haben die Spitzenorganisationen der Wirtschaft (BDA, ZDH, DIHK) mitgearbeitet. Die Empfehlung 169 gibt damit einvernehmlich abgestimmten Mindestanforderungen vor.</a:t>
            </a:r>
          </a:p>
          <a:p>
            <a:pPr hangingPunct="0"/>
            <a:r>
              <a:rPr lang="de-DE" dirty="0"/>
              <a:t> </a:t>
            </a:r>
          </a:p>
          <a:p>
            <a:pPr hangingPunct="0"/>
            <a:r>
              <a:rPr lang="de-DE" b="1" dirty="0"/>
              <a:t>Mit dem DGB-Positionspapier und der Empfehlung 169 des </a:t>
            </a:r>
            <a:r>
              <a:rPr lang="de-DE" b="1" dirty="0" err="1"/>
              <a:t>BiBB</a:t>
            </a:r>
            <a:r>
              <a:rPr lang="de-DE" b="1" dirty="0"/>
              <a:t>-Hauptausschusses können Aktivitäten in den Berufsbildungsausschüssen, aber auch in Landesausschüssen für Berufsbildung, auf solider Grundlage angegangen werden. Beide Papiere sind gut geeignet einen entsprechenden Tagesordnungspunkt zu begründen und Handlungsfelder abzuleiten.</a:t>
            </a:r>
            <a:endParaRPr lang="de-DE" dirty="0"/>
          </a:p>
          <a:p>
            <a:pPr hangingPunct="0"/>
            <a:r>
              <a:rPr lang="de-DE" dirty="0"/>
              <a:t>Die tabellarische Übersicht im Anhang der </a:t>
            </a:r>
            <a:r>
              <a:rPr lang="de-DE" dirty="0" err="1"/>
              <a:t>BiBB</a:t>
            </a:r>
            <a:r>
              <a:rPr lang="de-DE" dirty="0"/>
              <a:t> Empfehlung 169 kann im Sinne einer Checkliste genutzt werden, um die Qualität des dualen Studiums zu diskutieren. Sie stellt einen </a:t>
            </a:r>
            <a:r>
              <a:rPr lang="de-DE" dirty="0" err="1"/>
              <a:t>bänkeübergreifenden</a:t>
            </a:r>
            <a:r>
              <a:rPr lang="de-DE" dirty="0"/>
              <a:t> Kompromiss dar und ist entsprechend aus Arbeitnehmerperspektive durchaus erweiterungsfähig. </a:t>
            </a:r>
          </a:p>
          <a:p>
            <a:pPr hangingPunct="0"/>
            <a:r>
              <a:rPr lang="de-DE" dirty="0"/>
              <a:t>Das BIBB stellt zum Jahresende 2017 in seinem Online-Angebot zusätzlich Beispiele guter Praxis und unterstützende Materialien als Orientierungshilfen für Praxispartner, Studieninteressierte und Hochschulen bereit.</a:t>
            </a:r>
          </a:p>
          <a:p>
            <a:pPr hangingPunct="0"/>
            <a:r>
              <a:rPr lang="de-DE" dirty="0"/>
              <a:t> </a:t>
            </a:r>
          </a:p>
          <a:p>
            <a:pPr hangingPunct="0"/>
            <a:r>
              <a:rPr lang="de-DE" b="1" dirty="0"/>
              <a:t>Zum Vorgehen:</a:t>
            </a:r>
            <a:endParaRPr lang="de-DE" dirty="0"/>
          </a:p>
          <a:p>
            <a:pPr hangingPunct="0"/>
            <a:r>
              <a:rPr lang="de-DE" dirty="0"/>
              <a:t>Es </a:t>
            </a:r>
            <a:r>
              <a:rPr lang="de-DE" b="1" dirty="0"/>
              <a:t>sollte</a:t>
            </a:r>
            <a:r>
              <a:rPr lang="de-DE" dirty="0"/>
              <a:t> </a:t>
            </a:r>
            <a:r>
              <a:rPr lang="de-DE" b="1" dirty="0"/>
              <a:t>zunächst im Bezirk (unter Einbeziehung der Gewerkschaften) geklärt werden, ob es ein mehr oder weniger koordiniertes Vorgehen der BBA auf bezirklicher Ebene geben soll</a:t>
            </a:r>
            <a:r>
              <a:rPr lang="de-DE" dirty="0"/>
              <a:t>, oder ob es den einzelnen BBA überlassen bleiben soll, ob und an welcher Stelle sie zum Dualen Studium aktiv werden wollen. Erfolgversprechender erscheint uns ein koordiniertes Vorgehen. Ggf. kann zunächst eine Diskussion im </a:t>
            </a:r>
            <a:r>
              <a:rPr lang="de-DE" b="1" dirty="0"/>
              <a:t>Landesausschuss für Berufsbildung</a:t>
            </a:r>
            <a:r>
              <a:rPr lang="de-DE" dirty="0"/>
              <a:t> (LAB) vorgeschaltet werden. Ziel kann sein, zunächst die empirische Situation zum dualen Studium im Land zu klären und auszuloten, wie die Akteure auf Landesebene zur Frage einer Weiterentwicklung der Qualität des dualen Studiums „ticken“. Wenn der LAB sich auf einen Handlungsbedarf verständigt, sollte geprüft werden, ob es möglich ist, auf Landesebene eine Musterempfehlung für die Berufsbildungsausschüsse zu entwickeln. </a:t>
            </a:r>
          </a:p>
          <a:p>
            <a:pPr hangingPunct="0"/>
            <a:r>
              <a:rPr lang="de-DE" dirty="0"/>
              <a:t>Wenn dies gelingt bitten wir unbedingt die zuständigen Kolleg/innen in der DGB BVV darüber zu informieren. Ggf. gelingt es so, länderübergreifende Aktivitäten auf den Weg zu bringen.</a:t>
            </a:r>
          </a:p>
          <a:p>
            <a:pPr hangingPunct="0"/>
            <a:r>
              <a:rPr lang="de-DE" dirty="0"/>
              <a:t> </a:t>
            </a:r>
          </a:p>
          <a:p>
            <a:pPr hangingPunct="0"/>
            <a:r>
              <a:rPr lang="de-DE" dirty="0"/>
              <a:t>Im Folgenden </a:t>
            </a:r>
            <a:r>
              <a:rPr lang="de-DE" b="1" dirty="0"/>
              <a:t>Anregungen, für die Arbeit im Berufsbildungsausschuss</a:t>
            </a:r>
            <a:r>
              <a:rPr lang="de-DE" dirty="0"/>
              <a:t>, um beispielsweise Fragen zur rechtlichen Situation der dual Studierenden oder zur Qualität der dualen Studienangebote anzugehen. </a:t>
            </a:r>
          </a:p>
          <a:p>
            <a:pPr hangingPunct="0"/>
            <a:r>
              <a:rPr lang="de-DE" dirty="0"/>
              <a:t>Sollte die zuständige Stelle zunächst die Zuständigkeit für das praxisintegrierende duale Studium zurückweisen, lässt sich § 79 (3) 4 BBiG (§ 44 (3) 4 HwO) heranziehen. Es handelt sich beim praxisintegrierenden dualen Studium zweifelsfrei um für den räumlichen und fachlichen Zuständigkeitsbereich der zuständigen Stelle neue Formen, Inhalte und Methoden – zumindest an der Schnittstelle – zur Berufsbildung. </a:t>
            </a:r>
          </a:p>
          <a:p>
            <a:pPr hangingPunct="0"/>
            <a:r>
              <a:rPr lang="de-DE" dirty="0"/>
              <a:t>Die Zuständigkeit des Berufsbildungsausschusses für </a:t>
            </a:r>
            <a:r>
              <a:rPr lang="de-DE" dirty="0" err="1"/>
              <a:t>ausbildungsintegriernde</a:t>
            </a:r>
            <a:r>
              <a:rPr lang="de-DE" dirty="0"/>
              <a:t> dual Studierende – sofern eine Ausbildung nach BBiG/HwO integriert ist –steht außer Frage, da die Ausbildung Teil des Studiengangkonzeptes ist.</a:t>
            </a:r>
          </a:p>
          <a:p>
            <a:pPr hangingPunct="0"/>
            <a:r>
              <a:rPr lang="de-DE" dirty="0"/>
              <a:t> </a:t>
            </a:r>
          </a:p>
          <a:p>
            <a:pPr hangingPunct="0"/>
            <a:r>
              <a:rPr lang="de-DE" b="1" i="1" dirty="0"/>
              <a:t>Beispiel 1: 	Klärung der empirischen Situation (BBiG § 79 (3) 4 / HwO §44 (3) 4): </a:t>
            </a:r>
            <a:endParaRPr lang="de-DE" dirty="0"/>
          </a:p>
          <a:p>
            <a:pPr hangingPunct="0"/>
            <a:r>
              <a:rPr lang="de-DE" u="sng" dirty="0"/>
              <a:t>Anlass:</a:t>
            </a:r>
            <a:r>
              <a:rPr lang="de-DE" dirty="0"/>
              <a:t> </a:t>
            </a:r>
          </a:p>
          <a:p>
            <a:pPr hangingPunct="0"/>
            <a:r>
              <a:rPr lang="de-DE" dirty="0"/>
              <a:t>Befassung des BBA mit neuen Formen der Berufsbildung im fachlichen und räumlichen Zuständigkeitsbereich der zuständigen Stelle. </a:t>
            </a:r>
          </a:p>
          <a:p>
            <a:pPr hangingPunct="0"/>
            <a:r>
              <a:rPr lang="de-DE" u="sng" dirty="0"/>
              <a:t>Auftrag:</a:t>
            </a:r>
            <a:r>
              <a:rPr lang="de-DE" dirty="0"/>
              <a:t> </a:t>
            </a:r>
          </a:p>
          <a:p>
            <a:pPr hangingPunct="0"/>
            <a:r>
              <a:rPr lang="de-DE" dirty="0"/>
              <a:t>Ermittlung der Angebotsstruktur praxisintegrierender dualer Studiengänge im Kammerbezirk. Idealerweise gekoppelt mit einer Übersicht über die konkreten Vertragsverhältnisse, die die praxisintegrierend dual Studierenden bekommen. In diesem Zusammenhang einfordern, in der Kammerstatistik die eingetragene Ausbildungsverhältnisse ausbildungsintegrierend dual Studierender gesondert auszuweisen. </a:t>
            </a:r>
          </a:p>
          <a:p>
            <a:pPr hangingPunct="0"/>
            <a:r>
              <a:rPr lang="de-DE" u="sng" dirty="0"/>
              <a:t>Ziel(e)</a:t>
            </a:r>
            <a:r>
              <a:rPr lang="de-DE" dirty="0"/>
              <a:t>: </a:t>
            </a:r>
          </a:p>
          <a:p>
            <a:pPr hangingPunct="0"/>
            <a:r>
              <a:rPr lang="de-DE" dirty="0"/>
              <a:t>Beispielsweise eine Vereinbarung über gute vertragliche Praxis des Dualen Studiums mit allen relevanten Stakeholdern abschließen.</a:t>
            </a:r>
          </a:p>
          <a:p>
            <a:pPr hangingPunct="0"/>
            <a:r>
              <a:rPr lang="de-DE" dirty="0"/>
              <a:t> </a:t>
            </a:r>
          </a:p>
          <a:p>
            <a:pPr hangingPunct="0"/>
            <a:r>
              <a:rPr lang="de-DE" dirty="0"/>
              <a:t>Die vertragliche Gestaltung des dualen Studiums ist sehr heterogen. Nicht immer entspricht sie den Anforderungen des Berufsbildungsgesetzes bzw. der Handwerksordnung, das gilt auch für ausbildungsintegrierende duale Studiengänge. Daher ist eine Thematisierung der vertraglichen Situation dual Studierender im Kammerbezirk sinnvoll. Es sollte geprüft werden, ob bei entsprechenden ausbildungsintegrierenden dualen Studiengängen alle Anforderungen nach BBiG/HwO für die Ausbildung gesichert sind. </a:t>
            </a:r>
          </a:p>
          <a:p>
            <a:pPr hangingPunct="0"/>
            <a:r>
              <a:rPr lang="de-DE" dirty="0"/>
              <a:t>Die Bearbeitung könnte im Qualitätsausschuss erfolgen. Dabei sollten als externe Gäste für das Duale Studium Zuständige von im Kammerbezirk ansässigen Hochschulen sowie betriebliche Vertreter/innen, die entsprechende Studiengänge anbieten, mit einbezogen werden. Sofern die dualen Studienangebote im </a:t>
            </a:r>
            <a:r>
              <a:rPr lang="de-DE" dirty="0" err="1"/>
              <a:t>Sitzland</a:t>
            </a:r>
            <a:r>
              <a:rPr lang="de-DE" dirty="0"/>
              <a:t> der Kammer über eine landesweite Dachmarke oder ähnliches koordiniert werden (z.B. „Duales Studium Hessen“, „</a:t>
            </a:r>
            <a:r>
              <a:rPr lang="de-DE" dirty="0" err="1"/>
              <a:t>hochschule</a:t>
            </a:r>
            <a:r>
              <a:rPr lang="de-DE" dirty="0"/>
              <a:t> dual – Hochschule Bayern e.V.“ oder auch die dualen Hochschulen in Baden-Württemberg (DHBW) und Thüringen (DHGE)) sind die entsprechenden Vertreter/innen einzubinden. Die Kammern sind in der Regel in einschlägigen Gremien dieser Initiativen und Hochschulen vertreten.</a:t>
            </a:r>
          </a:p>
          <a:p>
            <a:pPr hangingPunct="0"/>
            <a:r>
              <a:rPr lang="de-DE" dirty="0"/>
              <a:t>Insbesondere sollte ausgeschlossen werden, dass es im Kammerbezirk ausbildungsintegrierende duale Studienangebote gibt, bei denen die Studierenden keinen ordentlichen Ausbildungsvertrag bekommen oder/und auf die </a:t>
            </a:r>
            <a:r>
              <a:rPr lang="de-DE" dirty="0" err="1"/>
              <a:t>Externenprüfung</a:t>
            </a:r>
            <a:r>
              <a:rPr lang="de-DE" dirty="0"/>
              <a:t> verwiesen werden. Solche Konstrukte sind nicht BBiG/HwO-konform und abzulehnen. Damit werden nicht nur die gesetzlichen Regelungen der Berufsbildung, sondern gegebenenfalls auch tarifliche Standards unterlaufen.</a:t>
            </a:r>
          </a:p>
          <a:p>
            <a:pPr hangingPunct="0"/>
            <a:r>
              <a:rPr lang="de-DE" dirty="0"/>
              <a:t>Auch die Frage der Zahl der Ausbildungsabbrüche/Vertragslösungsquote sollte für dual Studierende erhoben und in der Statistik gesondert ausgewiesen werden. In der Regel liegt diese weit unter dem üblichen Schnitt – sowohl was Berufsausbildungsverhältnisse als auch was Bachelorstudiengänge angeht - sie kann aber Hinweise geben auf Unternehmen, in denen das überdurchschnittlich häufig erfolgt. Dort sollte dann eine Ursachenanalyse erfolgen. </a:t>
            </a:r>
          </a:p>
          <a:p>
            <a:pPr hangingPunct="0"/>
            <a:r>
              <a:rPr lang="de-DE" dirty="0"/>
              <a:t>Eine weitere interessante Frage wäre, wie die Prüfungsergebnisse bei dual Studierenden im Vergleich mit klassischen Auszubildenden ausfallen (Grundlage § 79 (3) 2 BBiG / § 44 (3) 2 HwO).</a:t>
            </a:r>
          </a:p>
          <a:p>
            <a:pPr hangingPunct="0"/>
            <a:r>
              <a:rPr lang="de-DE" dirty="0"/>
              <a:t> </a:t>
            </a:r>
          </a:p>
          <a:p>
            <a:pPr hangingPunct="0"/>
            <a:r>
              <a:rPr lang="de-DE" b="1" i="1" dirty="0"/>
              <a:t>Beispiel 2: 	Thema Arbeitsbelastung und Qualitätssicherung des betrieblichen Teils</a:t>
            </a:r>
            <a:endParaRPr lang="de-DE" dirty="0"/>
          </a:p>
          <a:p>
            <a:pPr hangingPunct="0"/>
            <a:r>
              <a:rPr lang="de-DE" u="sng" dirty="0"/>
              <a:t>Anlass:</a:t>
            </a:r>
            <a:r>
              <a:rPr lang="de-DE" dirty="0"/>
              <a:t> </a:t>
            </a:r>
          </a:p>
          <a:p>
            <a:pPr hangingPunct="0"/>
            <a:r>
              <a:rPr lang="de-DE" dirty="0"/>
              <a:t>Befassung des BBA mit neuen Formen der Berufsbildung im fachlichen und räumlichen Zuständigkeitsbereich der zuständigen Stelle. </a:t>
            </a:r>
          </a:p>
          <a:p>
            <a:pPr hangingPunct="0"/>
            <a:r>
              <a:rPr lang="de-DE" u="sng" dirty="0"/>
              <a:t>Auftrag:</a:t>
            </a:r>
            <a:r>
              <a:rPr lang="de-DE" dirty="0"/>
              <a:t> </a:t>
            </a:r>
          </a:p>
          <a:p>
            <a:pPr hangingPunct="0"/>
            <a:r>
              <a:rPr lang="de-DE" dirty="0"/>
              <a:t>Ermittlung der in den dualen Studienkonzepten vorgesehenen Arbeitsbelastung („</a:t>
            </a:r>
            <a:r>
              <a:rPr lang="de-DE" dirty="0" err="1"/>
              <a:t>Workload</a:t>
            </a:r>
            <a:r>
              <a:rPr lang="de-DE" dirty="0"/>
              <a:t>“) sowie der zeitlichen und inhaltlichen Abstimmung zwischen den Lernorten. In diesem Zusammenhang sollten auch die Qualitätsstandards, die für die Praxisphasen vorgesehen sind, thematisiert werden.</a:t>
            </a:r>
          </a:p>
          <a:p>
            <a:pPr hangingPunct="0"/>
            <a:r>
              <a:rPr lang="de-DE" u="sng" dirty="0"/>
              <a:t>Ziel(e)</a:t>
            </a:r>
            <a:r>
              <a:rPr lang="de-DE" dirty="0"/>
              <a:t>: </a:t>
            </a:r>
          </a:p>
          <a:p>
            <a:pPr hangingPunct="0"/>
            <a:r>
              <a:rPr lang="de-DE" dirty="0"/>
              <a:t>Beispielsweise die Entwicklung einer Handreichung oder eines Schulungsmoduls zum dualen Studium für Ausbildungsberaterinnen und Ausbildungsberater. Damit diese die Betriebe beim dualen Studium besser und zielgerichteter unterstützen können und eine Checkliste haben, anhand derer sie die Qualität der Ausbildung bzw. der Praxisphasen im dualen Studium bewerten und überwachen können. Auch für Angebote zur Ausbilderqualifizierung im Kammerbezirk könnte das sinnvoll genutzt werden.</a:t>
            </a:r>
          </a:p>
          <a:p>
            <a:pPr hangingPunct="0"/>
            <a:r>
              <a:rPr lang="de-DE" dirty="0"/>
              <a:t> </a:t>
            </a:r>
          </a:p>
          <a:p>
            <a:pPr hangingPunct="0"/>
            <a:r>
              <a:rPr lang="de-DE" dirty="0"/>
              <a:t>Für die Studierenden sind die überdurchschnittlich hohe Arbeitsbelastung („</a:t>
            </a:r>
            <a:r>
              <a:rPr lang="de-DE" dirty="0" err="1"/>
              <a:t>Workload</a:t>
            </a:r>
            <a:r>
              <a:rPr lang="de-DE" dirty="0"/>
              <a:t>“) und die oft </a:t>
            </a:r>
            <a:r>
              <a:rPr lang="de-DE" dirty="0" err="1"/>
              <a:t>unzu</a:t>
            </a:r>
            <a:r>
              <a:rPr lang="de-DE" dirty="0"/>
              <a:t>-reichende zeitliche und inhaltliche Abstimmung zwischen den Lernorten zentrale Probleme des dualen Studiums. Das hat auch eine Befragung dual Studierender der Dualen Hochschule Baden-Württemberg durch die IG Metall bestätigt. Sind mehr als zwei Partner in das Studium integriert (z.B. im </a:t>
            </a:r>
            <a:r>
              <a:rPr lang="de-DE" dirty="0" err="1"/>
              <a:t>trialen</a:t>
            </a:r>
            <a:r>
              <a:rPr lang="de-DE" dirty="0"/>
              <a:t> Studium des Handwerks der Fall) ist die Abstimmung erst recht eine Herausforderung. Auch die Arbeitsbelastung kann im </a:t>
            </a:r>
            <a:r>
              <a:rPr lang="de-DE" dirty="0" err="1"/>
              <a:t>trialen</a:t>
            </a:r>
            <a:r>
              <a:rPr lang="de-DE" dirty="0"/>
              <a:t> Studium, in dem zusätzlich zum Bachelor nach dem Berufsabschluss noch die Meisterprüfung abgelegt wird, ein kritischer Punkt sein.</a:t>
            </a:r>
          </a:p>
          <a:p>
            <a:pPr hangingPunct="0"/>
            <a:r>
              <a:rPr lang="de-DE" dirty="0"/>
              <a:t>Der BBA sollte überprüfen, ob der zuständigen Stelle bei allen eingetragenen Ausbildungsverhältnissen, die im Rahmen eines dualen Studiengangs durchgeführt werden, eine zeitlich-sachliche Gliederung bzw. ein betrieblicher Ausbildungsplan vorliegt und ob diese den üblichen Standards der beruflichen Bildung entsprechen. Es muss deutlich werden, dass die Planmäßigkeit und Vollständigkeit der Ausbildungsinhalte gewährleistet und die Studierbarkeit (insbesondere hinsichtlich der Arbeitsbelastung) gesichert ist.</a:t>
            </a:r>
          </a:p>
          <a:p>
            <a:pPr hangingPunct="0"/>
            <a:r>
              <a:rPr lang="de-DE" dirty="0"/>
              <a:t> </a:t>
            </a:r>
          </a:p>
          <a:p>
            <a:pPr hangingPunct="0"/>
            <a:r>
              <a:rPr lang="de-DE" dirty="0"/>
              <a:t> </a:t>
            </a:r>
          </a:p>
          <a:p>
            <a:pPr hangingPunct="0"/>
            <a:r>
              <a:rPr lang="de-DE" b="1" dirty="0"/>
              <a:t>Darüber hinaus bieten sich die folgenden Themen für die Arbeit an der Qualität des dualen Studiums im BBA an:</a:t>
            </a:r>
            <a:endParaRPr lang="de-DE" dirty="0"/>
          </a:p>
          <a:p>
            <a:pPr hangingPunct="0"/>
            <a:r>
              <a:rPr lang="de-DE" dirty="0"/>
              <a:t> </a:t>
            </a:r>
          </a:p>
          <a:p>
            <a:pPr lvl="0" hangingPunct="0"/>
            <a:r>
              <a:rPr lang="de-DE" dirty="0"/>
              <a:t>Kriterien der Studienbewerberauswahl </a:t>
            </a:r>
            <a:br>
              <a:rPr lang="de-DE" dirty="0"/>
            </a:br>
            <a:r>
              <a:rPr lang="de-DE" u="sng" dirty="0"/>
              <a:t>Mögliches Ziel</a:t>
            </a:r>
            <a:r>
              <a:rPr lang="de-DE" dirty="0"/>
              <a:t>: Auswahl soll nach zwischen Hochschule und Praxispartnern abgestimmten Kriterien erfolgen, Öffnung für berufliche Qualifizierte prüfen; darauf achten, das in Betrieben BR/PR einbezogen werden.</a:t>
            </a:r>
          </a:p>
          <a:p>
            <a:pPr lvl="0" hangingPunct="0"/>
            <a:r>
              <a:rPr lang="de-DE" dirty="0"/>
              <a:t>Finanzielle Belastungen durch unterschiedliche Lernorte (Fahrt-und Unterkunftskosten/doppelte Haushaltsführung) sowie Studiengebühren (insbesondere bei privaten Hochschulen und Berufsakademien) und Lernmaterialien, die durch die Ausbildungsvergütungen nicht gedeckt werden. </a:t>
            </a:r>
            <a:r>
              <a:rPr lang="de-DE" u="sng" dirty="0"/>
              <a:t>Mögliches Ziel</a:t>
            </a:r>
            <a:r>
              <a:rPr lang="de-DE" dirty="0"/>
              <a:t>: Übernahme von Studiengebühren und Fahrkosten sowie Kosten für Lernmaterialien durch Betrieb. Zuschüsse bis Kostenübernahme durch Betrieb bei Notwendigkeit doppelter Haushaltsführung.</a:t>
            </a:r>
          </a:p>
          <a:p>
            <a:pPr lvl="0" hangingPunct="0"/>
            <a:r>
              <a:rPr lang="de-DE" dirty="0"/>
              <a:t>Frage nach künftigen Karrierewegen und Tätigkeitsfeldern </a:t>
            </a:r>
            <a:br>
              <a:rPr lang="de-DE" dirty="0"/>
            </a:br>
            <a:r>
              <a:rPr lang="de-DE" u="sng" dirty="0"/>
              <a:t>Mögliches Ziel</a:t>
            </a:r>
            <a:r>
              <a:rPr lang="de-DE" dirty="0"/>
              <a:t>: Hochschulen ermuntern, sich intensiver mit den Beschäftigungsperspektiven der Absolvent/innen zu befassen. Diese sollen möglichst breit sein; Überspezialisierung ist insbesondere im Bachelor abzulehnen. </a:t>
            </a:r>
          </a:p>
          <a:p>
            <a:pPr lvl="0" hangingPunct="0"/>
            <a:r>
              <a:rPr lang="de-DE" dirty="0"/>
              <a:t>Zahlmäßige Entwicklung des Angebots Duales Studium/Duale Ausbildung im Kammerbezirk </a:t>
            </a:r>
            <a:br>
              <a:rPr lang="de-DE" dirty="0"/>
            </a:br>
            <a:r>
              <a:rPr lang="de-DE" u="sng" dirty="0"/>
              <a:t>Mögliches Ziel</a:t>
            </a:r>
            <a:r>
              <a:rPr lang="de-DE" dirty="0"/>
              <a:t>: Monitoring der Entwicklung, ggf. kann geprüft werden, inwiefern duale Berufsausbildung in Betrieben, die dual Studierende ausbilden zurückgeht.</a:t>
            </a:r>
          </a:p>
          <a:p>
            <a:pPr lvl="0" hangingPunct="0"/>
            <a:r>
              <a:rPr lang="de-DE" dirty="0"/>
              <a:t>Nebeneinander von theoretischen Studienanteilen (oft beschränkt auf Hochschule) und praktischen Erfahrungen in den betrieblichen Lernphasen</a:t>
            </a:r>
            <a:br>
              <a:rPr lang="de-DE" dirty="0"/>
            </a:br>
            <a:r>
              <a:rPr lang="de-DE" u="sng" dirty="0"/>
              <a:t>Mögliches Ziel</a:t>
            </a:r>
            <a:r>
              <a:rPr lang="de-DE" dirty="0"/>
              <a:t>: Im BBA Maßnahmen einer echten zeitlichen und inhaltlichen Integration der Lernorte auf den Weg bringen.</a:t>
            </a:r>
          </a:p>
          <a:p>
            <a:pPr hangingPunct="0"/>
            <a:r>
              <a:rPr lang="de-DE" dirty="0"/>
              <a:t> </a:t>
            </a:r>
          </a:p>
          <a:p>
            <a:pPr hangingPunct="0"/>
            <a:r>
              <a:rPr lang="de-DE" dirty="0"/>
              <a:t>Ziel könnte jeweils die Entwicklung einer Handlungsempfehlung oder Checkliste sein.</a:t>
            </a:r>
          </a:p>
          <a:p>
            <a:pPr hangingPunct="0"/>
            <a:r>
              <a:rPr lang="de-DE" dirty="0"/>
              <a:t> </a:t>
            </a:r>
          </a:p>
          <a:p>
            <a:pPr hangingPunct="0"/>
            <a:r>
              <a:rPr lang="de-DE" dirty="0"/>
              <a:t>Weitere Hintergrundinformationen und Ideen finden sich in der Dokumentation der DGB-Multiplikator/</a:t>
            </a:r>
            <a:r>
              <a:rPr lang="de-DE" dirty="0" err="1"/>
              <a:t>innenschulung</a:t>
            </a:r>
            <a:r>
              <a:rPr lang="de-DE" dirty="0"/>
              <a:t> 1/17 unter: </a:t>
            </a:r>
            <a:r>
              <a:rPr lang="de-DE" u="sng" dirty="0">
                <a:hlinkClick r:id="rId5"/>
              </a:rPr>
              <a:t>http://wir-gestalten-berufsbildung.dgb.de/-/Bs7</a:t>
            </a:r>
            <a:r>
              <a:rPr lang="de-DE" dirty="0"/>
              <a:t>   </a:t>
            </a:r>
          </a:p>
          <a:p>
            <a:pPr hangingPunct="0"/>
            <a:r>
              <a:rPr lang="de-DE" dirty="0"/>
              <a:t> </a:t>
            </a:r>
          </a:p>
          <a:p>
            <a:r>
              <a:rPr lang="de-DE" dirty="0"/>
              <a:t>DGB Position (2017): Position des DGB zum Dualen Studium. </a:t>
            </a:r>
            <a:r>
              <a:rPr lang="de-DE" u="sng" dirty="0">
                <a:hlinkClick r:id="rId6"/>
              </a:rPr>
              <a:t>http://www.dgb.de/-/QOH</a:t>
            </a:r>
            <a:r>
              <a:rPr lang="de-DE" dirty="0"/>
              <a:t> </a:t>
            </a:r>
          </a:p>
          <a:p>
            <a:r>
              <a:rPr lang="de-DE" dirty="0"/>
              <a:t>Empfehlung 169 des Hauptausschusses des Bundesinstituts für Berufsbildung „Positionspapier der BIBB-Hauptausschuss AG zum dualen Studium“: </a:t>
            </a:r>
            <a:r>
              <a:rPr lang="de-DE" u="sng" dirty="0">
                <a:hlinkClick r:id="rId7"/>
              </a:rPr>
              <a:t>https://www.bibb.de/dokumente/pdf/HA169.pdf</a:t>
            </a:r>
            <a:r>
              <a:rPr lang="de-DE" dirty="0"/>
              <a:t> </a:t>
            </a:r>
          </a:p>
          <a:p>
            <a:r>
              <a:rPr lang="de-DE" dirty="0"/>
              <a:t>vgl.: </a:t>
            </a:r>
            <a:r>
              <a:rPr lang="de-DE" u="sng" dirty="0">
                <a:hlinkClick r:id="rId8"/>
              </a:rPr>
              <a:t>http://www.hochschulinformationsbuero.de/baden-wuertemberg/meldung/dual-studierende-wollen-unterstuetzung/</a:t>
            </a:r>
            <a:r>
              <a:rPr lang="de-DE" dirty="0"/>
              <a:t>  (Zugriff am 27.10.17)</a:t>
            </a:r>
          </a:p>
          <a:p>
            <a:endParaRPr lang="de-DE" dirty="0" smtClean="0"/>
          </a:p>
        </p:txBody>
      </p:sp>
      <p:sp>
        <p:nvSpPr>
          <p:cNvPr id="4" name="Foliennummernplatzhalter 3"/>
          <p:cNvSpPr>
            <a:spLocks noGrp="1"/>
          </p:cNvSpPr>
          <p:nvPr>
            <p:ph type="sldNum" sz="quarter" idx="10"/>
          </p:nvPr>
        </p:nvSpPr>
        <p:spPr/>
        <p:txBody>
          <a:bodyPr/>
          <a:lstStyle/>
          <a:p>
            <a:fld id="{604E1046-6DCB-4318-8475-7B0E0D6CDDD6}" type="slidenum">
              <a:rPr lang="de-DE" smtClean="0"/>
              <a:pPr/>
              <a:t>22</a:t>
            </a:fld>
            <a:endParaRPr lang="de-DE"/>
          </a:p>
        </p:txBody>
      </p:sp>
    </p:spTree>
    <p:extLst>
      <p:ext uri="{BB962C8B-B14F-4D97-AF65-F5344CB8AC3E}">
        <p14:creationId xmlns:p14="http://schemas.microsoft.com/office/powerpoint/2010/main" val="2779130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04E1046-6DCB-4318-8475-7B0E0D6CDDD6}" type="slidenum">
              <a:rPr lang="de-DE" smtClean="0"/>
              <a:pPr/>
              <a:t>23</a:t>
            </a:fld>
            <a:endParaRPr lang="de-DE"/>
          </a:p>
        </p:txBody>
      </p:sp>
    </p:spTree>
    <p:extLst>
      <p:ext uri="{BB962C8B-B14F-4D97-AF65-F5344CB8AC3E}">
        <p14:creationId xmlns:p14="http://schemas.microsoft.com/office/powerpoint/2010/main" val="3489749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04E1046-6DCB-4318-8475-7B0E0D6CDDD6}" type="slidenum">
              <a:rPr lang="de-DE" smtClean="0"/>
              <a:pPr/>
              <a:t>24</a:t>
            </a:fld>
            <a:endParaRPr lang="de-DE"/>
          </a:p>
        </p:txBody>
      </p:sp>
    </p:spTree>
    <p:extLst>
      <p:ext uri="{BB962C8B-B14F-4D97-AF65-F5344CB8AC3E}">
        <p14:creationId xmlns:p14="http://schemas.microsoft.com/office/powerpoint/2010/main" val="4285257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zentrale Thema wird rot unterstrichen Dargestellt.</a:t>
            </a:r>
          </a:p>
          <a:p>
            <a:r>
              <a:rPr lang="de-DE" dirty="0" smtClean="0"/>
              <a:t>Mitgestaltung</a:t>
            </a:r>
            <a:r>
              <a:rPr lang="de-DE" baseline="0" dirty="0" smtClean="0"/>
              <a:t> und Mitbestimmung wird begleitend thematisiert und ist daher gestrichelt hervorgehoben.</a:t>
            </a:r>
            <a:endParaRPr lang="de-DE" dirty="0" smtClean="0"/>
          </a:p>
          <a:p>
            <a:endParaRPr lang="de-DE"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25</a:t>
            </a:fld>
            <a:endParaRPr lang="de-DE"/>
          </a:p>
        </p:txBody>
      </p:sp>
    </p:spTree>
    <p:extLst>
      <p:ext uri="{BB962C8B-B14F-4D97-AF65-F5344CB8AC3E}">
        <p14:creationId xmlns:p14="http://schemas.microsoft.com/office/powerpoint/2010/main" val="331250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26</a:t>
            </a:fld>
            <a:endParaRPr lang="de-DE"/>
          </a:p>
        </p:txBody>
      </p:sp>
    </p:spTree>
    <p:extLst>
      <p:ext uri="{BB962C8B-B14F-4D97-AF65-F5344CB8AC3E}">
        <p14:creationId xmlns:p14="http://schemas.microsoft.com/office/powerpoint/2010/main" val="3309227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Zur Orientierung empfiehlt es sich Referenzwerte und gute Beispiele aus der beruflichen Bildung heranzuziehen:</a:t>
            </a:r>
          </a:p>
          <a:p>
            <a:pPr marL="165419" indent="-165419">
              <a:buFontTx/>
              <a:buChar char="-"/>
            </a:pPr>
            <a:r>
              <a:rPr lang="de-DE" dirty="0"/>
              <a:t>BIBB HA Empf. 99 „</a:t>
            </a:r>
            <a:r>
              <a:rPr lang="de-DE" b="1" dirty="0"/>
              <a:t>Kooperation der Lernorte</a:t>
            </a:r>
            <a:r>
              <a:rPr lang="de-DE" dirty="0"/>
              <a:t>“ (www.bibb.de/dokumente/pdf/HA099.pdf)</a:t>
            </a:r>
          </a:p>
          <a:p>
            <a:pPr marL="165419" indent="-165419">
              <a:buFontTx/>
              <a:buChar char="-"/>
            </a:pPr>
            <a:r>
              <a:rPr lang="de-DE" dirty="0"/>
              <a:t>BBiG §§ 28 – 30 „Eignung der Ausbilder/innen“ sowie AEVO</a:t>
            </a:r>
          </a:p>
          <a:p>
            <a:pPr marL="165419" indent="-165419" defTabSz="882233">
              <a:buFontTx/>
              <a:buChar char="-"/>
            </a:pPr>
            <a:r>
              <a:rPr lang="de-DE" dirty="0"/>
              <a:t>BBiG § 27 „Eignung der Ausbildungsstätte“ sowie BIBB HA Empf. 162 „Eignung der Ausbildungsstätten “ (https://www.bibb.de/dokumente/pdf/HA162.pdf)</a:t>
            </a:r>
          </a:p>
          <a:p>
            <a:pPr marL="165419" indent="-165419">
              <a:buFontTx/>
              <a:buChar char="-"/>
            </a:pPr>
            <a:endParaRPr lang="de-DE"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27</a:t>
            </a:fld>
            <a:endParaRPr lang="de-DE"/>
          </a:p>
        </p:txBody>
      </p:sp>
    </p:spTree>
    <p:extLst>
      <p:ext uri="{BB962C8B-B14F-4D97-AF65-F5344CB8AC3E}">
        <p14:creationId xmlns:p14="http://schemas.microsoft.com/office/powerpoint/2010/main" val="19540227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04E1046-6DCB-4318-8475-7B0E0D6CDDD6}" type="slidenum">
              <a:rPr lang="de-DE" smtClean="0"/>
              <a:pPr/>
              <a:t>28</a:t>
            </a:fld>
            <a:endParaRPr lang="de-DE"/>
          </a:p>
        </p:txBody>
      </p:sp>
    </p:spTree>
    <p:extLst>
      <p:ext uri="{BB962C8B-B14F-4D97-AF65-F5344CB8AC3E}">
        <p14:creationId xmlns:p14="http://schemas.microsoft.com/office/powerpoint/2010/main" val="36904525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1" dirty="0"/>
              <a:t>Arbeitsbelastung</a:t>
            </a:r>
          </a:p>
          <a:p>
            <a:r>
              <a:rPr lang="de-DE" dirty="0"/>
              <a:t>Die Arbeitsbelastung (</a:t>
            </a:r>
            <a:r>
              <a:rPr lang="de-DE" dirty="0" err="1"/>
              <a:t>Workload</a:t>
            </a:r>
            <a:r>
              <a:rPr lang="de-DE" dirty="0"/>
              <a:t>) für dual Studierende ist durchgängig sehr hoch. Der </a:t>
            </a:r>
            <a:r>
              <a:rPr lang="de-DE" u="sng" dirty="0"/>
              <a:t>mittlere</a:t>
            </a:r>
            <a:r>
              <a:rPr lang="de-DE" dirty="0"/>
              <a:t> </a:t>
            </a:r>
            <a:r>
              <a:rPr lang="de-DE" dirty="0" err="1"/>
              <a:t>Workload</a:t>
            </a:r>
            <a:r>
              <a:rPr lang="de-DE" dirty="0"/>
              <a:t> bei einem dreijährigen Bachelorstudium an der Dualen Hochschule Baden-Württemberg (DHBW) mit 210 ECTS-Punkten = 6.300 Arbeitsstunden, liegt bei 8,05 Std./Tag. </a:t>
            </a:r>
          </a:p>
          <a:p>
            <a:r>
              <a:rPr lang="de-DE" dirty="0"/>
              <a:t>Im Blockmodell fällt je nach Phase der Betrieb bzw. die Hochschule weg, die Berufsschule bleibt im Stundenplan. Ihren gesetzlichen Anspruch auf Urlaub zur körperlichen und geistigen Erholung müssen dual Studierende in der Zeit der betrieblichen Ausbildung geltend machen. Die Praxisphasen im Betrieb fallen allerdings in die vorlesungsfreie Zeit. So benötigen dual Studierende die betrieblichen Urlaubstage zumeist für das Selbststudium oder die Vorbereitung von Semester- oder Abschlussarbeiten. </a:t>
            </a:r>
          </a:p>
          <a:p>
            <a:r>
              <a:rPr lang="de-DE" dirty="0"/>
              <a:t>Das stark verschulte Bachelorstudium mit seinen Präsenzzeiten und Praxisphasen bedeutet für dual Studierende eine hohe zeitliche Belastung. Während ihres Studiums haben sie keinen echten Urlaub.</a:t>
            </a:r>
          </a:p>
        </p:txBody>
      </p:sp>
      <p:sp>
        <p:nvSpPr>
          <p:cNvPr id="4" name="Foliennummernplatzhalter 3"/>
          <p:cNvSpPr>
            <a:spLocks noGrp="1"/>
          </p:cNvSpPr>
          <p:nvPr>
            <p:ph type="sldNum" sz="quarter" idx="10"/>
          </p:nvPr>
        </p:nvSpPr>
        <p:spPr/>
        <p:txBody>
          <a:bodyPr/>
          <a:lstStyle/>
          <a:p>
            <a:fld id="{604E1046-6DCB-4318-8475-7B0E0D6CDDD6}" type="slidenum">
              <a:rPr lang="de-DE" smtClean="0"/>
              <a:pPr/>
              <a:t>29</a:t>
            </a:fld>
            <a:endParaRPr lang="de-DE"/>
          </a:p>
        </p:txBody>
      </p:sp>
    </p:spTree>
    <p:extLst>
      <p:ext uri="{BB962C8B-B14F-4D97-AF65-F5344CB8AC3E}">
        <p14:creationId xmlns:p14="http://schemas.microsoft.com/office/powerpoint/2010/main" val="1002662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zentrale Thema wird rot unterstrichen Dargestellt.</a:t>
            </a:r>
          </a:p>
          <a:p>
            <a:r>
              <a:rPr lang="de-DE" dirty="0" smtClean="0"/>
              <a:t>Mitgestaltung</a:t>
            </a:r>
            <a:r>
              <a:rPr lang="de-DE" baseline="0" dirty="0" smtClean="0"/>
              <a:t> und Mitbestimmung wird begleitend thematisiert und ist daher gestrichelt hervorgehoben.</a:t>
            </a:r>
            <a:endParaRPr lang="de-DE"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3</a:t>
            </a:fld>
            <a:endParaRPr lang="de-DE"/>
          </a:p>
        </p:txBody>
      </p:sp>
    </p:spTree>
    <p:extLst>
      <p:ext uri="{BB962C8B-B14F-4D97-AF65-F5344CB8AC3E}">
        <p14:creationId xmlns:p14="http://schemas.microsoft.com/office/powerpoint/2010/main" val="1979534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04E1046-6DCB-4318-8475-7B0E0D6CDDD6}" type="slidenum">
              <a:rPr lang="de-DE" smtClean="0"/>
              <a:pPr/>
              <a:t>30</a:t>
            </a:fld>
            <a:endParaRPr lang="de-DE"/>
          </a:p>
        </p:txBody>
      </p:sp>
    </p:spTree>
    <p:extLst>
      <p:ext uri="{BB962C8B-B14F-4D97-AF65-F5344CB8AC3E}">
        <p14:creationId xmlns:p14="http://schemas.microsoft.com/office/powerpoint/2010/main" val="13847413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04E1046-6DCB-4318-8475-7B0E0D6CDDD6}" type="slidenum">
              <a:rPr lang="de-DE" smtClean="0"/>
              <a:pPr/>
              <a:t>31</a:t>
            </a:fld>
            <a:endParaRPr lang="de-DE"/>
          </a:p>
        </p:txBody>
      </p:sp>
    </p:spTree>
    <p:extLst>
      <p:ext uri="{BB962C8B-B14F-4D97-AF65-F5344CB8AC3E}">
        <p14:creationId xmlns:p14="http://schemas.microsoft.com/office/powerpoint/2010/main" val="27041653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04E1046-6DCB-4318-8475-7B0E0D6CDDD6}" type="slidenum">
              <a:rPr lang="de-DE" smtClean="0"/>
              <a:pPr/>
              <a:t>32</a:t>
            </a:fld>
            <a:endParaRPr lang="de-DE"/>
          </a:p>
        </p:txBody>
      </p:sp>
    </p:spTree>
    <p:extLst>
      <p:ext uri="{BB962C8B-B14F-4D97-AF65-F5344CB8AC3E}">
        <p14:creationId xmlns:p14="http://schemas.microsoft.com/office/powerpoint/2010/main" val="36222991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04E1046-6DCB-4318-8475-7B0E0D6CDDD6}" type="slidenum">
              <a:rPr lang="de-DE" smtClean="0"/>
              <a:pPr/>
              <a:t>33</a:t>
            </a:fld>
            <a:endParaRPr lang="de-DE"/>
          </a:p>
        </p:txBody>
      </p:sp>
    </p:spTree>
    <p:extLst>
      <p:ext uri="{BB962C8B-B14F-4D97-AF65-F5344CB8AC3E}">
        <p14:creationId xmlns:p14="http://schemas.microsoft.com/office/powerpoint/2010/main" val="13715178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04E1046-6DCB-4318-8475-7B0E0D6CDDD6}" type="slidenum">
              <a:rPr lang="de-DE" smtClean="0"/>
              <a:pPr/>
              <a:t>34</a:t>
            </a:fld>
            <a:endParaRPr lang="de-DE"/>
          </a:p>
        </p:txBody>
      </p:sp>
    </p:spTree>
    <p:extLst>
      <p:ext uri="{BB962C8B-B14F-4D97-AF65-F5344CB8AC3E}">
        <p14:creationId xmlns:p14="http://schemas.microsoft.com/office/powerpoint/2010/main" val="19065107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04E1046-6DCB-4318-8475-7B0E0D6CDDD6}" type="slidenum">
              <a:rPr lang="de-DE" smtClean="0"/>
              <a:pPr/>
              <a:t>35</a:t>
            </a:fld>
            <a:endParaRPr lang="de-DE"/>
          </a:p>
        </p:txBody>
      </p:sp>
    </p:spTree>
    <p:extLst>
      <p:ext uri="{BB962C8B-B14F-4D97-AF65-F5344CB8AC3E}">
        <p14:creationId xmlns:p14="http://schemas.microsoft.com/office/powerpoint/2010/main" val="13092626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04E1046-6DCB-4318-8475-7B0E0D6CDDD6}" type="slidenum">
              <a:rPr lang="de-DE" smtClean="0"/>
              <a:pPr/>
              <a:t>36</a:t>
            </a:fld>
            <a:endParaRPr lang="de-DE"/>
          </a:p>
        </p:txBody>
      </p:sp>
    </p:spTree>
    <p:extLst>
      <p:ext uri="{BB962C8B-B14F-4D97-AF65-F5344CB8AC3E}">
        <p14:creationId xmlns:p14="http://schemas.microsoft.com/office/powerpoint/2010/main" val="9534828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zentrale Thema wird rot unterstrichen Dargestellt.</a:t>
            </a:r>
          </a:p>
          <a:p>
            <a:r>
              <a:rPr lang="de-DE" dirty="0" smtClean="0"/>
              <a:t>Mitgestaltung</a:t>
            </a:r>
            <a:r>
              <a:rPr lang="de-DE" baseline="0" dirty="0" smtClean="0"/>
              <a:t> und Mitbestimmung wird begleitend thematisiert und ist daher gestrichelt hervorgehoben.</a:t>
            </a:r>
            <a:endParaRPr lang="de-DE" dirty="0" smtClean="0"/>
          </a:p>
          <a:p>
            <a:endParaRPr lang="de-DE"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37</a:t>
            </a:fld>
            <a:endParaRPr lang="de-DE"/>
          </a:p>
        </p:txBody>
      </p:sp>
    </p:spTree>
    <p:extLst>
      <p:ext uri="{BB962C8B-B14F-4D97-AF65-F5344CB8AC3E}">
        <p14:creationId xmlns:p14="http://schemas.microsoft.com/office/powerpoint/2010/main" val="38927635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1" dirty="0"/>
              <a:t>Besetzung von Hochschulräten</a:t>
            </a:r>
          </a:p>
          <a:p>
            <a:r>
              <a:rPr lang="de-DE" dirty="0"/>
              <a:t>Hier gibt es keine Entsenderechte oder standardisiertes Verfahren. Ausschlaggebend sind gute Kontakte in die Hochschulen und die Landesregierung, um geeignete Kandidaten zu platzieren. Je nach Bundesland ist die Zusammensetzung und die Aufgabe der Hochschulräte unterschiedlich. </a:t>
            </a:r>
            <a:r>
              <a:rPr lang="de-DE" b="1" i="1" dirty="0"/>
              <a:t> </a:t>
            </a:r>
          </a:p>
          <a:p>
            <a:endParaRPr lang="de-DE" b="1" i="1" dirty="0"/>
          </a:p>
          <a:p>
            <a:r>
              <a:rPr lang="de-DE" b="1" i="1" dirty="0"/>
              <a:t>Akkreditierung</a:t>
            </a:r>
          </a:p>
          <a:p>
            <a:r>
              <a:rPr lang="de-DE" dirty="0"/>
              <a:t>Die IG Metall engagiert sich im </a:t>
            </a:r>
            <a:r>
              <a:rPr lang="de-DE" dirty="0" err="1"/>
              <a:t>Akkreiditerungssystem</a:t>
            </a:r>
            <a:r>
              <a:rPr lang="de-DE" dirty="0"/>
              <a:t> seit seiner Entstehung. Der Vorstand besetz einen Sitz im Akkreditierungsrat und ist Mitglied in einer Akkreditierungsagentur.</a:t>
            </a:r>
          </a:p>
          <a:p>
            <a:r>
              <a:rPr lang="de-DE" dirty="0"/>
              <a:t>Die Gewerkschaften haben ein „Gewerkschaftliches Gutachter/innen-Netzwerk“ gegründet, welches AN-Vertreter in die Verfahren bringt und damit den Blick der Berufspraxis auf die Studiengänge schärfen soll. www.gutachternetzwerk.de </a:t>
            </a:r>
          </a:p>
          <a:p>
            <a:endParaRPr lang="de-DE" b="1" i="1" dirty="0"/>
          </a:p>
          <a:p>
            <a:r>
              <a:rPr lang="de-DE" b="1" i="1" dirty="0"/>
              <a:t>„Anbahnung einer Kooperation</a:t>
            </a:r>
          </a:p>
          <a:p>
            <a:r>
              <a:rPr lang="de-DE" dirty="0"/>
              <a:t>Wenn ein Betrieb plant, mit einer Hochschule zusammenzuarbeiten, um dual Studierende auszubilden, sitzt der Betriebsrat mit am Tisch. Gemäß § 97 Abs. 1 BetrVG hat der Arbeitgeber mit dem Betriebsrat über die Einführung betrieblicher Berufsbildungsmaßnahmen zu beraten. Je früher die betriebliche Interessenvertretung in die Diskussion einsteigt, desto eher lassen sich bereits im Vorfeld offene Fragen, etwa in welche Bereiche die dual Studierenden nach Abschluss ihres Studiums übernommen werden sollen, thematisieren.</a:t>
            </a:r>
          </a:p>
          <a:p>
            <a:endParaRPr lang="de-DE" dirty="0"/>
          </a:p>
          <a:p>
            <a:r>
              <a:rPr lang="de-DE" dirty="0"/>
              <a:t>Gewöhnlich nimmt der Betrieb mit einer Hochschule Kontakt auf. Diese informiert den Betrieb über ihre Rahmenbedingungen für eine Kooperation. Hierzu zählen z. B.</a:t>
            </a:r>
          </a:p>
          <a:p>
            <a:pPr marL="171454" indent="-171454">
              <a:buFont typeface="Arial" panose="020B0604020202020204" pitchFamily="34" charset="0"/>
              <a:buChar char="•"/>
            </a:pPr>
            <a:r>
              <a:rPr lang="de-DE" dirty="0"/>
              <a:t>die Gewährleistung des Niveaus der fachlichen Betreuung und der Praxisphasen durch den Betrieb,</a:t>
            </a:r>
          </a:p>
          <a:p>
            <a:pPr marL="171454" indent="-171454">
              <a:buFont typeface="Arial" panose="020B0604020202020204" pitchFamily="34" charset="0"/>
              <a:buChar char="•"/>
            </a:pPr>
            <a:r>
              <a:rPr lang="de-DE" dirty="0"/>
              <a:t>das Erfüllen der gesetzlichen Voraussetzungen für Ausbildungsbetriebe (vgl. auch § 27 ff. BBiG),</a:t>
            </a:r>
          </a:p>
          <a:p>
            <a:pPr marL="171454" indent="-171454">
              <a:buFont typeface="Arial" panose="020B0604020202020204" pitchFamily="34" charset="0"/>
              <a:buChar char="•"/>
            </a:pPr>
            <a:r>
              <a:rPr lang="de-DE" dirty="0"/>
              <a:t>Anforderungen an die Ausstattung und </a:t>
            </a:r>
          </a:p>
          <a:p>
            <a:pPr marL="171454" indent="-171454">
              <a:buFont typeface="Arial" panose="020B0604020202020204" pitchFamily="34" charset="0"/>
              <a:buChar char="•"/>
            </a:pPr>
            <a:r>
              <a:rPr lang="de-DE" dirty="0"/>
              <a:t>die Bereitschaft zur Freistellung der Studierenden für das Studium.</a:t>
            </a:r>
          </a:p>
          <a:p>
            <a:pPr marL="171454" indent="-171454">
              <a:buFont typeface="Arial" panose="020B0604020202020204" pitchFamily="34" charset="0"/>
              <a:buChar char="•"/>
            </a:pPr>
            <a:endParaRPr lang="de-DE" dirty="0"/>
          </a:p>
          <a:p>
            <a:r>
              <a:rPr lang="de-DE" dirty="0"/>
              <a:t>Bevor die Kooperation formell umgesetzt wird, prüft die jeweilige Studiengangleitung, inwieweit der Betrieb imstande ist, die Studienfächer bzw. -inhalte der Hochschule in der Praxis abzubilden“ (Quelle: IGM (2012), S. 21f.)</a:t>
            </a:r>
          </a:p>
          <a:p>
            <a:endParaRPr lang="de-DE"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38</a:t>
            </a:fld>
            <a:endParaRPr lang="de-DE"/>
          </a:p>
        </p:txBody>
      </p:sp>
    </p:spTree>
    <p:extLst>
      <p:ext uri="{BB962C8B-B14F-4D97-AF65-F5344CB8AC3E}">
        <p14:creationId xmlns:p14="http://schemas.microsoft.com/office/powerpoint/2010/main" val="19950471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„Viele wichtige Informationen zum Aufbau und Ablauf eines dualen Studiengangs sind im </a:t>
            </a:r>
            <a:r>
              <a:rPr lang="de-DE" b="1" dirty="0"/>
              <a:t>Modulhandbuch</a:t>
            </a:r>
            <a:r>
              <a:rPr lang="de-DE" dirty="0"/>
              <a:t> zusammengefasst. Das Modulhandbuch beschreibt die zum Studiengang gehörigen Module, ihre Abhängigkeiten untereinander, ihre Lernziele sowie die Art der Erfolgskontrolle. Der Umfang jedes Moduls ist durch Kreditpunkte gekennzeichnet, die nach erfolgreichem Absolvieren des Moduls gutgeschrieben werden. Das Modulhandbuch ist direkt bei der Hochschule, oft auch auf der Webseite des jeweiligen Fachbereichs, erhältlich. Folgende Angaben sollte es enthalten:</a:t>
            </a:r>
          </a:p>
          <a:p>
            <a:endParaRPr lang="de-DE" dirty="0"/>
          </a:p>
          <a:p>
            <a:pPr marL="171454" indent="-171454">
              <a:buFont typeface="Arial" panose="020B0604020202020204" pitchFamily="34" charset="0"/>
              <a:buChar char="•"/>
            </a:pPr>
            <a:r>
              <a:rPr lang="de-DE" dirty="0"/>
              <a:t>Dauer des dualen Studiums,</a:t>
            </a:r>
          </a:p>
          <a:p>
            <a:pPr marL="171454" indent="-171454">
              <a:buFont typeface="Arial" panose="020B0604020202020204" pitchFamily="34" charset="0"/>
              <a:buChar char="•"/>
            </a:pPr>
            <a:r>
              <a:rPr lang="de-DE" dirty="0"/>
              <a:t>Anzahl der zu erwerbenden ECTS-Punkte,</a:t>
            </a:r>
          </a:p>
          <a:p>
            <a:pPr marL="171454" indent="-171454">
              <a:buFont typeface="Arial" panose="020B0604020202020204" pitchFamily="34" charset="0"/>
              <a:buChar char="•"/>
            </a:pPr>
            <a:r>
              <a:rPr lang="de-DE" dirty="0"/>
              <a:t>Prüfungsformen,</a:t>
            </a:r>
          </a:p>
          <a:p>
            <a:pPr marL="171454" indent="-171454">
              <a:buFont typeface="Arial" panose="020B0604020202020204" pitchFamily="34" charset="0"/>
              <a:buChar char="•"/>
            </a:pPr>
            <a:r>
              <a:rPr lang="de-DE" dirty="0"/>
              <a:t>Voraussetzungen,</a:t>
            </a:r>
          </a:p>
          <a:p>
            <a:pPr marL="171454" indent="-171454">
              <a:buFont typeface="Arial" panose="020B0604020202020204" pitchFamily="34" charset="0"/>
              <a:buChar char="•"/>
            </a:pPr>
            <a:r>
              <a:rPr lang="de-DE" dirty="0"/>
              <a:t>Lerninhalte,</a:t>
            </a:r>
          </a:p>
          <a:p>
            <a:pPr marL="171454" indent="-171454">
              <a:buFont typeface="Arial" panose="020B0604020202020204" pitchFamily="34" charset="0"/>
              <a:buChar char="•"/>
            </a:pPr>
            <a:r>
              <a:rPr lang="de-DE" dirty="0"/>
              <a:t>Lernmethoden und Lernergebnisse,</a:t>
            </a:r>
          </a:p>
          <a:p>
            <a:pPr marL="171454" indent="-171454">
              <a:buFont typeface="Arial" panose="020B0604020202020204" pitchFamily="34" charset="0"/>
              <a:buChar char="•"/>
            </a:pPr>
            <a:r>
              <a:rPr lang="de-DE" dirty="0"/>
              <a:t>Arbeitsaufwand,</a:t>
            </a:r>
          </a:p>
          <a:p>
            <a:pPr marL="171454" indent="-171454">
              <a:buFont typeface="Arial" panose="020B0604020202020204" pitchFamily="34" charset="0"/>
              <a:buChar char="•"/>
            </a:pPr>
            <a:r>
              <a:rPr lang="de-DE" dirty="0"/>
              <a:t>Literatur,</a:t>
            </a:r>
          </a:p>
          <a:p>
            <a:pPr marL="171454" indent="-171454">
              <a:buFont typeface="Arial" panose="020B0604020202020204" pitchFamily="34" charset="0"/>
              <a:buChar char="•"/>
            </a:pPr>
            <a:r>
              <a:rPr lang="de-DE" dirty="0"/>
              <a:t>Modulverantwortliche der Module eines Studiengangs,</a:t>
            </a:r>
          </a:p>
          <a:p>
            <a:pPr marL="171454" indent="-171454">
              <a:buFont typeface="Arial" panose="020B0604020202020204" pitchFamily="34" charset="0"/>
              <a:buChar char="•"/>
            </a:pPr>
            <a:r>
              <a:rPr lang="de-DE" dirty="0"/>
              <a:t>Kompetenzziele,</a:t>
            </a:r>
          </a:p>
          <a:p>
            <a:pPr marL="171454" indent="-171454">
              <a:buFont typeface="Arial" panose="020B0604020202020204" pitchFamily="34" charset="0"/>
              <a:buChar char="•"/>
            </a:pPr>
            <a:r>
              <a:rPr lang="de-DE" dirty="0"/>
              <a:t>mögliche Nachfolgemodule und</a:t>
            </a:r>
          </a:p>
          <a:p>
            <a:pPr marL="171454" indent="-171454">
              <a:buFont typeface="Arial" panose="020B0604020202020204" pitchFamily="34" charset="0"/>
              <a:buChar char="•"/>
            </a:pPr>
            <a:r>
              <a:rPr lang="de-DE" dirty="0"/>
              <a:t>Verknüpfung der Theorie- und Praxisphasen.“</a:t>
            </a:r>
          </a:p>
          <a:p>
            <a:endParaRPr lang="de-DE" dirty="0"/>
          </a:p>
          <a:p>
            <a:pPr defTabSz="914420">
              <a:defRPr/>
            </a:pPr>
            <a:r>
              <a:rPr lang="de-DE" dirty="0"/>
              <a:t>(Quelle: IGM (2012), S. 23)</a:t>
            </a:r>
          </a:p>
          <a:p>
            <a:pPr defTabSz="914420">
              <a:defRPr/>
            </a:pPr>
            <a:endParaRPr lang="de-DE" dirty="0"/>
          </a:p>
          <a:p>
            <a:r>
              <a:rPr lang="de-DE" dirty="0"/>
              <a:t>„</a:t>
            </a:r>
            <a:r>
              <a:rPr lang="de-DE" b="1" dirty="0"/>
              <a:t>Lernortwechsel</a:t>
            </a:r>
          </a:p>
          <a:p>
            <a:r>
              <a:rPr lang="de-DE" dirty="0"/>
              <a:t>Durch die beiden Lernorte Hochschule und Betrieb, oft kommt noch die Berufsschule als dritter Lernort hinzu, müssen dual Studierende räumlich sehr flexibel sein. Es ist keine Seltenheit, dass der Betrieb, in dem die Praxisphasen absolviert werden, räumlich stark getrennt von der Hochschule liegt. In diesen Fällen haben dual Studierende nicht nur einen Wohnort zu organisieren, sondern zwei. Zwischen diesen Wohnorten pendeln sie dann entsprechend der zeitlichen Gestaltung der theoretischen und praktischen Phasen des Studiums,</a:t>
            </a:r>
          </a:p>
          <a:p>
            <a:r>
              <a:rPr lang="de-DE" dirty="0"/>
              <a:t>in Intervallen von mehreren Wochen oder auch Monaten. </a:t>
            </a:r>
          </a:p>
          <a:p>
            <a:r>
              <a:rPr lang="de-DE" dirty="0"/>
              <a:t>Neben ihrer zeitlichen Arbeitsbelastung müssen dual Studierende also oft einen hohen logistischen Aufwand betreiben, um ihr Studium zu organisieren. Das kostet nicht nur Kraft und starke Einschränkungen des Privatlebens, sondern auch Geld. Eine Herausforderung liegt für dual Studierende darin, ihr Studium unter Zeitmangel und hohen finanziellem Einsatz optimal auszurichten.“</a:t>
            </a:r>
          </a:p>
          <a:p>
            <a:endParaRPr lang="de-DE" dirty="0"/>
          </a:p>
          <a:p>
            <a:r>
              <a:rPr lang="de-DE" dirty="0"/>
              <a:t>(Quelle: IGM (2012), S. 36)</a:t>
            </a:r>
          </a:p>
          <a:p>
            <a:pPr defTabSz="914420">
              <a:defRPr/>
            </a:pPr>
            <a:endParaRPr lang="de-DE" dirty="0"/>
          </a:p>
          <a:p>
            <a:endParaRPr lang="de-DE"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39</a:t>
            </a:fld>
            <a:endParaRPr lang="de-DE"/>
          </a:p>
        </p:txBody>
      </p:sp>
    </p:spTree>
    <p:extLst>
      <p:ext uri="{BB962C8B-B14F-4D97-AF65-F5344CB8AC3E}">
        <p14:creationId xmlns:p14="http://schemas.microsoft.com/office/powerpoint/2010/main" val="2659590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Auf diesem Chart sind die Anfängerzahlen je Bildungsbereich dargestellt.</a:t>
            </a:r>
          </a:p>
          <a:p>
            <a:endParaRPr lang="de-DE" baseline="0" dirty="0" smtClean="0"/>
          </a:p>
          <a:p>
            <a:r>
              <a:rPr lang="de-DE" b="1" dirty="0" smtClean="0"/>
              <a:t>Grün </a:t>
            </a:r>
            <a:r>
              <a:rPr lang="de-DE" dirty="0" smtClean="0"/>
              <a:t>ist die Gesamtheit</a:t>
            </a:r>
            <a:r>
              <a:rPr lang="de-DE" baseline="0" dirty="0" smtClean="0"/>
              <a:t> aller Studienanfänger/innen. </a:t>
            </a:r>
          </a:p>
          <a:p>
            <a:r>
              <a:rPr lang="de-DE" i="1" baseline="0" dirty="0" smtClean="0">
                <a:sym typeface="Wingdings" panose="05000000000000000000" pitchFamily="2" charset="2"/>
              </a:rPr>
              <a:t> weißt auch ausländische Studierende mit aus.</a:t>
            </a:r>
            <a:endParaRPr lang="de-DE" b="1" dirty="0" smtClean="0"/>
          </a:p>
          <a:p>
            <a:endParaRPr lang="de-DE" dirty="0" smtClean="0"/>
          </a:p>
          <a:p>
            <a:r>
              <a:rPr lang="de-DE" b="1" dirty="0" smtClean="0"/>
              <a:t>Rot</a:t>
            </a:r>
            <a:r>
              <a:rPr lang="de-DE" dirty="0" smtClean="0"/>
              <a:t> ist die Gesamtheit</a:t>
            </a:r>
            <a:r>
              <a:rPr lang="de-DE" baseline="0" dirty="0" smtClean="0"/>
              <a:t> aller Anfängerzahlen in der beruflichen Bildung (also auch z.B. vollzeitschulisch). </a:t>
            </a:r>
          </a:p>
          <a:p>
            <a:r>
              <a:rPr lang="de-DE" b="1" baseline="0" dirty="0" smtClean="0"/>
              <a:t>Rot-gestrichelt</a:t>
            </a:r>
            <a:r>
              <a:rPr lang="de-DE" baseline="0" dirty="0" smtClean="0"/>
              <a:t> sind die Anfängerzahlen in der </a:t>
            </a:r>
            <a:r>
              <a:rPr lang="de-DE" b="1" baseline="0" dirty="0" smtClean="0"/>
              <a:t>beruflich-dualen Ausbildung gemäß BBiG/HwO</a:t>
            </a:r>
            <a:r>
              <a:rPr lang="de-DE" baseline="0" dirty="0" smtClean="0"/>
              <a:t>.</a:t>
            </a:r>
          </a:p>
          <a:p>
            <a:pPr defTabSz="882305">
              <a:defRPr/>
            </a:pPr>
            <a:r>
              <a:rPr lang="de-DE" b="1" dirty="0" smtClean="0"/>
              <a:t>Grau </a:t>
            </a:r>
            <a:r>
              <a:rPr lang="de-DE" dirty="0" smtClean="0"/>
              <a:t>ist die Anzahl</a:t>
            </a:r>
            <a:r>
              <a:rPr lang="de-DE" baseline="0" dirty="0" smtClean="0"/>
              <a:t> Jugendlicher im Übergangsbereich. D.h., in Berufsvorbereitungsmaßnahmen aller Arten.</a:t>
            </a:r>
          </a:p>
          <a:p>
            <a:r>
              <a:rPr lang="de-DE" i="1" baseline="0" dirty="0" smtClean="0">
                <a:sym typeface="Wingdings" panose="05000000000000000000" pitchFamily="2" charset="2"/>
              </a:rPr>
              <a:t> Diese Zahlen (rot/grau) stammen aus den Schnellmeldungen der integrierten Ausbildungsberichterstattung und beruhen auf der Schulstatistik – d.h., es sind die Jugendlichen, die zu einem bestimmten Zeitpunkt  in einer Berufsschulklasse des dualen Systems waren. Die realen Ausbildungsvertragszahlen zum Stichtag 30. September liegen höher: 2011 = 569.379; 2016 = 520.272 (vgl. IGM Ausbildungsstatistik | wap.igmetall.de/17479.htm)</a:t>
            </a:r>
            <a:endParaRPr lang="de-DE" i="1" baseline="0" dirty="0" smtClean="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4</a:t>
            </a:fld>
            <a:endParaRPr lang="de-DE"/>
          </a:p>
        </p:txBody>
      </p:sp>
    </p:spTree>
    <p:extLst>
      <p:ext uri="{BB962C8B-B14F-4D97-AF65-F5344CB8AC3E}">
        <p14:creationId xmlns:p14="http://schemas.microsoft.com/office/powerpoint/2010/main" val="16064079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t>
            </a:r>
            <a:r>
              <a:rPr lang="de-DE" b="1" i="1" dirty="0"/>
              <a:t>Best-Practice: Beteiligung in Hochschulgremien!</a:t>
            </a:r>
          </a:p>
          <a:p>
            <a:r>
              <a:rPr lang="de-DE" dirty="0"/>
              <a:t>An der Hochschule für Wirtschaft und Recht Berlin (HWR) werden alle Angelegenheiten, die für den Fachbereich 2 duales Studium von grundsätzlicher Bedeutung sind, von der dualen Kommission beschlossen. Ihr gehören Vertreterinnen und Vertreter der Hochschule, der Studierenden und der Ausbildungsverantwortlichen aus den jeweiligen Ausbildungsbereichen, der Beschäftigten und der Arbeitgeber, der Gewerkschaften, der Kammern und der Arbeitgeberverbände an. Die Mitwirkung aller am dualen Studium Beteiligten soll die Zusammenarbeit zwischen dem Fachbereich und den Hochschulen sichern. Der Arbeitnehmervertreter hatte sich in der IG BCE immer schon für den Bereich Ausbildung starkgemacht. So lag es nahe, den Bayer-Betriebsrat in die duale Kommission der HWR zu berufen, als das Gremium installiert wurde.</a:t>
            </a:r>
          </a:p>
          <a:p>
            <a:endParaRPr lang="de-DE" dirty="0"/>
          </a:p>
          <a:p>
            <a:r>
              <a:rPr lang="de-DE" dirty="0"/>
              <a:t>Die Mitwirkungsmöglichkeiten bei der Gestaltung des dualen Studiums an der HWR umfassen viele Bereiche. So trägt der Arbeitnehmervertreter mit eigenen Vorschlägen zur Konzipierung neuer Studiengänge bei oder diskutiert in der Kommission die Anforderungen an Ausbildungsstätten, etwa zur Freistellung der dual Studierenden für die Präsenzphasen an der HWR. Er positioniert sich zur zeitlichen Belastung und informiert sich über die Übernahmezahlen nach Studienende. Dadurch thematisiert er wichtige Belange der dual Studierenden. Durch die Kontrolle der Regelkonformität von Änderungen in der Ausgestaltung von Vertragsverhältnissen sorgt der Arbeitnehmervertreter für mehr Rechtssicherheit bei  der Stellung dual Studierender. Gestaltend kann in diesem Gremium auch auf die zeitliche Aufteilung des dualen Studiums eingewirkt werden: Mit guten Argumenten lässt sich in der dualen Kommission durchsetzen, den Wechsel von Theorie- und Praxisphasen nicht im Halbjahresrhythmus, sondern quartalsweise zu organisieren. </a:t>
            </a:r>
          </a:p>
          <a:p>
            <a:endParaRPr lang="de-DE" dirty="0"/>
          </a:p>
          <a:p>
            <a:r>
              <a:rPr lang="de-DE" dirty="0"/>
              <a:t>Auch die Vertragsgestaltung im Bezug auf Fehlzeiten und Anwesenheitspflicht konnte zugunsten der dual Studierenden beeinflusst werden. So kann zehntägige Abwesenheit nicht mehr automatisch zum Ausschluss führen, besondere Umstände müssen berücksichtigt werden.</a:t>
            </a:r>
          </a:p>
          <a:p>
            <a:endParaRPr lang="de-DE" dirty="0"/>
          </a:p>
          <a:p>
            <a:r>
              <a:rPr lang="de-DE" dirty="0"/>
              <a:t>Die Mitwirkung in der dualen Kommission ist sinnvoll. Zwar gibt es in manchen Bereichen aufgrund eines fehlenden Einspruchsrechts, etwa bei der Novellierung der Gesetze zur Berufsakademie, keine Gestaltungsmöglichkeiten. Doch allein schon die Wahrnehmung von dual Studierenden und ihren Interessen ist bei der Zusammensetzung der dualen Kommission sehr unterschiedlich. So ist dieses Gremium ein extrem interessanter Bereich, viel für dual Studierende herauszuholen, frühzeitig die Umsetzung des dualen Studiums im</a:t>
            </a:r>
          </a:p>
          <a:p>
            <a:r>
              <a:rPr lang="de-DE" dirty="0"/>
              <a:t>Zusammenwirken von Hochschule und Betrieb zu gestalten und es in eine Form zu bringen, die für alle drei Seiten – Hochschule, Betrieb und dual Studierende – zufriedenstellend ist. Es erfordert Zeit, sich in die Arbeit einer akademischen Selbstverwaltung einzufinden, doch der Aufwand wird belohnt: Die dual Studierenden, die sich vielleicht zunächst eher der Arbeitgeberseite verbunden fühlen, erkennen sehr schnell, dass die Arbeitnehmervertretung als Anwältin ihre Interessen auftritt.“</a:t>
            </a:r>
          </a:p>
          <a:p>
            <a:endParaRPr lang="de-DE" dirty="0"/>
          </a:p>
          <a:p>
            <a:endParaRPr lang="de-DE" dirty="0"/>
          </a:p>
          <a:p>
            <a:r>
              <a:rPr lang="de-DE" dirty="0"/>
              <a:t>„</a:t>
            </a:r>
            <a:r>
              <a:rPr lang="de-DE" b="1" i="1" dirty="0"/>
              <a:t>Best-Practice: Interessenvertretung für dual Studierende!</a:t>
            </a:r>
          </a:p>
          <a:p>
            <a:r>
              <a:rPr lang="de-DE" dirty="0"/>
              <a:t>Bei der Salzgitter Flachstahl GmbH bekommen die Beschäftigten zusätzliche freie Tage (Y-Tage), weil sie je nach Bereich mehr als 35 Stunden arbeiten. Den dual Studierenden wurden ihre sechs freien Tage gestrichen, weil sie diese für die praktischen Phasen im Betrieb nutzen könnten. Das rief den Betriebsrat auf den Plan: Er organisierte eine Versammlung und ließ die dual Studierenden die Regelung zunächst diskutieren. Bei der Abstimmung, die ohne Beisein des Betriebsrats stattfand, stellte sich heraus, dass die Mehrheit von ihnen die freien Tage benötigt, um für Prüfungen zu lernen.</a:t>
            </a:r>
          </a:p>
          <a:p>
            <a:endParaRPr lang="de-DE" dirty="0"/>
          </a:p>
          <a:p>
            <a:r>
              <a:rPr lang="de-DE" dirty="0"/>
              <a:t>Der Betriebsrat setzte nicht nur die freien Tage für die dual Studierenden wieder durch, sondern informierte sie auch darüber, wie er die Gleichstellung mit den übrigen Beschäftigten erreicht hatte. In der Folge traten zwölf von 14 dual Studierenden in die IG Metall ein“</a:t>
            </a:r>
          </a:p>
          <a:p>
            <a:endParaRPr lang="de-DE" dirty="0"/>
          </a:p>
          <a:p>
            <a:pPr defTabSz="914420">
              <a:defRPr/>
            </a:pPr>
            <a:r>
              <a:rPr lang="de-DE" dirty="0"/>
              <a:t>(Quelle: IGM (2012), S. 43)</a:t>
            </a:r>
          </a:p>
          <a:p>
            <a:endParaRPr lang="de-DE"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40</a:t>
            </a:fld>
            <a:endParaRPr lang="de-DE"/>
          </a:p>
        </p:txBody>
      </p:sp>
    </p:spTree>
    <p:extLst>
      <p:ext uri="{BB962C8B-B14F-4D97-AF65-F5344CB8AC3E}">
        <p14:creationId xmlns:p14="http://schemas.microsoft.com/office/powerpoint/2010/main" val="10605518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t>
            </a:r>
            <a:r>
              <a:rPr lang="de-DE" b="1" i="1" dirty="0"/>
              <a:t>Best-Practice: Interessenvertretung für dual Studierende!</a:t>
            </a:r>
          </a:p>
          <a:p>
            <a:r>
              <a:rPr lang="de-DE" dirty="0"/>
              <a:t>Bei der Salzgitter Flachstahl GmbH bekommen die Beschäftigten zusätzliche freie Tage (Y-Tage), weil sie je nach Bereich mehr als 35 Stunden arbeiten. Den dual Studierenden wurden ihre sechs freien Tage gestrichen, weil sie diese für die praktischen Phasen im Betrieb nutzen könnten. Das rief den Betriebsrat auf den Plan: Er organisierte eine Versammlung und ließ die dual Studierenden die Regelung zunächst diskutieren. Bei der Abstimmung, die ohne Beisein des Betriebsrats stattfand, stellte sich heraus, dass die Mehrheit von ihnen die freien Tage benötigt, um für Prüfungen zu lernen.</a:t>
            </a:r>
          </a:p>
          <a:p>
            <a:endParaRPr lang="de-DE" dirty="0"/>
          </a:p>
          <a:p>
            <a:r>
              <a:rPr lang="de-DE" dirty="0"/>
              <a:t>Der Betriebsrat setzte nicht nur die freien Tage für die dual Studierenden wieder durch, sondern informierte sie auch darüber, wie er die Gleichstellung mit den übrigen Beschäftigten erreicht hatte. In der Folge traten zwölf von 14 dual Studierenden in die IG Metall ein“</a:t>
            </a:r>
          </a:p>
          <a:p>
            <a:endParaRPr lang="de-DE" dirty="0"/>
          </a:p>
          <a:p>
            <a:pPr defTabSz="914420">
              <a:defRPr/>
            </a:pPr>
            <a:r>
              <a:rPr lang="de-DE" dirty="0"/>
              <a:t>(Quelle: IGM (2012), S. 43)</a:t>
            </a:r>
          </a:p>
          <a:p>
            <a:pPr defTabSz="914420">
              <a:defRPr/>
            </a:pPr>
            <a:endParaRPr lang="de-DE" dirty="0"/>
          </a:p>
          <a:p>
            <a:r>
              <a:rPr lang="de-DE" dirty="0" smtClean="0"/>
              <a:t>1	NDS-LSA	VW</a:t>
            </a:r>
          </a:p>
          <a:p>
            <a:r>
              <a:rPr lang="de-DE" dirty="0" smtClean="0"/>
              <a:t>2	NDS-LSA	Mahr</a:t>
            </a:r>
          </a:p>
          <a:p>
            <a:r>
              <a:rPr lang="de-DE" dirty="0" smtClean="0"/>
              <a:t>3	NDS-LSA	Sartorius</a:t>
            </a:r>
          </a:p>
          <a:p>
            <a:r>
              <a:rPr lang="de-DE" dirty="0" smtClean="0"/>
              <a:t>4	Bayern	Applied Materials</a:t>
            </a:r>
          </a:p>
          <a:p>
            <a:r>
              <a:rPr lang="de-DE" dirty="0" smtClean="0"/>
              <a:t>5	NDS-LSA	Flächentarifvertrag Metall verarbeitendes Handwerk NDS-LSA (Rahmentarifvertrag Plus)</a:t>
            </a:r>
          </a:p>
          <a:p>
            <a:r>
              <a:rPr lang="de-DE" dirty="0" smtClean="0"/>
              <a:t>6	</a:t>
            </a:r>
            <a:r>
              <a:rPr lang="de-DE" dirty="0" err="1" smtClean="0"/>
              <a:t>Ba-Wü</a:t>
            </a:r>
            <a:r>
              <a:rPr lang="de-DE" dirty="0" smtClean="0"/>
              <a:t>	Flächentarifvertrag Bereiche Feinwerk-technik und Metallbau</a:t>
            </a:r>
          </a:p>
          <a:p>
            <a:r>
              <a:rPr lang="de-DE" dirty="0" smtClean="0"/>
              <a:t>7	NDS-LSA	Rahmentarifvertrag Demographie Bereiche Land Niedersachsen und Stadt Bremerhaven</a:t>
            </a:r>
          </a:p>
          <a:p>
            <a:r>
              <a:rPr lang="de-DE" dirty="0" smtClean="0"/>
              <a:t>8	Küste	Blohm + Voss </a:t>
            </a:r>
            <a:r>
              <a:rPr lang="de-DE" dirty="0" err="1" smtClean="0"/>
              <a:t>Naval</a:t>
            </a:r>
            <a:r>
              <a:rPr lang="de-DE" dirty="0" smtClean="0"/>
              <a:t> GmbH</a:t>
            </a:r>
          </a:p>
          <a:p>
            <a:r>
              <a:rPr lang="de-DE" dirty="0" smtClean="0"/>
              <a:t>9	Küste	Howaldtswerke-Deutsche Werft GmbH, ist inzwischen: Thyssen Krupp Marine Systems</a:t>
            </a:r>
          </a:p>
          <a:p>
            <a:r>
              <a:rPr lang="de-DE" dirty="0" smtClean="0"/>
              <a:t>10	</a:t>
            </a:r>
            <a:r>
              <a:rPr lang="de-DE" dirty="0" err="1" smtClean="0"/>
              <a:t>Ba-Wü</a:t>
            </a:r>
            <a:r>
              <a:rPr lang="de-DE" dirty="0" smtClean="0"/>
              <a:t>	Rohwedder </a:t>
            </a:r>
            <a:r>
              <a:rPr lang="de-DE" dirty="0" err="1" smtClean="0"/>
              <a:t>Macro</a:t>
            </a:r>
            <a:r>
              <a:rPr lang="de-DE" dirty="0" smtClean="0"/>
              <a:t> </a:t>
            </a:r>
            <a:r>
              <a:rPr lang="de-DE" dirty="0" err="1" smtClean="0"/>
              <a:t>Assembly</a:t>
            </a:r>
            <a:endParaRPr lang="de-DE" dirty="0" smtClean="0"/>
          </a:p>
          <a:p>
            <a:r>
              <a:rPr lang="de-DE" dirty="0" smtClean="0"/>
              <a:t>11	NDS-LSA	Elster GmbH</a:t>
            </a:r>
          </a:p>
          <a:p>
            <a:r>
              <a:rPr lang="de-DE" dirty="0" smtClean="0"/>
              <a:t>12	NDS-LSA	ZF Friedrichhafen AG, Haustarifgebiet </a:t>
            </a:r>
            <a:r>
              <a:rPr lang="de-DE" dirty="0" err="1" smtClean="0"/>
              <a:t>Lemförde</a:t>
            </a:r>
            <a:endParaRPr lang="de-DE" dirty="0" smtClean="0"/>
          </a:p>
          <a:p>
            <a:r>
              <a:rPr lang="de-DE" dirty="0" smtClean="0"/>
              <a:t>13	Küste	Dräger-Konzern</a:t>
            </a:r>
          </a:p>
          <a:p>
            <a:r>
              <a:rPr lang="de-DE" dirty="0" smtClean="0"/>
              <a:t>14	NDS-LSA	PHOENIX CONTACT Electronics GmbH </a:t>
            </a:r>
          </a:p>
          <a:p>
            <a:r>
              <a:rPr lang="de-DE" dirty="0" smtClean="0"/>
              <a:t>15	NDS-LSA	Volkswagen Osnabrück GmbH</a:t>
            </a:r>
          </a:p>
          <a:p>
            <a:r>
              <a:rPr lang="de-DE" dirty="0" smtClean="0"/>
              <a:t>16	</a:t>
            </a:r>
            <a:r>
              <a:rPr lang="de-DE" dirty="0" err="1" smtClean="0"/>
              <a:t>Ba-Wü</a:t>
            </a:r>
            <a:r>
              <a:rPr lang="de-DE" dirty="0" smtClean="0"/>
              <a:t>	John Deere Mannheim</a:t>
            </a:r>
          </a:p>
          <a:p>
            <a:r>
              <a:rPr lang="de-DE" dirty="0" smtClean="0"/>
              <a:t>17	Mitte	Firma </a:t>
            </a:r>
            <a:r>
              <a:rPr lang="de-DE" dirty="0" err="1" smtClean="0"/>
              <a:t>Docter</a:t>
            </a:r>
            <a:r>
              <a:rPr lang="de-DE" dirty="0" smtClean="0"/>
              <a:t> </a:t>
            </a:r>
            <a:r>
              <a:rPr lang="de-DE" dirty="0" err="1" smtClean="0"/>
              <a:t>Optics</a:t>
            </a:r>
            <a:r>
              <a:rPr lang="de-DE" dirty="0" smtClean="0"/>
              <a:t> GmbH</a:t>
            </a:r>
          </a:p>
          <a:p>
            <a:r>
              <a:rPr lang="de-DE" dirty="0" smtClean="0"/>
              <a:t>18	NDS-LSA	Ingenieurgesellschaft Auto und Verkehr (IAV) </a:t>
            </a:r>
          </a:p>
          <a:p>
            <a:r>
              <a:rPr lang="de-DE" dirty="0" smtClean="0"/>
              <a:t>19	NRW	</a:t>
            </a:r>
            <a:r>
              <a:rPr lang="de-DE" dirty="0" err="1" smtClean="0"/>
              <a:t>thyssenkrupp</a:t>
            </a:r>
            <a:r>
              <a:rPr lang="de-DE" dirty="0" smtClean="0"/>
              <a:t> Steel Europe AG</a:t>
            </a:r>
          </a:p>
          <a:p>
            <a:r>
              <a:rPr lang="de-DE" dirty="0" smtClean="0"/>
              <a:t>20	Vorstand	Volkswagen Original Teile Logistik GmbH &amp; Co. KG</a:t>
            </a:r>
          </a:p>
          <a:p>
            <a:r>
              <a:rPr lang="de-DE" dirty="0" smtClean="0"/>
              <a:t>21	Vorstand	</a:t>
            </a:r>
            <a:r>
              <a:rPr lang="de-DE" dirty="0" err="1" smtClean="0"/>
              <a:t>caverion</a:t>
            </a:r>
            <a:r>
              <a:rPr lang="de-DE" dirty="0" smtClean="0"/>
              <a:t> GmbH</a:t>
            </a:r>
          </a:p>
          <a:p>
            <a:r>
              <a:rPr lang="de-DE" dirty="0" smtClean="0"/>
              <a:t>22	Vorstand	Continental AG</a:t>
            </a:r>
          </a:p>
          <a:p>
            <a:r>
              <a:rPr lang="de-DE" dirty="0" smtClean="0"/>
              <a:t>23	NDS-LSA	Flächentarifvertrag Holz- und kunststoffverarbeitende Industrie Niedersachsen und Bremen</a:t>
            </a:r>
          </a:p>
          <a:p>
            <a:endParaRPr lang="de-DE" dirty="0" smtClean="0"/>
          </a:p>
          <a:p>
            <a:pPr defTabSz="914420">
              <a:defRPr/>
            </a:pPr>
            <a:r>
              <a:rPr lang="de-DE" dirty="0" smtClean="0"/>
              <a:t>(Quelle: Studierendenprojekte</a:t>
            </a:r>
            <a:r>
              <a:rPr lang="de-DE" baseline="0" dirty="0" smtClean="0"/>
              <a:t> der IGM,</a:t>
            </a:r>
            <a:r>
              <a:rPr lang="de-DE" dirty="0" smtClean="0"/>
              <a:t> Stand 22.05.2017)</a:t>
            </a:r>
          </a:p>
          <a:p>
            <a:endParaRPr lang="de-DE" dirty="0" smtClean="0"/>
          </a:p>
          <a:p>
            <a:endParaRPr lang="de-DE" dirty="0" smtClean="0"/>
          </a:p>
          <a:p>
            <a:pPr defTabSz="914420">
              <a:defRPr/>
            </a:pPr>
            <a:endParaRPr lang="de-DE" dirty="0"/>
          </a:p>
          <a:p>
            <a:endParaRPr lang="de-DE"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41</a:t>
            </a:fld>
            <a:endParaRPr lang="de-DE"/>
          </a:p>
        </p:txBody>
      </p:sp>
    </p:spTree>
    <p:extLst>
      <p:ext uri="{BB962C8B-B14F-4D97-AF65-F5344CB8AC3E}">
        <p14:creationId xmlns:p14="http://schemas.microsoft.com/office/powerpoint/2010/main" val="17442173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Hinweise zur weiteren Planung</a:t>
            </a:r>
            <a:r>
              <a:rPr lang="de-DE" baseline="0" dirty="0" smtClean="0"/>
              <a:t> der Umsetzung (Stand Feb. 2018):</a:t>
            </a:r>
          </a:p>
          <a:p>
            <a:r>
              <a:rPr lang="de-DE" dirty="0" smtClean="0"/>
              <a:t>- Sensibilisierung und Aktivierung der BBAs / LABs und BRs.</a:t>
            </a:r>
          </a:p>
          <a:p>
            <a:r>
              <a:rPr lang="de-DE" dirty="0" smtClean="0"/>
              <a:t>- Informationsmaterial und Veranstaltungskonzepte</a:t>
            </a:r>
            <a:r>
              <a:rPr lang="de-DE" baseline="0" dirty="0" smtClean="0"/>
              <a:t> anpassen</a:t>
            </a:r>
            <a:endParaRPr lang="de-DE" dirty="0" smtClean="0"/>
          </a:p>
          <a:p>
            <a:r>
              <a:rPr lang="de-DE" dirty="0" smtClean="0"/>
              <a:t>- Forschungsaktivitäten über BIBB und HBS zu den  Praxisphasen </a:t>
            </a:r>
          </a:p>
          <a:p>
            <a:r>
              <a:rPr lang="de-DE" dirty="0" smtClean="0"/>
              <a:t>- Kritische Begleitung der Akkreditierung dualer Studiengänge</a:t>
            </a:r>
          </a:p>
          <a:p>
            <a:r>
              <a:rPr lang="de-DE" dirty="0" smtClean="0"/>
              <a:t>- Lobbyarbeit: Aufnahme des Regelungskomplexes in das BBiG</a:t>
            </a:r>
          </a:p>
          <a:p>
            <a:r>
              <a:rPr lang="de-DE" dirty="0" smtClean="0"/>
              <a:t>- Verschränkung</a:t>
            </a:r>
            <a:r>
              <a:rPr lang="de-DE" baseline="0" dirty="0" smtClean="0"/>
              <a:t> der Aktivitäten mit den Gliederungen – insb. den Studierendensekretär*innen</a:t>
            </a:r>
            <a:endParaRPr lang="de-DE" dirty="0" smtClean="0"/>
          </a:p>
          <a:p>
            <a:endParaRPr lang="de-DE" dirty="0" smtClean="0"/>
          </a:p>
        </p:txBody>
      </p:sp>
      <p:sp>
        <p:nvSpPr>
          <p:cNvPr id="4" name="Foliennummernplatzhalter 3"/>
          <p:cNvSpPr>
            <a:spLocks noGrp="1"/>
          </p:cNvSpPr>
          <p:nvPr>
            <p:ph type="sldNum" sz="quarter" idx="10"/>
          </p:nvPr>
        </p:nvSpPr>
        <p:spPr/>
        <p:txBody>
          <a:bodyPr/>
          <a:lstStyle/>
          <a:p>
            <a:fld id="{604E1046-6DCB-4318-8475-7B0E0D6CDDD6}" type="slidenum">
              <a:rPr lang="de-DE" smtClean="0"/>
              <a:pPr/>
              <a:t>42</a:t>
            </a:fld>
            <a:endParaRPr lang="de-DE"/>
          </a:p>
        </p:txBody>
      </p:sp>
    </p:spTree>
    <p:extLst>
      <p:ext uri="{BB962C8B-B14F-4D97-AF65-F5344CB8AC3E}">
        <p14:creationId xmlns:p14="http://schemas.microsoft.com/office/powerpoint/2010/main" val="14104862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04E1046-6DCB-4318-8475-7B0E0D6CDDD6}" type="slidenum">
              <a:rPr lang="de-DE" smtClean="0"/>
              <a:pPr/>
              <a:t>43</a:t>
            </a:fld>
            <a:endParaRPr lang="de-DE"/>
          </a:p>
        </p:txBody>
      </p:sp>
    </p:spTree>
    <p:extLst>
      <p:ext uri="{BB962C8B-B14F-4D97-AF65-F5344CB8AC3E}">
        <p14:creationId xmlns:p14="http://schemas.microsoft.com/office/powerpoint/2010/main" val="251124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04E1046-6DCB-4318-8475-7B0E0D6CDDD6}" type="slidenum">
              <a:rPr lang="de-DE" smtClean="0"/>
              <a:pPr/>
              <a:t>5</a:t>
            </a:fld>
            <a:endParaRPr lang="de-DE"/>
          </a:p>
        </p:txBody>
      </p:sp>
    </p:spTree>
    <p:extLst>
      <p:ext uri="{BB962C8B-B14F-4D97-AF65-F5344CB8AC3E}">
        <p14:creationId xmlns:p14="http://schemas.microsoft.com/office/powerpoint/2010/main" val="4151024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 Kooperation mit dem IAB weißt</a:t>
            </a:r>
            <a:r>
              <a:rPr lang="de-DE" baseline="0" dirty="0" smtClean="0"/>
              <a:t> das BIBB Angebots- und Bedarfsprognosen für unterschiedliche Qualifikationsniveaus und Berufsgruppen aus. </a:t>
            </a:r>
          </a:p>
          <a:p>
            <a:endParaRPr lang="de-DE" baseline="0" dirty="0" smtClean="0"/>
          </a:p>
          <a:p>
            <a:r>
              <a:rPr lang="de-DE" b="1" baseline="0" dirty="0" smtClean="0"/>
              <a:t>Hier abgebildet ist die Angebots- und Bedarfsrelation folgender Statusgruppen:</a:t>
            </a:r>
          </a:p>
          <a:p>
            <a:pPr marL="171454" indent="-171454">
              <a:buFontTx/>
              <a:buChar char="-"/>
            </a:pPr>
            <a:r>
              <a:rPr lang="de-DE" baseline="0" dirty="0" smtClean="0">
                <a:solidFill>
                  <a:srgbClr val="FF0000"/>
                </a:solidFill>
              </a:rPr>
              <a:t>Rot: Arbeitnehmer/innen „Facharbeiter“ mit dualer Erstausbildung (DQR 4 Niveau)</a:t>
            </a:r>
          </a:p>
          <a:p>
            <a:pPr marL="171454" indent="-171454">
              <a:buFontTx/>
              <a:buChar char="-"/>
            </a:pPr>
            <a:r>
              <a:rPr lang="de-DE" baseline="0" dirty="0" smtClean="0"/>
              <a:t>Gelb: Arbeitnehmer/innen mit dualer Erstausbildung + Aufstiegsfortbildung (DQR 6 und 7 | z.B. Meister, Techniker, Fach- und Betriebswirte)</a:t>
            </a:r>
          </a:p>
          <a:p>
            <a:pPr marL="171454" indent="-171454">
              <a:buFontTx/>
              <a:buChar char="-"/>
            </a:pPr>
            <a:r>
              <a:rPr lang="de-DE" baseline="0" dirty="0" smtClean="0"/>
              <a:t>Grün: Arbeitnehmer/innen mit akademischen Abschlüssen (DQR 6 und 7 | Bachelor, Master)</a:t>
            </a:r>
          </a:p>
          <a:p>
            <a:pPr marL="171454" indent="-171454">
              <a:buFontTx/>
              <a:buChar char="-"/>
            </a:pPr>
            <a:endParaRPr lang="de-DE" baseline="0" dirty="0" smtClean="0"/>
          </a:p>
          <a:p>
            <a:r>
              <a:rPr lang="de-DE" baseline="0" dirty="0" smtClean="0"/>
              <a:t>In der Betrachtung wird </a:t>
            </a:r>
            <a:r>
              <a:rPr lang="de-DE" b="1" baseline="0" dirty="0" smtClean="0"/>
              <a:t>in der Tendenz </a:t>
            </a:r>
            <a:r>
              <a:rPr lang="de-DE" baseline="0" dirty="0" smtClean="0"/>
              <a:t>deutlich, dass es insb. bei Arbeitnehmer/innen mit Aufstiegsfortbildungen zu einem großen Bedarf kommt, wohingegen das Angebot an Akademiker/innen deren Nachfrage weit übersteigt. Dies gilt im Detail </a:t>
            </a:r>
            <a:r>
              <a:rPr lang="de-DE" u="sng" baseline="0" dirty="0" smtClean="0"/>
              <a:t>nicht</a:t>
            </a:r>
            <a:r>
              <a:rPr lang="de-DE" baseline="0" dirty="0" smtClean="0"/>
              <a:t> für den MINT-Bereich. Hier besteht in der Tendenz ein Bedarf in allen Bereichen.</a:t>
            </a:r>
            <a:endParaRPr lang="de-DE"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6</a:t>
            </a:fld>
            <a:endParaRPr lang="de-DE"/>
          </a:p>
        </p:txBody>
      </p:sp>
    </p:spTree>
    <p:extLst>
      <p:ext uri="{BB962C8B-B14F-4D97-AF65-F5344CB8AC3E}">
        <p14:creationId xmlns:p14="http://schemas.microsoft.com/office/powerpoint/2010/main" val="1714415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„Jugendliche Stimmen mit den Füßen ab“. D.h., die Möglichkeit</a:t>
            </a:r>
            <a:r>
              <a:rPr lang="de-DE" baseline="0" dirty="0" smtClean="0"/>
              <a:t> einen akademischen Abschluss zu erreichen ist für einen Großteil der Hochschulzugangsberechtigten ein vorrangiges Ziel. Damit verbunden ist das traditionelle „gesellschaftliche Versprechen“, welches maßgeblich auch durch das Elternhaus vermittelt wird, mehr Chancen auf dem Arbeitsmarkt, eine körperlich belastungsärmere Tätigkeit, höheres Einkommen und eine höhere soziale Anerkennung zu erzielen.</a:t>
            </a:r>
            <a:endParaRPr lang="de-DE" dirty="0" smtClean="0"/>
          </a:p>
          <a:p>
            <a:endParaRPr lang="de-DE" dirty="0" smtClean="0"/>
          </a:p>
          <a:p>
            <a:r>
              <a:rPr lang="de-DE" dirty="0" smtClean="0"/>
              <a:t>„Akademisierung der Arbeitswelt“ = „Anstieg der Akademikerquote</a:t>
            </a:r>
            <a:r>
              <a:rPr lang="de-DE" baseline="0" dirty="0" smtClean="0"/>
              <a:t> im Betrieb“</a:t>
            </a:r>
          </a:p>
          <a:p>
            <a:endParaRPr lang="de-DE" baseline="0" dirty="0" smtClean="0"/>
          </a:p>
          <a:p>
            <a:r>
              <a:rPr lang="de-DE" baseline="0" dirty="0" smtClean="0"/>
              <a:t>„Mangelberufe“ = Berufe in denen die Nachfrage das Fachkräfteangebot signifikant übersteigt. Im Bereich der IGM z.B. Mechatroniker, Kältetechniker, SHK, Automatisierungstechniker. Mehr Infos auf www.kofa.de/daten-fakten </a:t>
            </a:r>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604E1046-6DCB-4318-8475-7B0E0D6CDDD6}" type="slidenum">
              <a:rPr lang="de-DE" smtClean="0"/>
              <a:pPr/>
              <a:t>7</a:t>
            </a:fld>
            <a:endParaRPr lang="de-DE"/>
          </a:p>
        </p:txBody>
      </p:sp>
    </p:spTree>
    <p:extLst>
      <p:ext uri="{BB962C8B-B14F-4D97-AF65-F5344CB8AC3E}">
        <p14:creationId xmlns:p14="http://schemas.microsoft.com/office/powerpoint/2010/main" val="3898627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04E1046-6DCB-4318-8475-7B0E0D6CDDD6}" type="slidenum">
              <a:rPr lang="de-DE" smtClean="0"/>
              <a:pPr/>
              <a:t>8</a:t>
            </a:fld>
            <a:endParaRPr lang="de-DE"/>
          </a:p>
        </p:txBody>
      </p:sp>
    </p:spTree>
    <p:extLst>
      <p:ext uri="{BB962C8B-B14F-4D97-AF65-F5344CB8AC3E}">
        <p14:creationId xmlns:p14="http://schemas.microsoft.com/office/powerpoint/2010/main" val="380793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04E1046-6DCB-4318-8475-7B0E0D6CDDD6}" type="slidenum">
              <a:rPr lang="de-DE" smtClean="0"/>
              <a:pPr/>
              <a:t>9</a:t>
            </a:fld>
            <a:endParaRPr lang="de-DE"/>
          </a:p>
        </p:txBody>
      </p:sp>
    </p:spTree>
    <p:extLst>
      <p:ext uri="{BB962C8B-B14F-4D97-AF65-F5344CB8AC3E}">
        <p14:creationId xmlns:p14="http://schemas.microsoft.com/office/powerpoint/2010/main" val="1698295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F0000"/>
        </a:solidFill>
        <a:effectLst/>
      </p:bgPr>
    </p:bg>
    <p:spTree>
      <p:nvGrpSpPr>
        <p:cNvPr id="1" name=""/>
        <p:cNvGrpSpPr/>
        <p:nvPr/>
      </p:nvGrpSpPr>
      <p:grpSpPr>
        <a:xfrm>
          <a:off x="0" y="0"/>
          <a:ext cx="0" cy="0"/>
          <a:chOff x="0" y="0"/>
          <a:chExt cx="0" cy="0"/>
        </a:xfrm>
      </p:grpSpPr>
      <p:sp>
        <p:nvSpPr>
          <p:cNvPr id="23565" name="Rectangle 13"/>
          <p:cNvSpPr>
            <a:spLocks noChangeArrowheads="1"/>
          </p:cNvSpPr>
          <p:nvPr userDrawn="1"/>
        </p:nvSpPr>
        <p:spPr bwMode="auto">
          <a:xfrm>
            <a:off x="0" y="3429000"/>
            <a:ext cx="9144000" cy="34290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55" name="Rectangle 3"/>
          <p:cNvSpPr>
            <a:spLocks noChangeArrowheads="1"/>
          </p:cNvSpPr>
          <p:nvPr userDrawn="1"/>
        </p:nvSpPr>
        <p:spPr bwMode="auto">
          <a:xfrm>
            <a:off x="0" y="0"/>
            <a:ext cx="9144000" cy="3429000"/>
          </a:xfrm>
          <a:prstGeom prst="rect">
            <a:avLst/>
          </a:prstGeom>
          <a:solidFill>
            <a:srgbClr val="D9D9D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56" name="Rectangle 4"/>
          <p:cNvSpPr>
            <a:spLocks noGrp="1" noChangeArrowheads="1"/>
          </p:cNvSpPr>
          <p:nvPr>
            <p:ph type="ctrTitle"/>
          </p:nvPr>
        </p:nvSpPr>
        <p:spPr>
          <a:xfrm>
            <a:off x="515442" y="1065186"/>
            <a:ext cx="7200000" cy="540000"/>
          </a:xfrm>
        </p:spPr>
        <p:txBody>
          <a:bodyPr/>
          <a:lstStyle>
            <a:lvl1pPr>
              <a:lnSpc>
                <a:spcPts val="1600"/>
              </a:lnSpc>
              <a:defRPr sz="1600">
                <a:solidFill>
                  <a:schemeClr val="tx1"/>
                </a:solidFill>
              </a:defRPr>
            </a:lvl1pPr>
          </a:lstStyle>
          <a:p>
            <a:pPr lvl="0"/>
            <a:r>
              <a:rPr lang="de-DE" noProof="0" smtClean="0"/>
              <a:t>Titelmasterformat durch Klicken bearbeiten</a:t>
            </a:r>
            <a:endParaRPr lang="de-DE" noProof="0" dirty="0" smtClean="0"/>
          </a:p>
        </p:txBody>
      </p:sp>
      <p:sp>
        <p:nvSpPr>
          <p:cNvPr id="23557" name="Rectangle 5"/>
          <p:cNvSpPr>
            <a:spLocks noGrp="1" noChangeArrowheads="1"/>
          </p:cNvSpPr>
          <p:nvPr>
            <p:ph type="subTitle" idx="1"/>
          </p:nvPr>
        </p:nvSpPr>
        <p:spPr>
          <a:xfrm>
            <a:off x="503238" y="5397500"/>
            <a:ext cx="8558212" cy="1098550"/>
          </a:xfrm>
        </p:spPr>
        <p:txBody>
          <a:bodyPr/>
          <a:lstStyle>
            <a:lvl1pPr marL="0" indent="0">
              <a:lnSpc>
                <a:spcPts val="3600"/>
              </a:lnSpc>
              <a:spcBef>
                <a:spcPct val="0"/>
              </a:spcBef>
              <a:buFont typeface="Times" charset="0"/>
              <a:buNone/>
              <a:defRPr sz="3200">
                <a:solidFill>
                  <a:schemeClr val="bg1"/>
                </a:solidFill>
              </a:defRPr>
            </a:lvl1pPr>
          </a:lstStyle>
          <a:p>
            <a:pPr lvl="0"/>
            <a:r>
              <a:rPr lang="de-DE" noProof="0" smtClean="0"/>
              <a:t>Formatvorlage des Untertitelmasters durch Klicken bearbeiten</a:t>
            </a:r>
          </a:p>
        </p:txBody>
      </p:sp>
      <p:sp>
        <p:nvSpPr>
          <p:cNvPr id="23560" name="Text Box 8"/>
          <p:cNvSpPr txBox="1">
            <a:spLocks noChangeArrowheads="1"/>
          </p:cNvSpPr>
          <p:nvPr userDrawn="1"/>
        </p:nvSpPr>
        <p:spPr bwMode="auto">
          <a:xfrm>
            <a:off x="7613650" y="800100"/>
            <a:ext cx="554639" cy="14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lnSpc>
                <a:spcPts val="1100"/>
              </a:lnSpc>
              <a:buFontTx/>
              <a:buNone/>
            </a:pPr>
            <a:r>
              <a:rPr lang="de-DE" sz="1000" b="1" dirty="0" smtClean="0"/>
              <a:t>Vorstand</a:t>
            </a:r>
            <a:endParaRPr lang="de-DE" sz="1000" b="1" dirty="0"/>
          </a:p>
        </p:txBody>
      </p:sp>
      <p:sp>
        <p:nvSpPr>
          <p:cNvPr id="23561" name="Line 9"/>
          <p:cNvSpPr>
            <a:spLocks noChangeShapeType="1"/>
          </p:cNvSpPr>
          <p:nvPr userDrawn="1"/>
        </p:nvSpPr>
        <p:spPr bwMode="auto">
          <a:xfrm>
            <a:off x="7559675" y="819150"/>
            <a:ext cx="0" cy="107950"/>
          </a:xfrm>
          <a:prstGeom prst="line">
            <a:avLst/>
          </a:prstGeom>
          <a:noFill/>
          <a:ln w="1016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67" name="Rectangle 15"/>
          <p:cNvSpPr>
            <a:spLocks noChangeArrowheads="1"/>
          </p:cNvSpPr>
          <p:nvPr userDrawn="1"/>
        </p:nvSpPr>
        <p:spPr bwMode="auto">
          <a:xfrm>
            <a:off x="503238" y="1619250"/>
            <a:ext cx="8677275" cy="3598863"/>
          </a:xfrm>
          <a:prstGeom prst="rect">
            <a:avLst/>
          </a:prstGeom>
          <a:solidFill>
            <a:schemeClr val="bg1"/>
          </a:solidFill>
          <a:ln w="1016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10" name="Picture 2" descr="C:\Users\stieberc\Desktop\Logo_ppt.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00000" y="0"/>
            <a:ext cx="720000" cy="72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el 1"/>
          <p:cNvSpPr>
            <a:spLocks noGrp="1"/>
          </p:cNvSpPr>
          <p:nvPr>
            <p:ph type="title"/>
          </p:nvPr>
        </p:nvSpPr>
        <p:spPr>
          <a:xfrm>
            <a:off x="323528" y="188640"/>
            <a:ext cx="7200000" cy="540000"/>
          </a:xfrm>
        </p:spPr>
        <p:txBody>
          <a:bodyPr/>
          <a:lstStyle/>
          <a:p>
            <a:r>
              <a:rPr lang="de-DE" dirty="0" smtClean="0"/>
              <a:t>Titelmasterformat durch Klicken bearbeiten</a:t>
            </a:r>
            <a:endParaRPr lang="de-DE" dirty="0"/>
          </a:p>
        </p:txBody>
      </p:sp>
      <p:sp>
        <p:nvSpPr>
          <p:cNvPr id="4" name="Foliennummernplatzhalter 3"/>
          <p:cNvSpPr>
            <a:spLocks noGrp="1"/>
          </p:cNvSpPr>
          <p:nvPr>
            <p:ph type="sldNum" sz="quarter" idx="10"/>
          </p:nvPr>
        </p:nvSpPr>
        <p:spPr>
          <a:xfrm>
            <a:off x="7656401" y="6589713"/>
            <a:ext cx="1160574" cy="141642"/>
          </a:xfrm>
        </p:spPr>
        <p:txBody>
          <a:bodyPr/>
          <a:lstStyle>
            <a:lvl1pPr>
              <a:defRPr>
                <a:solidFill>
                  <a:schemeClr val="tx1"/>
                </a:solidFill>
              </a:defRPr>
            </a:lvl1pPr>
          </a:lstStyle>
          <a:p>
            <a:r>
              <a:rPr lang="de-DE" smtClean="0"/>
              <a:t>www.wap.igmetall.de</a:t>
            </a:r>
            <a:endParaRPr lang="de-DE" dirty="0"/>
          </a:p>
        </p:txBody>
      </p:sp>
      <p:sp>
        <p:nvSpPr>
          <p:cNvPr id="5" name="Fußzeilenplatzhalter 4"/>
          <p:cNvSpPr>
            <a:spLocks noGrp="1"/>
          </p:cNvSpPr>
          <p:nvPr>
            <p:ph type="ftr" sz="quarter" idx="11"/>
          </p:nvPr>
        </p:nvSpPr>
        <p:spPr>
          <a:xfrm>
            <a:off x="184150" y="6589713"/>
            <a:ext cx="1558119" cy="153888"/>
          </a:xfrm>
          <a:prstGeom prst="rect">
            <a:avLst/>
          </a:prstGeom>
        </p:spPr>
        <p:txBody>
          <a:bodyPr/>
          <a:lstStyle>
            <a:lvl1pPr>
              <a:buNone/>
              <a:defRPr>
                <a:solidFill>
                  <a:schemeClr val="tx1"/>
                </a:solidFill>
              </a:defRPr>
            </a:lvl1pPr>
          </a:lstStyle>
          <a:p>
            <a:endParaRPr lang="de-DE" dirty="0"/>
          </a:p>
        </p:txBody>
      </p:sp>
      <p:sp>
        <p:nvSpPr>
          <p:cNvPr id="7" name="Textplatzhalter 6"/>
          <p:cNvSpPr>
            <a:spLocks noGrp="1"/>
          </p:cNvSpPr>
          <p:nvPr>
            <p:ph type="body" sz="quarter" idx="12"/>
          </p:nvPr>
        </p:nvSpPr>
        <p:spPr>
          <a:xfrm>
            <a:off x="323527" y="1052736"/>
            <a:ext cx="8493447" cy="518457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umsplatzhalter 1"/>
          <p:cNvSpPr>
            <a:spLocks noGrp="1"/>
          </p:cNvSpPr>
          <p:nvPr>
            <p:ph type="dt" sz="half" idx="2"/>
          </p:nvPr>
        </p:nvSpPr>
        <p:spPr>
          <a:xfrm>
            <a:off x="4067944" y="6591600"/>
            <a:ext cx="1008112" cy="154800"/>
          </a:xfrm>
          <a:prstGeom prst="rect">
            <a:avLst/>
          </a:prstGeom>
        </p:spPr>
        <p:txBody>
          <a:bodyPr vert="horz" lIns="91440" tIns="45720" rIns="91440" bIns="45720" rtlCol="0" anchor="ctr"/>
          <a:lstStyle>
            <a:lvl1pPr algn="l">
              <a:buFontTx/>
              <a:buNone/>
              <a:defRPr lang="de-DE" sz="1000" b="1" kern="1200" smtClean="0">
                <a:solidFill>
                  <a:schemeClr val="tx1"/>
                </a:solidFill>
                <a:latin typeface="Arial" charset="0"/>
                <a:ea typeface="+mn-ea"/>
                <a:cs typeface="+mn-cs"/>
              </a:defRPr>
            </a:lvl1pPr>
          </a:lstStyle>
          <a:p>
            <a:fld id="{0A6F5DCD-F670-4B41-8D46-5EA74F23EA23}" type="datetime1">
              <a:rPr lang="de-DE" smtClean="0"/>
              <a:pPr/>
              <a:t>13.06.2018</a:t>
            </a:fld>
            <a:endParaRPr lang="de-DE" dirty="0"/>
          </a:p>
        </p:txBody>
      </p:sp>
    </p:spTree>
    <p:extLst>
      <p:ext uri="{BB962C8B-B14F-4D97-AF65-F5344CB8AC3E}">
        <p14:creationId xmlns:p14="http://schemas.microsoft.com/office/powerpoint/2010/main" val="1011599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Text 2-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251519" y="1052735"/>
            <a:ext cx="4176043" cy="5188501"/>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Foliennummernplatzhalter 3"/>
          <p:cNvSpPr>
            <a:spLocks noGrp="1"/>
          </p:cNvSpPr>
          <p:nvPr>
            <p:ph type="sldNum" sz="quarter" idx="10"/>
          </p:nvPr>
        </p:nvSpPr>
        <p:spPr/>
        <p:txBody>
          <a:bodyPr/>
          <a:lstStyle>
            <a:lvl1pPr>
              <a:defRPr/>
            </a:lvl1pPr>
          </a:lstStyle>
          <a:p>
            <a:fld id="{37D64997-12B8-4B92-8586-39D430AF88F2}" type="slidenum">
              <a:rPr lang="de-DE"/>
              <a:pPr/>
              <a:t>‹Nr.›</a:t>
            </a:fld>
            <a:endParaRPr lang="de-DE">
              <a:solidFill>
                <a:schemeClr val="tx1"/>
              </a:solidFill>
            </a:endParaRPr>
          </a:p>
        </p:txBody>
      </p:sp>
      <p:sp>
        <p:nvSpPr>
          <p:cNvPr id="5" name="Fußzeilenplatzhalter 4"/>
          <p:cNvSpPr>
            <a:spLocks noGrp="1"/>
          </p:cNvSpPr>
          <p:nvPr>
            <p:ph type="ftr" sz="quarter" idx="11"/>
          </p:nvPr>
        </p:nvSpPr>
        <p:spPr>
          <a:xfrm>
            <a:off x="184150" y="6589713"/>
            <a:ext cx="1558119" cy="153888"/>
          </a:xfrm>
          <a:prstGeom prst="rect">
            <a:avLst/>
          </a:prstGeom>
        </p:spPr>
        <p:txBody>
          <a:bodyPr/>
          <a:lstStyle>
            <a:lvl1pPr>
              <a:defRPr/>
            </a:lvl1pPr>
          </a:lstStyle>
          <a:p>
            <a:endParaRPr lang="de-DE" dirty="0"/>
          </a:p>
        </p:txBody>
      </p:sp>
      <p:sp>
        <p:nvSpPr>
          <p:cNvPr id="6" name="Inhaltsplatzhalter 2"/>
          <p:cNvSpPr>
            <a:spLocks noGrp="1"/>
          </p:cNvSpPr>
          <p:nvPr>
            <p:ph idx="12"/>
          </p:nvPr>
        </p:nvSpPr>
        <p:spPr>
          <a:xfrm>
            <a:off x="4543104" y="1048811"/>
            <a:ext cx="4176043" cy="518850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1"/>
          <p:cNvSpPr>
            <a:spLocks noGrp="1"/>
          </p:cNvSpPr>
          <p:nvPr>
            <p:ph type="dt" sz="half" idx="2"/>
          </p:nvPr>
        </p:nvSpPr>
        <p:spPr>
          <a:xfrm>
            <a:off x="4067944" y="6591600"/>
            <a:ext cx="1008112" cy="154800"/>
          </a:xfrm>
          <a:prstGeom prst="rect">
            <a:avLst/>
          </a:prstGeom>
        </p:spPr>
        <p:txBody>
          <a:bodyPr vert="horz" lIns="91440" tIns="45720" rIns="91440" bIns="45720" rtlCol="0" anchor="ctr"/>
          <a:lstStyle>
            <a:lvl1pPr algn="l">
              <a:buFontTx/>
              <a:buNone/>
              <a:defRPr lang="de-DE" sz="1000" b="1" kern="1200" smtClean="0">
                <a:solidFill>
                  <a:schemeClr val="bg1"/>
                </a:solidFill>
                <a:latin typeface="Arial" charset="0"/>
                <a:ea typeface="+mn-ea"/>
                <a:cs typeface="+mn-cs"/>
              </a:defRPr>
            </a:lvl1pPr>
          </a:lstStyle>
          <a:p>
            <a:fld id="{0A6F5DCD-F670-4B41-8D46-5EA74F23EA23}" type="datetime1">
              <a:rPr lang="de-DE" smtClean="0"/>
              <a:t>13.06.2018</a:t>
            </a:fld>
            <a:endParaRPr lang="de-DE" dirty="0"/>
          </a:p>
        </p:txBody>
      </p:sp>
    </p:spTree>
    <p:extLst>
      <p:ext uri="{BB962C8B-B14F-4D97-AF65-F5344CB8AC3E}">
        <p14:creationId xmlns:p14="http://schemas.microsoft.com/office/powerpoint/2010/main" val="301363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fld id="{37D64997-12B8-4B92-8586-39D430AF88F2}" type="slidenum">
              <a:rPr lang="de-DE"/>
              <a:pPr/>
              <a:t>‹Nr.›</a:t>
            </a:fld>
            <a:endParaRPr lang="de-DE">
              <a:solidFill>
                <a:schemeClr val="tx1"/>
              </a:solidFill>
            </a:endParaRPr>
          </a:p>
        </p:txBody>
      </p:sp>
      <p:sp>
        <p:nvSpPr>
          <p:cNvPr id="5" name="Fußzeilenplatzhalter 4"/>
          <p:cNvSpPr>
            <a:spLocks noGrp="1"/>
          </p:cNvSpPr>
          <p:nvPr>
            <p:ph type="ftr" sz="quarter" idx="11"/>
          </p:nvPr>
        </p:nvSpPr>
        <p:spPr>
          <a:xfrm>
            <a:off x="184150" y="6589713"/>
            <a:ext cx="1558119" cy="153888"/>
          </a:xfrm>
          <a:prstGeom prst="rect">
            <a:avLst/>
          </a:prstGeom>
        </p:spPr>
        <p:txBody>
          <a:bodyPr/>
          <a:lstStyle>
            <a:lvl1pPr>
              <a:buNone/>
              <a:defRPr/>
            </a:lvl1pPr>
          </a:lstStyle>
          <a:p>
            <a:endParaRPr lang="de-DE" dirty="0"/>
          </a:p>
        </p:txBody>
      </p:sp>
      <p:sp>
        <p:nvSpPr>
          <p:cNvPr id="6" name="Datumsplatzhalter 1"/>
          <p:cNvSpPr>
            <a:spLocks noGrp="1"/>
          </p:cNvSpPr>
          <p:nvPr>
            <p:ph type="dt" sz="half" idx="2"/>
          </p:nvPr>
        </p:nvSpPr>
        <p:spPr>
          <a:xfrm>
            <a:off x="4067944" y="6591600"/>
            <a:ext cx="1008112" cy="154800"/>
          </a:xfrm>
          <a:prstGeom prst="rect">
            <a:avLst/>
          </a:prstGeom>
        </p:spPr>
        <p:txBody>
          <a:bodyPr vert="horz" lIns="91440" tIns="45720" rIns="91440" bIns="45720" rtlCol="0" anchor="ctr"/>
          <a:lstStyle>
            <a:lvl1pPr algn="l">
              <a:buFontTx/>
              <a:buNone/>
              <a:defRPr lang="de-DE" sz="1000" b="1" kern="1200" smtClean="0">
                <a:solidFill>
                  <a:schemeClr val="tx1"/>
                </a:solidFill>
                <a:latin typeface="Arial" charset="0"/>
                <a:ea typeface="+mn-ea"/>
                <a:cs typeface="+mn-cs"/>
              </a:defRPr>
            </a:lvl1pPr>
          </a:lstStyle>
          <a:p>
            <a:fld id="{0A6F5DCD-F670-4B41-8D46-5EA74F23EA23}" type="datetime1">
              <a:rPr lang="de-DE" smtClean="0"/>
              <a:pPr/>
              <a:t>13.06.2018</a:t>
            </a:fld>
            <a:endParaRPr lang="de-DE" dirty="0"/>
          </a:p>
        </p:txBody>
      </p:sp>
    </p:spTree>
    <p:extLst>
      <p:ext uri="{BB962C8B-B14F-4D97-AF65-F5344CB8AC3E}">
        <p14:creationId xmlns:p14="http://schemas.microsoft.com/office/powerpoint/2010/main" val="2546731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Freifläch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4" name="Foliennummernplatzhalter 3"/>
          <p:cNvSpPr>
            <a:spLocks noGrp="1"/>
          </p:cNvSpPr>
          <p:nvPr>
            <p:ph type="sldNum" sz="quarter" idx="10"/>
          </p:nvPr>
        </p:nvSpPr>
        <p:spPr/>
        <p:txBody>
          <a:bodyPr/>
          <a:lstStyle>
            <a:lvl1pPr>
              <a:defRPr/>
            </a:lvl1pPr>
          </a:lstStyle>
          <a:p>
            <a:fld id="{37D64997-12B8-4B92-8586-39D430AF88F2}" type="slidenum">
              <a:rPr lang="de-DE"/>
              <a:pPr/>
              <a:t>‹Nr.›</a:t>
            </a:fld>
            <a:endParaRPr lang="de-DE">
              <a:solidFill>
                <a:schemeClr val="tx1"/>
              </a:solidFill>
            </a:endParaRPr>
          </a:p>
        </p:txBody>
      </p:sp>
      <p:sp>
        <p:nvSpPr>
          <p:cNvPr id="5" name="Fußzeilenplatzhalter 4"/>
          <p:cNvSpPr>
            <a:spLocks noGrp="1"/>
          </p:cNvSpPr>
          <p:nvPr>
            <p:ph type="ftr" sz="quarter" idx="11"/>
          </p:nvPr>
        </p:nvSpPr>
        <p:spPr>
          <a:xfrm>
            <a:off x="184150" y="6589713"/>
            <a:ext cx="1558119" cy="153888"/>
          </a:xfrm>
          <a:prstGeom prst="rect">
            <a:avLst/>
          </a:prstGeom>
        </p:spPr>
        <p:txBody>
          <a:bodyPr/>
          <a:lstStyle>
            <a:lvl1pPr>
              <a:defRPr/>
            </a:lvl1pPr>
          </a:lstStyle>
          <a:p>
            <a:endParaRPr lang="de-DE" dirty="0"/>
          </a:p>
        </p:txBody>
      </p:sp>
      <p:sp>
        <p:nvSpPr>
          <p:cNvPr id="6" name="Datumsplatzhalter 1"/>
          <p:cNvSpPr>
            <a:spLocks noGrp="1"/>
          </p:cNvSpPr>
          <p:nvPr>
            <p:ph type="dt" sz="half" idx="2"/>
          </p:nvPr>
        </p:nvSpPr>
        <p:spPr>
          <a:xfrm>
            <a:off x="4067944" y="6591600"/>
            <a:ext cx="1008112" cy="154800"/>
          </a:xfrm>
          <a:prstGeom prst="rect">
            <a:avLst/>
          </a:prstGeom>
        </p:spPr>
        <p:txBody>
          <a:bodyPr vert="horz" lIns="91440" tIns="45720" rIns="91440" bIns="45720" rtlCol="0" anchor="ctr"/>
          <a:lstStyle>
            <a:lvl1pPr algn="l">
              <a:buFontTx/>
              <a:buNone/>
              <a:defRPr lang="de-DE" sz="1000" b="1" kern="1200" smtClean="0">
                <a:solidFill>
                  <a:schemeClr val="tx1"/>
                </a:solidFill>
                <a:latin typeface="Arial" charset="0"/>
                <a:ea typeface="+mn-ea"/>
                <a:cs typeface="+mn-cs"/>
              </a:defRPr>
            </a:lvl1pPr>
          </a:lstStyle>
          <a:p>
            <a:fld id="{0A6F5DCD-F670-4B41-8D46-5EA74F23EA23}" type="datetime1">
              <a:rPr lang="de-DE" smtClean="0"/>
              <a:pPr/>
              <a:t>13.06.2018</a:t>
            </a:fld>
            <a:endParaRPr lang="de-DE" dirty="0"/>
          </a:p>
        </p:txBody>
      </p:sp>
    </p:spTree>
    <p:extLst>
      <p:ext uri="{BB962C8B-B14F-4D97-AF65-F5344CB8AC3E}">
        <p14:creationId xmlns:p14="http://schemas.microsoft.com/office/powerpoint/2010/main" val="2591346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1619250" y="1619250"/>
            <a:ext cx="7200000" cy="540000"/>
          </a:xfrm>
        </p:spPr>
        <p:txBody>
          <a:bodyPr/>
          <a:lstStyle/>
          <a:p>
            <a:r>
              <a:rPr lang="de-DE" smtClean="0"/>
              <a:t>Titelmasterformat durch Klicken bearbeiten</a:t>
            </a:r>
            <a:endParaRPr lang="de-DE"/>
          </a:p>
        </p:txBody>
      </p:sp>
      <p:sp>
        <p:nvSpPr>
          <p:cNvPr id="4" name="Foliennummernplatzhalter 3"/>
          <p:cNvSpPr>
            <a:spLocks noGrp="1"/>
          </p:cNvSpPr>
          <p:nvPr>
            <p:ph type="sldNum" sz="quarter" idx="10"/>
          </p:nvPr>
        </p:nvSpPr>
        <p:spPr/>
        <p:txBody>
          <a:bodyPr/>
          <a:lstStyle>
            <a:lvl1pPr>
              <a:defRPr/>
            </a:lvl1pPr>
          </a:lstStyle>
          <a:p>
            <a:fld id="{37D64997-12B8-4B92-8586-39D430AF88F2}" type="slidenum">
              <a:rPr lang="de-DE"/>
              <a:pPr/>
              <a:t>‹Nr.›</a:t>
            </a:fld>
            <a:endParaRPr lang="de-DE">
              <a:solidFill>
                <a:schemeClr val="tx1"/>
              </a:solidFill>
            </a:endParaRPr>
          </a:p>
        </p:txBody>
      </p:sp>
      <p:sp>
        <p:nvSpPr>
          <p:cNvPr id="5" name="Fußzeilenplatzhalter 4"/>
          <p:cNvSpPr>
            <a:spLocks noGrp="1"/>
          </p:cNvSpPr>
          <p:nvPr>
            <p:ph type="ftr" sz="quarter" idx="11"/>
          </p:nvPr>
        </p:nvSpPr>
        <p:spPr>
          <a:xfrm>
            <a:off x="184150" y="6589713"/>
            <a:ext cx="1558119" cy="153888"/>
          </a:xfrm>
          <a:prstGeom prst="rect">
            <a:avLst/>
          </a:prstGeom>
        </p:spPr>
        <p:txBody>
          <a:bodyPr/>
          <a:lstStyle>
            <a:lvl1pPr>
              <a:defRPr/>
            </a:lvl1pPr>
          </a:lstStyle>
          <a:p>
            <a:endParaRPr lang="de-DE" dirty="0"/>
          </a:p>
        </p:txBody>
      </p:sp>
      <p:sp>
        <p:nvSpPr>
          <p:cNvPr id="8" name="Diagrammplatzhalter 7"/>
          <p:cNvSpPr>
            <a:spLocks noGrp="1"/>
          </p:cNvSpPr>
          <p:nvPr>
            <p:ph type="chart" sz="quarter" idx="12"/>
          </p:nvPr>
        </p:nvSpPr>
        <p:spPr>
          <a:xfrm>
            <a:off x="1619250" y="2420888"/>
            <a:ext cx="7273230" cy="3960440"/>
          </a:xfrm>
        </p:spPr>
        <p:txBody>
          <a:bodyPr/>
          <a:lstStyle>
            <a:lvl1pPr marL="0" indent="0">
              <a:buFontTx/>
              <a:buNone/>
              <a:defRPr/>
            </a:lvl1pPr>
          </a:lstStyle>
          <a:p>
            <a:r>
              <a:rPr lang="de-DE" smtClean="0"/>
              <a:t>Diagramm durch Klicken auf Symbol hinzufügen</a:t>
            </a:r>
            <a:endParaRPr lang="de-DE" dirty="0"/>
          </a:p>
        </p:txBody>
      </p:sp>
      <p:sp>
        <p:nvSpPr>
          <p:cNvPr id="6" name="Datumsplatzhalter 1"/>
          <p:cNvSpPr>
            <a:spLocks noGrp="1"/>
          </p:cNvSpPr>
          <p:nvPr>
            <p:ph type="dt" sz="half" idx="2"/>
          </p:nvPr>
        </p:nvSpPr>
        <p:spPr>
          <a:xfrm>
            <a:off x="4067944" y="6591600"/>
            <a:ext cx="1008112" cy="154800"/>
          </a:xfrm>
          <a:prstGeom prst="rect">
            <a:avLst/>
          </a:prstGeom>
        </p:spPr>
        <p:txBody>
          <a:bodyPr vert="horz" lIns="91440" tIns="45720" rIns="91440" bIns="45720" rtlCol="0" anchor="ctr"/>
          <a:lstStyle>
            <a:lvl1pPr algn="l">
              <a:buFontTx/>
              <a:buNone/>
              <a:defRPr lang="de-DE" sz="1000" b="1" kern="1200" smtClean="0">
                <a:solidFill>
                  <a:schemeClr val="bg1"/>
                </a:solidFill>
                <a:latin typeface="Arial" charset="0"/>
                <a:ea typeface="+mn-ea"/>
                <a:cs typeface="+mn-cs"/>
              </a:defRPr>
            </a:lvl1pPr>
          </a:lstStyle>
          <a:p>
            <a:fld id="{0A6F5DCD-F670-4B41-8D46-5EA74F23EA23}" type="datetime1">
              <a:rPr lang="de-DE" smtClean="0"/>
              <a:t>13.06.2018</a:t>
            </a:fld>
            <a:endParaRPr lang="de-DE" dirty="0"/>
          </a:p>
        </p:txBody>
      </p:sp>
    </p:spTree>
    <p:extLst>
      <p:ext uri="{BB962C8B-B14F-4D97-AF65-F5344CB8AC3E}">
        <p14:creationId xmlns:p14="http://schemas.microsoft.com/office/powerpoint/2010/main" val="3845389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1520" y="180000"/>
            <a:ext cx="720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p>
            <a:pPr lvl="0"/>
            <a:r>
              <a:rPr lang="de-DE" dirty="0" smtClean="0"/>
              <a:t>Mastertitelformat bearbeiten</a:t>
            </a:r>
          </a:p>
        </p:txBody>
      </p:sp>
      <p:sp>
        <p:nvSpPr>
          <p:cNvPr id="1027" name="Rectangle 3"/>
          <p:cNvSpPr>
            <a:spLocks noGrp="1" noChangeArrowheads="1"/>
          </p:cNvSpPr>
          <p:nvPr>
            <p:ph type="body" idx="1"/>
          </p:nvPr>
        </p:nvSpPr>
        <p:spPr bwMode="auto">
          <a:xfrm>
            <a:off x="251520" y="1033604"/>
            <a:ext cx="8424936" cy="513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1030" name="Rectangle 6"/>
          <p:cNvSpPr>
            <a:spLocks noGrp="1" noChangeArrowheads="1"/>
          </p:cNvSpPr>
          <p:nvPr>
            <p:ph type="sldNum" sz="quarter" idx="4"/>
          </p:nvPr>
        </p:nvSpPr>
        <p:spPr bwMode="auto">
          <a:xfrm>
            <a:off x="8579731" y="6589713"/>
            <a:ext cx="237244" cy="14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eaLnBrk="0" hangingPunct="0">
              <a:lnSpc>
                <a:spcPts val="1200"/>
              </a:lnSpc>
              <a:buFontTx/>
              <a:buNone/>
              <a:defRPr sz="900" b="1">
                <a:solidFill>
                  <a:schemeClr val="tx1"/>
                </a:solidFill>
              </a:defRPr>
            </a:lvl1pPr>
          </a:lstStyle>
          <a:p>
            <a:fld id="{568E1DE0-F549-45DE-B7A4-3ABD08E80195}" type="slidenum">
              <a:rPr lang="de-DE" smtClean="0"/>
              <a:pPr/>
              <a:t>‹Nr.›</a:t>
            </a:fld>
            <a:endParaRPr lang="de-DE"/>
          </a:p>
        </p:txBody>
      </p:sp>
      <p:sp>
        <p:nvSpPr>
          <p:cNvPr id="2" name="Datumsplatzhalter 1"/>
          <p:cNvSpPr>
            <a:spLocks noGrp="1"/>
          </p:cNvSpPr>
          <p:nvPr>
            <p:ph type="dt" sz="half" idx="2"/>
          </p:nvPr>
        </p:nvSpPr>
        <p:spPr>
          <a:xfrm>
            <a:off x="4067944" y="6591600"/>
            <a:ext cx="1008112" cy="154800"/>
          </a:xfrm>
          <a:prstGeom prst="rect">
            <a:avLst/>
          </a:prstGeom>
        </p:spPr>
        <p:txBody>
          <a:bodyPr vert="horz" lIns="91440" tIns="45720" rIns="91440" bIns="45720" rtlCol="0" anchor="ctr"/>
          <a:lstStyle>
            <a:lvl1pPr algn="l">
              <a:buFontTx/>
              <a:buNone/>
              <a:defRPr lang="de-DE" sz="1000" b="1" kern="1200" smtClean="0">
                <a:solidFill>
                  <a:schemeClr val="tx1"/>
                </a:solidFill>
                <a:latin typeface="Arial" charset="0"/>
                <a:ea typeface="+mn-ea"/>
                <a:cs typeface="+mn-cs"/>
              </a:defRPr>
            </a:lvl1pPr>
          </a:lstStyle>
          <a:p>
            <a:fld id="{0A6F5DCD-F670-4B41-8D46-5EA74F23EA23}" type="datetime1">
              <a:rPr lang="de-DE" smtClean="0"/>
              <a:pPr/>
              <a:t>13.06.2018</a:t>
            </a:fld>
            <a:endParaRPr lang="de-DE" dirty="0"/>
          </a:p>
        </p:txBody>
      </p:sp>
      <p:pic>
        <p:nvPicPr>
          <p:cNvPr id="12" name="Picture 2" descr="C:\Users\stieberc\Desktop\Logo_ppt.jp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200000" y="0"/>
            <a:ext cx="720000" cy="7200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Gerade Verbindung 3"/>
          <p:cNvCxnSpPr/>
          <p:nvPr userDrawn="1"/>
        </p:nvCxnSpPr>
        <p:spPr bwMode="auto">
          <a:xfrm>
            <a:off x="0" y="6453336"/>
            <a:ext cx="9144000" cy="0"/>
          </a:xfrm>
          <a:prstGeom prst="line">
            <a:avLst/>
          </a:prstGeom>
          <a:noFill/>
          <a:ln w="9525" cap="flat" cmpd="sng" algn="ctr">
            <a:solidFill>
              <a:schemeClr val="accent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649" r:id="rId1"/>
    <p:sldLayoutId id="2147483654" r:id="rId2"/>
    <p:sldLayoutId id="2147483653" r:id="rId3"/>
    <p:sldLayoutId id="2147483651" r:id="rId4"/>
    <p:sldLayoutId id="2147483655" r:id="rId5"/>
    <p:sldLayoutId id="2147483650" r:id="rId6"/>
  </p:sldLayoutIdLst>
  <p:hf hdr="0" dt="0"/>
  <p:txStyles>
    <p:titleStyle>
      <a:lvl1pPr algn="l" rtl="0" eaLnBrk="1" fontAlgn="base" hangingPunct="1">
        <a:lnSpc>
          <a:spcPts val="2600"/>
        </a:lnSpc>
        <a:spcBef>
          <a:spcPct val="0"/>
        </a:spcBef>
        <a:spcAft>
          <a:spcPct val="0"/>
        </a:spcAft>
        <a:defRPr sz="2400" b="1">
          <a:solidFill>
            <a:srgbClr val="FF0000"/>
          </a:solidFill>
          <a:latin typeface="+mj-lt"/>
          <a:ea typeface="+mj-ea"/>
          <a:cs typeface="+mj-cs"/>
        </a:defRPr>
      </a:lvl1pPr>
      <a:lvl2pPr algn="l" rtl="0" eaLnBrk="1" fontAlgn="base" hangingPunct="1">
        <a:lnSpc>
          <a:spcPts val="2600"/>
        </a:lnSpc>
        <a:spcBef>
          <a:spcPct val="0"/>
        </a:spcBef>
        <a:spcAft>
          <a:spcPct val="0"/>
        </a:spcAft>
        <a:defRPr sz="2400" b="1">
          <a:solidFill>
            <a:srgbClr val="FF0000"/>
          </a:solidFill>
          <a:latin typeface="Arial" charset="0"/>
        </a:defRPr>
      </a:lvl2pPr>
      <a:lvl3pPr algn="l" rtl="0" eaLnBrk="1" fontAlgn="base" hangingPunct="1">
        <a:lnSpc>
          <a:spcPts val="2600"/>
        </a:lnSpc>
        <a:spcBef>
          <a:spcPct val="0"/>
        </a:spcBef>
        <a:spcAft>
          <a:spcPct val="0"/>
        </a:spcAft>
        <a:defRPr sz="2400" b="1">
          <a:solidFill>
            <a:srgbClr val="FF0000"/>
          </a:solidFill>
          <a:latin typeface="Arial" charset="0"/>
        </a:defRPr>
      </a:lvl3pPr>
      <a:lvl4pPr algn="l" rtl="0" eaLnBrk="1" fontAlgn="base" hangingPunct="1">
        <a:lnSpc>
          <a:spcPts val="2600"/>
        </a:lnSpc>
        <a:spcBef>
          <a:spcPct val="0"/>
        </a:spcBef>
        <a:spcAft>
          <a:spcPct val="0"/>
        </a:spcAft>
        <a:defRPr sz="2400" b="1">
          <a:solidFill>
            <a:srgbClr val="FF0000"/>
          </a:solidFill>
          <a:latin typeface="Arial" charset="0"/>
        </a:defRPr>
      </a:lvl4pPr>
      <a:lvl5pPr algn="l" rtl="0" eaLnBrk="1" fontAlgn="base" hangingPunct="1">
        <a:lnSpc>
          <a:spcPts val="2600"/>
        </a:lnSpc>
        <a:spcBef>
          <a:spcPct val="0"/>
        </a:spcBef>
        <a:spcAft>
          <a:spcPct val="0"/>
        </a:spcAft>
        <a:defRPr sz="2400" b="1">
          <a:solidFill>
            <a:srgbClr val="FF0000"/>
          </a:solidFill>
          <a:latin typeface="Arial" charset="0"/>
        </a:defRPr>
      </a:lvl5pPr>
      <a:lvl6pPr marL="457200" algn="l" rtl="0" eaLnBrk="1" fontAlgn="base" hangingPunct="1">
        <a:lnSpc>
          <a:spcPts val="2600"/>
        </a:lnSpc>
        <a:spcBef>
          <a:spcPct val="0"/>
        </a:spcBef>
        <a:spcAft>
          <a:spcPct val="0"/>
        </a:spcAft>
        <a:defRPr sz="2400" b="1">
          <a:solidFill>
            <a:srgbClr val="FF0000"/>
          </a:solidFill>
          <a:latin typeface="Arial" charset="0"/>
        </a:defRPr>
      </a:lvl6pPr>
      <a:lvl7pPr marL="914400" algn="l" rtl="0" eaLnBrk="1" fontAlgn="base" hangingPunct="1">
        <a:lnSpc>
          <a:spcPts val="2600"/>
        </a:lnSpc>
        <a:spcBef>
          <a:spcPct val="0"/>
        </a:spcBef>
        <a:spcAft>
          <a:spcPct val="0"/>
        </a:spcAft>
        <a:defRPr sz="2400" b="1">
          <a:solidFill>
            <a:srgbClr val="FF0000"/>
          </a:solidFill>
          <a:latin typeface="Arial" charset="0"/>
        </a:defRPr>
      </a:lvl7pPr>
      <a:lvl8pPr marL="1371600" algn="l" rtl="0" eaLnBrk="1" fontAlgn="base" hangingPunct="1">
        <a:lnSpc>
          <a:spcPts val="2600"/>
        </a:lnSpc>
        <a:spcBef>
          <a:spcPct val="0"/>
        </a:spcBef>
        <a:spcAft>
          <a:spcPct val="0"/>
        </a:spcAft>
        <a:defRPr sz="2400" b="1">
          <a:solidFill>
            <a:srgbClr val="FF0000"/>
          </a:solidFill>
          <a:latin typeface="Arial" charset="0"/>
        </a:defRPr>
      </a:lvl8pPr>
      <a:lvl9pPr marL="1828800" algn="l" rtl="0" eaLnBrk="1" fontAlgn="base" hangingPunct="1">
        <a:lnSpc>
          <a:spcPts val="2600"/>
        </a:lnSpc>
        <a:spcBef>
          <a:spcPct val="0"/>
        </a:spcBef>
        <a:spcAft>
          <a:spcPct val="0"/>
        </a:spcAft>
        <a:defRPr sz="2400" b="1">
          <a:solidFill>
            <a:srgbClr val="FF0000"/>
          </a:solidFill>
          <a:latin typeface="Arial" charset="0"/>
        </a:defRPr>
      </a:lvl9pPr>
    </p:titleStyle>
    <p:bodyStyle>
      <a:lvl1pPr marL="254000" indent="-254000" algn="l" rtl="0" eaLnBrk="1" fontAlgn="base" hangingPunct="1">
        <a:lnSpc>
          <a:spcPts val="2200"/>
        </a:lnSpc>
        <a:spcBef>
          <a:spcPts val="1400"/>
        </a:spcBef>
        <a:spcAft>
          <a:spcPct val="0"/>
        </a:spcAft>
        <a:buSzPct val="120000"/>
        <a:buFont typeface="Times" charset="0"/>
        <a:buBlip>
          <a:blip r:embed="rId9"/>
        </a:buBlip>
        <a:defRPr b="1">
          <a:solidFill>
            <a:schemeClr val="tx1"/>
          </a:solidFill>
          <a:latin typeface="+mn-lt"/>
          <a:ea typeface="+mn-ea"/>
          <a:cs typeface="+mn-cs"/>
        </a:defRPr>
      </a:lvl1pPr>
      <a:lvl2pPr marL="584200" indent="-139700" algn="l" rtl="0" eaLnBrk="1" fontAlgn="base" hangingPunct="1">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1" fontAlgn="base" hangingPunct="1">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eaLnBrk="1" fontAlgn="base" hangingPunct="1">
        <a:spcBef>
          <a:spcPct val="20000"/>
        </a:spcBef>
        <a:spcAft>
          <a:spcPct val="0"/>
        </a:spcAft>
        <a:defRPr sz="2000">
          <a:solidFill>
            <a:schemeClr val="tx1"/>
          </a:solidFill>
          <a:latin typeface="+mn-lt"/>
        </a:defRPr>
      </a:lvl4pPr>
      <a:lvl5pPr marL="1808163" indent="-306388" algn="l" rtl="0" eaLnBrk="1" fontAlgn="base" hangingPunct="1">
        <a:spcBef>
          <a:spcPct val="20000"/>
        </a:spcBef>
        <a:spcAft>
          <a:spcPct val="0"/>
        </a:spcAft>
        <a:defRPr sz="2000">
          <a:solidFill>
            <a:schemeClr val="tx1"/>
          </a:solidFill>
          <a:latin typeface="Times" charset="0"/>
        </a:defRPr>
      </a:lvl5pPr>
      <a:lvl6pPr marL="2265363" indent="-306388" algn="l" rtl="0" eaLnBrk="1" fontAlgn="base" hangingPunct="1">
        <a:spcBef>
          <a:spcPct val="20000"/>
        </a:spcBef>
        <a:spcAft>
          <a:spcPct val="0"/>
        </a:spcAft>
        <a:defRPr sz="2000">
          <a:solidFill>
            <a:schemeClr val="tx1"/>
          </a:solidFill>
          <a:latin typeface="Times" charset="0"/>
        </a:defRPr>
      </a:lvl6pPr>
      <a:lvl7pPr marL="2722563" indent="-306388" algn="l" rtl="0" eaLnBrk="1" fontAlgn="base" hangingPunct="1">
        <a:spcBef>
          <a:spcPct val="20000"/>
        </a:spcBef>
        <a:spcAft>
          <a:spcPct val="0"/>
        </a:spcAft>
        <a:defRPr sz="2000">
          <a:solidFill>
            <a:schemeClr val="tx1"/>
          </a:solidFill>
          <a:latin typeface="Times" charset="0"/>
        </a:defRPr>
      </a:lvl7pPr>
      <a:lvl8pPr marL="3179763" indent="-306388" algn="l" rtl="0" eaLnBrk="1" fontAlgn="base" hangingPunct="1">
        <a:spcBef>
          <a:spcPct val="20000"/>
        </a:spcBef>
        <a:spcAft>
          <a:spcPct val="0"/>
        </a:spcAft>
        <a:defRPr sz="2000">
          <a:solidFill>
            <a:schemeClr val="tx1"/>
          </a:solidFill>
          <a:latin typeface="Times" charset="0"/>
        </a:defRPr>
      </a:lvl8pPr>
      <a:lvl9pPr marL="3636963" indent="-306388" algn="l" rtl="0" eaLnBrk="1" fontAlgn="base" hangingPunct="1">
        <a:spcBef>
          <a:spcPct val="20000"/>
        </a:spcBef>
        <a:spcAft>
          <a:spcPct val="0"/>
        </a:spcAft>
        <a:defRPr sz="2000">
          <a:solidFill>
            <a:schemeClr val="tx1"/>
          </a:solidFill>
          <a:latin typeface="Times"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4.gif"/></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hyperlink" Target="https://www.bibb.de/dokumente/pdf/HA169.pdf"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www.qube-data.de/"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Forum </a:t>
            </a:r>
            <a:r>
              <a:rPr lang="de-DE" dirty="0" smtClean="0"/>
              <a:t>9 </a:t>
            </a:r>
            <a:r>
              <a:rPr lang="de-DE" dirty="0"/>
              <a:t>| IG Metall Fachtagung für Personal in der beruflichen Bildung </a:t>
            </a:r>
          </a:p>
        </p:txBody>
      </p:sp>
      <p:sp>
        <p:nvSpPr>
          <p:cNvPr id="3" name="Untertitel 2"/>
          <p:cNvSpPr>
            <a:spLocks noGrp="1"/>
          </p:cNvSpPr>
          <p:nvPr>
            <p:ph type="subTitle" idx="1"/>
          </p:nvPr>
        </p:nvSpPr>
        <p:spPr/>
        <p:txBody>
          <a:bodyPr/>
          <a:lstStyle/>
          <a:p>
            <a:r>
              <a:rPr lang="de-DE" dirty="0" smtClean="0"/>
              <a:t>Qualität der Praxisphasen</a:t>
            </a:r>
          </a:p>
          <a:p>
            <a:r>
              <a:rPr lang="de-DE" sz="1800" b="0" dirty="0" smtClean="0"/>
              <a:t>Mitbestimmung | Ansprache | </a:t>
            </a:r>
            <a:r>
              <a:rPr lang="de-DE" sz="1800" b="0" dirty="0" smtClean="0"/>
              <a:t>BVs &amp; TVs</a:t>
            </a:r>
            <a:endParaRPr lang="de-DE" sz="1800" b="0" dirty="0"/>
          </a:p>
        </p:txBody>
      </p:sp>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l="548" t="18544" r="-548" b="19644"/>
          <a:stretch/>
        </p:blipFill>
        <p:spPr>
          <a:xfrm>
            <a:off x="515442" y="1628800"/>
            <a:ext cx="8737078" cy="3600400"/>
          </a:xfrm>
          <a:prstGeom prst="rect">
            <a:avLst/>
          </a:prstGeom>
          <a:ln>
            <a:solidFill>
              <a:srgbClr val="FF0000"/>
            </a:solidFill>
          </a:ln>
        </p:spPr>
      </p:pic>
    </p:spTree>
    <p:extLst>
      <p:ext uri="{BB962C8B-B14F-4D97-AF65-F5344CB8AC3E}">
        <p14:creationId xmlns:p14="http://schemas.microsoft.com/office/powerpoint/2010/main" val="440432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5" y="3563280"/>
            <a:ext cx="8421440" cy="2890056"/>
          </a:xfrm>
        </p:spPr>
        <p:txBody>
          <a:bodyPr/>
          <a:lstStyle/>
          <a:p>
            <a:r>
              <a:rPr lang="de-DE" dirty="0"/>
              <a:t>BetrVG </a:t>
            </a:r>
            <a:r>
              <a:rPr lang="de-DE" dirty="0" smtClean="0"/>
              <a:t>§98 </a:t>
            </a:r>
            <a:r>
              <a:rPr lang="de-DE" dirty="0"/>
              <a:t>Durchführung betrieblicher Bildungsmaßnahmen</a:t>
            </a:r>
            <a:endParaRPr lang="de-DE" dirty="0" smtClean="0"/>
          </a:p>
          <a:p>
            <a:pPr lvl="1"/>
            <a:r>
              <a:rPr lang="de-DE" dirty="0" smtClean="0"/>
              <a:t>(1</a:t>
            </a:r>
            <a:r>
              <a:rPr lang="de-DE" dirty="0"/>
              <a:t>) Der Betriebsrat hat bei der </a:t>
            </a:r>
            <a:r>
              <a:rPr lang="de-DE" b="1" dirty="0"/>
              <a:t>Durchführung von Maßnahmen </a:t>
            </a:r>
            <a:r>
              <a:rPr lang="de-DE" b="1" dirty="0" smtClean="0"/>
              <a:t>der betrieblichen </a:t>
            </a:r>
            <a:r>
              <a:rPr lang="de-DE" b="1" dirty="0"/>
              <a:t>Berufsbildung </a:t>
            </a:r>
            <a:r>
              <a:rPr lang="de-DE" b="1" dirty="0">
                <a:solidFill>
                  <a:schemeClr val="accent3"/>
                </a:solidFill>
              </a:rPr>
              <a:t>mitzubestimmen</a:t>
            </a:r>
            <a:r>
              <a:rPr lang="de-DE" dirty="0" smtClean="0"/>
              <a:t>.</a:t>
            </a:r>
          </a:p>
          <a:p>
            <a:pPr lvl="1"/>
            <a:r>
              <a:rPr lang="de-DE" dirty="0"/>
              <a:t>(2) Der Betriebsrat kann der </a:t>
            </a:r>
            <a:r>
              <a:rPr lang="de-DE" b="1" dirty="0"/>
              <a:t>Bestellung einer mit der </a:t>
            </a:r>
            <a:r>
              <a:rPr lang="de-DE" b="1" dirty="0" smtClean="0"/>
              <a:t>Durchführung der </a:t>
            </a:r>
            <a:r>
              <a:rPr lang="de-DE" b="1" dirty="0"/>
              <a:t>betrieblichen Berufsbildung beauftragten Person </a:t>
            </a:r>
            <a:r>
              <a:rPr lang="de-DE" b="1" dirty="0" smtClean="0">
                <a:solidFill>
                  <a:schemeClr val="accent3"/>
                </a:solidFill>
              </a:rPr>
              <a:t>widersprechen</a:t>
            </a:r>
            <a:r>
              <a:rPr lang="de-DE" b="1" dirty="0" smtClean="0"/>
              <a:t> oder </a:t>
            </a:r>
            <a:r>
              <a:rPr lang="de-DE" b="1" dirty="0"/>
              <a:t>ihre </a:t>
            </a:r>
            <a:r>
              <a:rPr lang="de-DE" b="1" dirty="0">
                <a:solidFill>
                  <a:schemeClr val="accent3"/>
                </a:solidFill>
              </a:rPr>
              <a:t>Abberufung verlangen</a:t>
            </a:r>
            <a:r>
              <a:rPr lang="de-DE" dirty="0"/>
              <a:t>, </a:t>
            </a:r>
            <a:r>
              <a:rPr lang="de-DE" dirty="0" smtClean="0"/>
              <a:t>[…] </a:t>
            </a:r>
            <a:endParaRPr lang="de-DE" dirty="0"/>
          </a:p>
          <a:p>
            <a:pPr lvl="1"/>
            <a:r>
              <a:rPr lang="de-DE" dirty="0"/>
              <a:t>(3) Führt der Arbeitgeber </a:t>
            </a:r>
            <a:r>
              <a:rPr lang="de-DE" b="1" dirty="0"/>
              <a:t>betriebliche Maßnahmen</a:t>
            </a:r>
            <a:r>
              <a:rPr lang="de-DE" dirty="0"/>
              <a:t> der </a:t>
            </a:r>
            <a:r>
              <a:rPr lang="de-DE" dirty="0" smtClean="0"/>
              <a:t>Berufsbildung durch </a:t>
            </a:r>
            <a:r>
              <a:rPr lang="de-DE" dirty="0"/>
              <a:t>oder stellt er für </a:t>
            </a:r>
            <a:r>
              <a:rPr lang="de-DE" b="1" dirty="0"/>
              <a:t>außerbetriebliche Maßnahmen </a:t>
            </a:r>
            <a:r>
              <a:rPr lang="de-DE" b="1" dirty="0" smtClean="0"/>
              <a:t>der Berufsbildung </a:t>
            </a:r>
            <a:r>
              <a:rPr lang="de-DE" dirty="0"/>
              <a:t>Arbeitnehmer frei oder </a:t>
            </a:r>
            <a:r>
              <a:rPr lang="de-DE" b="1" dirty="0"/>
              <a:t>trägt er </a:t>
            </a:r>
            <a:r>
              <a:rPr lang="de-DE" dirty="0"/>
              <a:t>die durch die </a:t>
            </a:r>
            <a:r>
              <a:rPr lang="de-DE" dirty="0" smtClean="0"/>
              <a:t>Teilnahme von </a:t>
            </a:r>
            <a:r>
              <a:rPr lang="de-DE" dirty="0"/>
              <a:t>Arbeitnehmern an solchen Maßnahmen </a:t>
            </a:r>
            <a:r>
              <a:rPr lang="de-DE" dirty="0" smtClean="0"/>
              <a:t>entstehenden </a:t>
            </a:r>
            <a:r>
              <a:rPr lang="de-DE" b="1" dirty="0" smtClean="0"/>
              <a:t>Kosten </a:t>
            </a:r>
            <a:r>
              <a:rPr lang="de-DE" b="1" dirty="0"/>
              <a:t>ganz oder teilweise</a:t>
            </a:r>
            <a:r>
              <a:rPr lang="de-DE" dirty="0"/>
              <a:t>, </a:t>
            </a:r>
            <a:r>
              <a:rPr lang="de-DE" b="1" dirty="0"/>
              <a:t>so kann der Betriebsrat </a:t>
            </a:r>
            <a:r>
              <a:rPr lang="de-DE" b="1" dirty="0" smtClean="0">
                <a:solidFill>
                  <a:schemeClr val="accent3"/>
                </a:solidFill>
              </a:rPr>
              <a:t>Vorschläge</a:t>
            </a:r>
            <a:r>
              <a:rPr lang="de-DE" b="1" dirty="0" smtClean="0"/>
              <a:t> für </a:t>
            </a:r>
            <a:r>
              <a:rPr lang="de-DE" b="1" dirty="0"/>
              <a:t>die Teilnahme von Arbeitnehmern </a:t>
            </a:r>
            <a:r>
              <a:rPr lang="de-DE" b="1" dirty="0" smtClean="0"/>
              <a:t>[…] </a:t>
            </a:r>
            <a:r>
              <a:rPr lang="de-DE" b="1" dirty="0">
                <a:solidFill>
                  <a:schemeClr val="accent3"/>
                </a:solidFill>
              </a:rPr>
              <a:t>machen</a:t>
            </a:r>
            <a:r>
              <a:rPr lang="de-DE" dirty="0"/>
              <a:t>.</a:t>
            </a:r>
          </a:p>
          <a:p>
            <a:pPr lvl="1"/>
            <a:r>
              <a:rPr lang="de-DE" dirty="0" smtClean="0"/>
              <a:t>[…]</a:t>
            </a:r>
          </a:p>
        </p:txBody>
      </p:sp>
      <p:sp>
        <p:nvSpPr>
          <p:cNvPr id="4" name="Foliennummernplatzhalter 3"/>
          <p:cNvSpPr>
            <a:spLocks noGrp="1"/>
          </p:cNvSpPr>
          <p:nvPr>
            <p:ph type="sldNum" sz="quarter" idx="10"/>
          </p:nvPr>
        </p:nvSpPr>
        <p:spPr/>
        <p:txBody>
          <a:bodyPr/>
          <a:lstStyle/>
          <a:p>
            <a:fld id="{37D64997-12B8-4B92-8586-39D430AF88F2}" type="slidenum">
              <a:rPr lang="de-DE" smtClean="0"/>
              <a:pPr/>
              <a:t>10</a:t>
            </a:fld>
            <a:endParaRPr lang="de-DE">
              <a:solidFill>
                <a:schemeClr val="tx1"/>
              </a:solidFill>
            </a:endParaRPr>
          </a:p>
        </p:txBody>
      </p:sp>
      <p:pic>
        <p:nvPicPr>
          <p:cNvPr id="10" name="Grafik 9"/>
          <p:cNvPicPr>
            <a:picLocks noChangeAspect="1"/>
          </p:cNvPicPr>
          <p:nvPr/>
        </p:nvPicPr>
        <p:blipFill rotWithShape="1">
          <a:blip r:embed="rId3"/>
          <a:srcRect l="870" t="27506" r="730" b="22985"/>
          <a:stretch/>
        </p:blipFill>
        <p:spPr>
          <a:xfrm>
            <a:off x="-5355" y="1047194"/>
            <a:ext cx="9648641" cy="2067566"/>
          </a:xfrm>
          <a:prstGeom prst="rect">
            <a:avLst/>
          </a:prstGeom>
        </p:spPr>
      </p:pic>
      <p:sp>
        <p:nvSpPr>
          <p:cNvPr id="5" name="Rechteck 4"/>
          <p:cNvSpPr/>
          <p:nvPr/>
        </p:nvSpPr>
        <p:spPr bwMode="auto">
          <a:xfrm>
            <a:off x="683568" y="4365104"/>
            <a:ext cx="8280920" cy="576064"/>
          </a:xfrm>
          <a:prstGeom prst="rect">
            <a:avLst/>
          </a:prstGeom>
          <a:solidFill>
            <a:srgbClr val="FFFFFF">
              <a:alpha val="69804"/>
            </a:srgbClr>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6" name="Titel 5"/>
          <p:cNvSpPr>
            <a:spLocks noGrp="1"/>
          </p:cNvSpPr>
          <p:nvPr>
            <p:ph type="title"/>
          </p:nvPr>
        </p:nvSpPr>
        <p:spPr/>
        <p:txBody>
          <a:bodyPr/>
          <a:lstStyle/>
          <a:p>
            <a:endParaRPr lang="de-DE"/>
          </a:p>
        </p:txBody>
      </p:sp>
    </p:spTree>
    <p:extLst>
      <p:ext uri="{BB962C8B-B14F-4D97-AF65-F5344CB8AC3E}">
        <p14:creationId xmlns:p14="http://schemas.microsoft.com/office/powerpoint/2010/main" val="1086967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Zahlen, Daten, Fakten</a:t>
            </a:r>
            <a:endParaRPr lang="de-DE" dirty="0"/>
          </a:p>
        </p:txBody>
      </p:sp>
      <p:sp>
        <p:nvSpPr>
          <p:cNvPr id="3" name="Foliennummernplatzhalter 2"/>
          <p:cNvSpPr>
            <a:spLocks noGrp="1"/>
          </p:cNvSpPr>
          <p:nvPr>
            <p:ph type="sldNum" sz="quarter" idx="10"/>
          </p:nvPr>
        </p:nvSpPr>
        <p:spPr>
          <a:xfrm>
            <a:off x="8688735" y="6589713"/>
            <a:ext cx="128240" cy="141642"/>
          </a:xfrm>
        </p:spPr>
        <p:txBody>
          <a:bodyPr/>
          <a:lstStyle/>
          <a:p>
            <a:fld id="{9813A159-97F6-41B2-965E-456A1F9948DD}" type="slidenum">
              <a:rPr lang="de-DE" smtClean="0"/>
              <a:t>11</a:t>
            </a:fld>
            <a:endParaRPr lang="de-DE" dirty="0">
              <a:solidFill>
                <a:schemeClr val="tx1"/>
              </a:solidFill>
            </a:endParaRPr>
          </a:p>
        </p:txBody>
      </p:sp>
      <p:sp>
        <p:nvSpPr>
          <p:cNvPr id="5" name="Textplatzhalter 4"/>
          <p:cNvSpPr>
            <a:spLocks noGrp="1"/>
          </p:cNvSpPr>
          <p:nvPr>
            <p:ph type="body" sz="quarter" idx="12"/>
          </p:nvPr>
        </p:nvSpPr>
        <p:spPr/>
        <p:txBody>
          <a:bodyPr/>
          <a:lstStyle/>
          <a:p>
            <a:pPr marL="0" indent="0">
              <a:buNone/>
            </a:pPr>
            <a:r>
              <a:rPr lang="de-DE" dirty="0" smtClean="0"/>
              <a:t>Entwicklung des Dualen Studiums</a:t>
            </a:r>
            <a:br>
              <a:rPr lang="de-DE" dirty="0" smtClean="0"/>
            </a:br>
            <a:endParaRPr lang="de-DE" dirty="0"/>
          </a:p>
        </p:txBody>
      </p:sp>
      <p:graphicFrame>
        <p:nvGraphicFramePr>
          <p:cNvPr id="11" name="Diagramm 10"/>
          <p:cNvGraphicFramePr/>
          <p:nvPr>
            <p:extLst>
              <p:ext uri="{D42A27DB-BD31-4B8C-83A1-F6EECF244321}">
                <p14:modId xmlns:p14="http://schemas.microsoft.com/office/powerpoint/2010/main" val="2322752744"/>
              </p:ext>
            </p:extLst>
          </p:nvPr>
        </p:nvGraphicFramePr>
        <p:xfrm>
          <a:off x="167438" y="1772816"/>
          <a:ext cx="5052634"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6" name="Fußzeilenplatzhalter 4"/>
          <p:cNvSpPr>
            <a:spLocks noGrp="1"/>
          </p:cNvSpPr>
          <p:nvPr>
            <p:ph type="ftr" sz="quarter" idx="11"/>
          </p:nvPr>
        </p:nvSpPr>
        <p:spPr>
          <a:xfrm>
            <a:off x="184149" y="6589713"/>
            <a:ext cx="1908000" cy="153888"/>
          </a:xfrm>
        </p:spPr>
        <p:txBody>
          <a:bodyPr anchor="ctr"/>
          <a:lstStyle/>
          <a:p>
            <a:pPr>
              <a:buNone/>
            </a:pPr>
            <a:r>
              <a:rPr lang="de-DE" sz="1000" dirty="0" smtClean="0"/>
              <a:t>Quelle: BIBB 2017, S. 9, 22</a:t>
            </a:r>
            <a:endParaRPr lang="de-DE" sz="1000" dirty="0"/>
          </a:p>
        </p:txBody>
      </p:sp>
      <p:pic>
        <p:nvPicPr>
          <p:cNvPr id="31" name="Grafik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0600" y="836712"/>
            <a:ext cx="3707904" cy="5617459"/>
          </a:xfrm>
          <a:prstGeom prst="rect">
            <a:avLst/>
          </a:prstGeom>
        </p:spPr>
      </p:pic>
    </p:spTree>
    <p:extLst>
      <p:ext uri="{BB962C8B-B14F-4D97-AF65-F5344CB8AC3E}">
        <p14:creationId xmlns:p14="http://schemas.microsoft.com/office/powerpoint/2010/main" val="1067265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Zahlen, Daten, Fakten</a:t>
            </a:r>
            <a:endParaRPr lang="de-DE" dirty="0"/>
          </a:p>
        </p:txBody>
      </p:sp>
      <p:sp>
        <p:nvSpPr>
          <p:cNvPr id="3" name="Foliennummernplatzhalter 2"/>
          <p:cNvSpPr>
            <a:spLocks noGrp="1"/>
          </p:cNvSpPr>
          <p:nvPr>
            <p:ph type="sldNum" sz="quarter" idx="10"/>
          </p:nvPr>
        </p:nvSpPr>
        <p:spPr>
          <a:xfrm>
            <a:off x="8688735" y="6589713"/>
            <a:ext cx="128240" cy="141642"/>
          </a:xfrm>
        </p:spPr>
        <p:txBody>
          <a:bodyPr/>
          <a:lstStyle/>
          <a:p>
            <a:fld id="{71415625-CB7E-450D-A76A-662D67436494}" type="slidenum">
              <a:rPr lang="de-DE" smtClean="0"/>
              <a:t>12</a:t>
            </a:fld>
            <a:endParaRPr lang="de-DE" dirty="0">
              <a:solidFill>
                <a:schemeClr val="tx1"/>
              </a:solidFill>
            </a:endParaRPr>
          </a:p>
        </p:txBody>
      </p:sp>
      <p:sp>
        <p:nvSpPr>
          <p:cNvPr id="5" name="Textplatzhalter 4"/>
          <p:cNvSpPr>
            <a:spLocks noGrp="1"/>
          </p:cNvSpPr>
          <p:nvPr>
            <p:ph type="body" sz="quarter" idx="12"/>
          </p:nvPr>
        </p:nvSpPr>
        <p:spPr>
          <a:xfrm>
            <a:off x="323527" y="1052736"/>
            <a:ext cx="8493448" cy="5184576"/>
          </a:xfrm>
        </p:spPr>
        <p:txBody>
          <a:bodyPr/>
          <a:lstStyle/>
          <a:p>
            <a:pPr marL="0" indent="0">
              <a:buNone/>
            </a:pPr>
            <a:r>
              <a:rPr lang="de-DE" dirty="0" smtClean="0"/>
              <a:t>Erläuterung zu den „dualen“ Studienformaten</a:t>
            </a:r>
          </a:p>
        </p:txBody>
      </p:sp>
      <p:sp>
        <p:nvSpPr>
          <p:cNvPr id="11" name="Fußzeilenplatzhalter 4"/>
          <p:cNvSpPr>
            <a:spLocks noGrp="1"/>
          </p:cNvSpPr>
          <p:nvPr>
            <p:ph type="ftr" sz="quarter" idx="11"/>
          </p:nvPr>
        </p:nvSpPr>
        <p:spPr>
          <a:xfrm>
            <a:off x="184150" y="6589713"/>
            <a:ext cx="3600000" cy="153888"/>
          </a:xfrm>
        </p:spPr>
        <p:txBody>
          <a:bodyPr anchor="ctr"/>
          <a:lstStyle/>
          <a:p>
            <a:r>
              <a:rPr lang="de-DE" sz="1000" dirty="0" smtClean="0"/>
              <a:t>Quelle: BIBB-HA Empfehlung 169. </a:t>
            </a:r>
            <a:r>
              <a:rPr lang="de-DE" sz="1000" dirty="0"/>
              <a:t>S. </a:t>
            </a:r>
            <a:r>
              <a:rPr lang="de-DE" sz="1000" dirty="0" smtClean="0"/>
              <a:t>4, 9</a:t>
            </a:r>
            <a:endParaRPr lang="de-DE" sz="1000" dirty="0"/>
          </a:p>
        </p:txBody>
      </p:sp>
      <p:graphicFrame>
        <p:nvGraphicFramePr>
          <p:cNvPr id="4" name="Tabelle"/>
          <p:cNvGraphicFramePr>
            <a:graphicFrameLocks noGrp="1"/>
          </p:cNvGraphicFramePr>
          <p:nvPr>
            <p:extLst>
              <p:ext uri="{D42A27DB-BD31-4B8C-83A1-F6EECF244321}">
                <p14:modId xmlns:p14="http://schemas.microsoft.com/office/powerpoint/2010/main" val="778222733"/>
              </p:ext>
            </p:extLst>
          </p:nvPr>
        </p:nvGraphicFramePr>
        <p:xfrm>
          <a:off x="323527" y="1718816"/>
          <a:ext cx="6408713" cy="1854200"/>
        </p:xfrm>
        <a:graphic>
          <a:graphicData uri="http://schemas.openxmlformats.org/drawingml/2006/table">
            <a:tbl>
              <a:tblPr firstRow="1" bandRow="1">
                <a:tableStyleId>{D27102A9-8310-4765-A935-A1911B00CA55}</a:tableStyleId>
              </a:tblPr>
              <a:tblGrid>
                <a:gridCol w="1152129"/>
                <a:gridCol w="2736304"/>
                <a:gridCol w="2520280"/>
              </a:tblGrid>
              <a:tr h="370840">
                <a:tc>
                  <a:txBody>
                    <a:bodyPr/>
                    <a:lstStyle/>
                    <a:p>
                      <a:endParaRPr lang="de-DE" b="0" dirty="0"/>
                    </a:p>
                  </a:txBody>
                  <a:tcPr>
                    <a:lnL>
                      <a:noFill/>
                    </a:lnL>
                    <a:lnR w="12700" cap="flat" cmpd="sng" algn="ctr">
                      <a:solidFill>
                        <a:schemeClr val="bg1">
                          <a:lumMod val="85000"/>
                        </a:schemeClr>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dirty="0"/>
                    </a:p>
                  </a:txBody>
                  <a:tcP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370840">
                <a:tc rowSpan="2">
                  <a:txBody>
                    <a:bodyPr/>
                    <a:lstStyle/>
                    <a:p>
                      <a:r>
                        <a:rPr lang="de-DE" b="0" dirty="0" smtClean="0"/>
                        <a:t>Erstaus-</a:t>
                      </a:r>
                      <a:br>
                        <a:rPr lang="de-DE" b="0" dirty="0" smtClean="0"/>
                      </a:br>
                      <a:r>
                        <a:rPr lang="de-DE" b="0" dirty="0" err="1" smtClean="0"/>
                        <a:t>bildung</a:t>
                      </a:r>
                      <a:endParaRPr lang="de-DE" b="0" dirty="0"/>
                    </a:p>
                  </a:txBody>
                  <a:tcPr>
                    <a:lnL>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dirty="0" smtClean="0">
                          <a:solidFill>
                            <a:schemeClr val="accent1"/>
                          </a:solidFill>
                        </a:rPr>
                        <a:t>Ausbildungsintegrierend</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dirty="0" smtClean="0"/>
                        <a:t>Ausbildungsbegleitend</a:t>
                      </a:r>
                      <a:endParaRPr lang="de-DE" dirty="0"/>
                    </a:p>
                  </a:txBody>
                  <a:tcP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endParaRPr lang="de-DE" dirty="0"/>
                    </a:p>
                  </a:txBody>
                  <a:tcPr/>
                </a:tc>
                <a:tc>
                  <a:txBody>
                    <a:bodyPr/>
                    <a:lstStyle/>
                    <a:p>
                      <a:r>
                        <a:rPr lang="de-DE" dirty="0" smtClean="0">
                          <a:solidFill>
                            <a:schemeClr val="accent1"/>
                          </a:solidFill>
                        </a:rPr>
                        <a:t>Praxisintegrierend</a:t>
                      </a:r>
                      <a:endParaRPr lang="de-DE" dirty="0">
                        <a:solidFill>
                          <a:schemeClr val="accent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dirty="0" smtClean="0"/>
                        <a:t>Praxisbegleitend</a:t>
                      </a:r>
                      <a:endParaRPr lang="de-DE" dirty="0"/>
                    </a:p>
                  </a:txBody>
                  <a:tcP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370840">
                <a:tc rowSpan="2">
                  <a:txBody>
                    <a:bodyPr/>
                    <a:lstStyle/>
                    <a:p>
                      <a:r>
                        <a:rPr lang="de-DE" b="0" dirty="0" smtClean="0"/>
                        <a:t>Weiter</a:t>
                      </a:r>
                      <a:br>
                        <a:rPr lang="de-DE" b="0" dirty="0" smtClean="0"/>
                      </a:br>
                      <a:r>
                        <a:rPr lang="de-DE" b="0" dirty="0" err="1" smtClean="0"/>
                        <a:t>bildung</a:t>
                      </a:r>
                      <a:endParaRPr lang="de-DE" b="0" dirty="0"/>
                    </a:p>
                  </a:txBody>
                  <a:tcPr>
                    <a:lnL>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de-DE" dirty="0" smtClean="0"/>
                        <a:t>Berufsintegrierend</a:t>
                      </a:r>
                      <a:endParaRPr lang="de-DE"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dirty="0" smtClean="0"/>
                        <a:t>Berufsbegleitend</a:t>
                      </a:r>
                      <a:endParaRPr lang="de-DE" dirty="0"/>
                    </a:p>
                  </a:txBody>
                  <a:tcP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endParaRPr lang="de-DE" dirty="0"/>
                    </a:p>
                  </a:txBody>
                  <a:tcPr/>
                </a:tc>
                <a:tc>
                  <a:txBody>
                    <a:bodyPr/>
                    <a:lstStyle/>
                    <a:p>
                      <a:r>
                        <a:rPr lang="de-DE" dirty="0" smtClean="0"/>
                        <a:t>Praxisintegrierend</a:t>
                      </a:r>
                      <a:endParaRPr lang="de-DE"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dirty="0" smtClean="0"/>
                        <a:t>Praxisbegleitend</a:t>
                      </a:r>
                      <a:endParaRPr lang="de-DE" dirty="0"/>
                    </a:p>
                  </a:txBody>
                  <a:tcP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graphicFrame>
        <p:nvGraphicFramePr>
          <p:cNvPr id="13" name="Tabelle_Überschriften"/>
          <p:cNvGraphicFramePr>
            <a:graphicFrameLocks noGrp="1"/>
          </p:cNvGraphicFramePr>
          <p:nvPr>
            <p:extLst>
              <p:ext uri="{D42A27DB-BD31-4B8C-83A1-F6EECF244321}">
                <p14:modId xmlns:p14="http://schemas.microsoft.com/office/powerpoint/2010/main" val="4202985717"/>
              </p:ext>
            </p:extLst>
          </p:nvPr>
        </p:nvGraphicFramePr>
        <p:xfrm>
          <a:off x="323527" y="1718816"/>
          <a:ext cx="6408713" cy="1854200"/>
        </p:xfrm>
        <a:graphic>
          <a:graphicData uri="http://schemas.openxmlformats.org/drawingml/2006/table">
            <a:tbl>
              <a:tblPr firstRow="1" bandRow="1">
                <a:tableStyleId>{2D5ABB26-0587-4C30-8999-92F81FD0307C}</a:tableStyleId>
              </a:tblPr>
              <a:tblGrid>
                <a:gridCol w="1152129"/>
                <a:gridCol w="2736304"/>
                <a:gridCol w="2520280"/>
              </a:tblGrid>
              <a:tr h="370840">
                <a:tc>
                  <a:txBody>
                    <a:bodyPr/>
                    <a:lstStyle/>
                    <a:p>
                      <a:endParaRPr lang="de-DE" b="1" dirty="0"/>
                    </a:p>
                  </a:txBody>
                  <a:tcPr/>
                </a:tc>
                <a:tc>
                  <a:txBody>
                    <a:bodyPr/>
                    <a:lstStyle/>
                    <a:p>
                      <a:r>
                        <a:rPr lang="de-DE" b="1" dirty="0" smtClean="0"/>
                        <a:t>Dual</a:t>
                      </a:r>
                      <a:endParaRPr lang="de-DE" b="1" dirty="0"/>
                    </a:p>
                  </a:txBody>
                  <a:tcPr/>
                </a:tc>
                <a:tc>
                  <a:txBody>
                    <a:bodyPr/>
                    <a:lstStyle/>
                    <a:p>
                      <a:r>
                        <a:rPr lang="de-DE" b="1" dirty="0" smtClean="0"/>
                        <a:t>Nicht Dual</a:t>
                      </a:r>
                      <a:endParaRPr lang="de-DE" b="1" dirty="0"/>
                    </a:p>
                  </a:txBody>
                  <a:tcPr/>
                </a:tc>
              </a:tr>
              <a:tr h="370840">
                <a:tc rowSpan="2">
                  <a:txBody>
                    <a:bodyPr/>
                    <a:lstStyle/>
                    <a:p>
                      <a:endParaRPr lang="de-DE" b="1" dirty="0"/>
                    </a:p>
                  </a:txBody>
                  <a:tcPr/>
                </a:tc>
                <a:tc>
                  <a:txBody>
                    <a:bodyPr/>
                    <a:lstStyle/>
                    <a:p>
                      <a:endParaRPr lang="de-DE" b="1" dirty="0"/>
                    </a:p>
                  </a:txBody>
                  <a:tcPr/>
                </a:tc>
                <a:tc>
                  <a:txBody>
                    <a:bodyPr/>
                    <a:lstStyle/>
                    <a:p>
                      <a:endParaRPr lang="de-DE" b="1"/>
                    </a:p>
                  </a:txBody>
                  <a:tcPr/>
                </a:tc>
              </a:tr>
              <a:tr h="370840">
                <a:tc vMerge="1">
                  <a:txBody>
                    <a:bodyPr/>
                    <a:lstStyle/>
                    <a:p>
                      <a:endParaRPr lang="de-DE" dirty="0"/>
                    </a:p>
                  </a:txBody>
                  <a:tcPr/>
                </a:tc>
                <a:tc>
                  <a:txBody>
                    <a:bodyPr/>
                    <a:lstStyle/>
                    <a:p>
                      <a:endParaRPr lang="de-DE" b="1"/>
                    </a:p>
                  </a:txBody>
                  <a:tcPr/>
                </a:tc>
                <a:tc>
                  <a:txBody>
                    <a:bodyPr/>
                    <a:lstStyle/>
                    <a:p>
                      <a:endParaRPr lang="de-DE" b="1"/>
                    </a:p>
                  </a:txBody>
                  <a:tcPr/>
                </a:tc>
              </a:tr>
              <a:tr h="370840">
                <a:tc rowSpan="2">
                  <a:txBody>
                    <a:bodyPr/>
                    <a:lstStyle/>
                    <a:p>
                      <a:endParaRPr lang="de-DE" b="1" dirty="0"/>
                    </a:p>
                  </a:txBody>
                  <a:tcPr/>
                </a:tc>
                <a:tc>
                  <a:txBody>
                    <a:bodyPr/>
                    <a:lstStyle/>
                    <a:p>
                      <a:endParaRPr lang="de-DE" b="1"/>
                    </a:p>
                  </a:txBody>
                  <a:tcPr/>
                </a:tc>
                <a:tc>
                  <a:txBody>
                    <a:bodyPr/>
                    <a:lstStyle/>
                    <a:p>
                      <a:endParaRPr lang="de-DE" b="1"/>
                    </a:p>
                  </a:txBody>
                  <a:tcPr/>
                </a:tc>
              </a:tr>
              <a:tr h="370840">
                <a:tc vMerge="1">
                  <a:txBody>
                    <a:bodyPr/>
                    <a:lstStyle/>
                    <a:p>
                      <a:endParaRPr lang="de-DE" dirty="0"/>
                    </a:p>
                  </a:txBody>
                  <a:tcPr/>
                </a:tc>
                <a:tc>
                  <a:txBody>
                    <a:bodyPr/>
                    <a:lstStyle/>
                    <a:p>
                      <a:endParaRPr lang="de-DE" b="1"/>
                    </a:p>
                  </a:txBody>
                  <a:tcPr/>
                </a:tc>
                <a:tc>
                  <a:txBody>
                    <a:bodyPr/>
                    <a:lstStyle/>
                    <a:p>
                      <a:endParaRPr lang="de-DE" b="1" dirty="0"/>
                    </a:p>
                  </a:txBody>
                  <a:tcPr/>
                </a:tc>
              </a:tr>
            </a:tbl>
          </a:graphicData>
        </a:graphic>
      </p:graphicFrame>
      <p:grpSp>
        <p:nvGrpSpPr>
          <p:cNvPr id="34" name="Begleitende Formate"/>
          <p:cNvGrpSpPr/>
          <p:nvPr/>
        </p:nvGrpSpPr>
        <p:grpSpPr>
          <a:xfrm>
            <a:off x="6084167" y="2257822"/>
            <a:ext cx="2910037" cy="1739307"/>
            <a:chOff x="3831728" y="3897112"/>
            <a:chExt cx="2910037" cy="1739307"/>
          </a:xfrm>
        </p:grpSpPr>
        <p:pic>
          <p:nvPicPr>
            <p:cNvPr id="16" name="Grafi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73005" y="3993886"/>
              <a:ext cx="1268760" cy="1268760"/>
            </a:xfrm>
            <a:prstGeom prst="rect">
              <a:avLst/>
            </a:prstGeom>
          </p:spPr>
        </p:pic>
        <p:pic>
          <p:nvPicPr>
            <p:cNvPr id="20" name="Grafik 19"/>
            <p:cNvPicPr>
              <a:picLocks noChangeAspect="1"/>
            </p:cNvPicPr>
            <p:nvPr/>
          </p:nvPicPr>
          <p:blipFill rotWithShape="1">
            <a:blip r:embed="rId4" cstate="print">
              <a:extLst>
                <a:ext uri="{28A0092B-C50C-407E-A947-70E740481C1C}">
                  <a14:useLocalDpi xmlns:a14="http://schemas.microsoft.com/office/drawing/2010/main" val="0"/>
                </a:ext>
              </a:extLst>
            </a:blip>
            <a:srcRect r="25863"/>
            <a:stretch/>
          </p:blipFill>
          <p:spPr>
            <a:xfrm flipH="1">
              <a:off x="3831728" y="3897112"/>
              <a:ext cx="1532359" cy="1462308"/>
            </a:xfrm>
            <a:prstGeom prst="rect">
              <a:avLst/>
            </a:prstGeom>
          </p:spPr>
        </p:pic>
        <p:grpSp>
          <p:nvGrpSpPr>
            <p:cNvPr id="24" name="Gruppieren 23"/>
            <p:cNvGrpSpPr/>
            <p:nvPr/>
          </p:nvGrpSpPr>
          <p:grpSpPr>
            <a:xfrm>
              <a:off x="5364088" y="3897112"/>
              <a:ext cx="99392" cy="1462308"/>
              <a:chOff x="5335513" y="3897112"/>
              <a:chExt cx="99392" cy="1462308"/>
            </a:xfrm>
          </p:grpSpPr>
          <p:cxnSp>
            <p:nvCxnSpPr>
              <p:cNvPr id="9" name="Gerader Verbinder 8"/>
              <p:cNvCxnSpPr/>
              <p:nvPr/>
            </p:nvCxnSpPr>
            <p:spPr>
              <a:xfrm>
                <a:off x="5335513" y="3897112"/>
                <a:ext cx="0" cy="1462308"/>
              </a:xfrm>
              <a:prstGeom prst="line">
                <a:avLst/>
              </a:prstGeom>
              <a:ln>
                <a:prstDash val="dash"/>
              </a:ln>
            </p:spPr>
            <p:style>
              <a:lnRef idx="1">
                <a:schemeClr val="accent3"/>
              </a:lnRef>
              <a:fillRef idx="0">
                <a:schemeClr val="accent3"/>
              </a:fillRef>
              <a:effectRef idx="0">
                <a:schemeClr val="accent3"/>
              </a:effectRef>
              <a:fontRef idx="minor">
                <a:schemeClr val="tx1"/>
              </a:fontRef>
            </p:style>
          </p:cxnSp>
          <p:cxnSp>
            <p:nvCxnSpPr>
              <p:cNvPr id="23" name="Gerader Verbinder 22"/>
              <p:cNvCxnSpPr/>
              <p:nvPr/>
            </p:nvCxnSpPr>
            <p:spPr>
              <a:xfrm>
                <a:off x="5434905" y="3897112"/>
                <a:ext cx="0" cy="1462308"/>
              </a:xfrm>
              <a:prstGeom prst="line">
                <a:avLst/>
              </a:prstGeom>
              <a:ln>
                <a:prstDash val="dash"/>
              </a:ln>
            </p:spPr>
            <p:style>
              <a:lnRef idx="1">
                <a:schemeClr val="accent3"/>
              </a:lnRef>
              <a:fillRef idx="0">
                <a:schemeClr val="accent3"/>
              </a:fillRef>
              <a:effectRef idx="0">
                <a:schemeClr val="accent3"/>
              </a:effectRef>
              <a:fontRef idx="minor">
                <a:schemeClr val="tx1"/>
              </a:fontRef>
            </p:style>
          </p:cxnSp>
        </p:grpSp>
        <p:sp>
          <p:nvSpPr>
            <p:cNvPr id="25" name="Textfeld 24"/>
            <p:cNvSpPr txBox="1"/>
            <p:nvPr/>
          </p:nvSpPr>
          <p:spPr>
            <a:xfrm>
              <a:off x="5463480" y="5359420"/>
              <a:ext cx="1268760" cy="276999"/>
            </a:xfrm>
            <a:prstGeom prst="rect">
              <a:avLst/>
            </a:prstGeom>
            <a:noFill/>
            <a:ln>
              <a:noFill/>
            </a:ln>
          </p:spPr>
          <p:txBody>
            <a:bodyPr wrap="square" rtlCol="0">
              <a:spAutoFit/>
            </a:bodyPr>
            <a:lstStyle/>
            <a:p>
              <a:pPr algn="ctr">
                <a:buNone/>
              </a:pPr>
              <a:r>
                <a:rPr lang="de-DE" sz="1200" dirty="0" smtClean="0">
                  <a:solidFill>
                    <a:srgbClr val="FF0000"/>
                  </a:solidFill>
                </a:rPr>
                <a:t>Ausbildung</a:t>
              </a:r>
            </a:p>
          </p:txBody>
        </p:sp>
        <p:sp>
          <p:nvSpPr>
            <p:cNvPr id="26" name="Textfeld 25"/>
            <p:cNvSpPr txBox="1"/>
            <p:nvPr/>
          </p:nvSpPr>
          <p:spPr>
            <a:xfrm>
              <a:off x="4261656" y="5359420"/>
              <a:ext cx="1268760" cy="276999"/>
            </a:xfrm>
            <a:prstGeom prst="rect">
              <a:avLst/>
            </a:prstGeom>
            <a:noFill/>
            <a:ln>
              <a:noFill/>
            </a:ln>
          </p:spPr>
          <p:txBody>
            <a:bodyPr wrap="square" rtlCol="0">
              <a:spAutoFit/>
            </a:bodyPr>
            <a:lstStyle/>
            <a:p>
              <a:pPr algn="ctr">
                <a:buNone/>
              </a:pPr>
              <a:r>
                <a:rPr lang="de-DE" sz="1200" dirty="0" smtClean="0">
                  <a:solidFill>
                    <a:srgbClr val="FF0000"/>
                  </a:solidFill>
                </a:rPr>
                <a:t>Studium</a:t>
              </a:r>
            </a:p>
          </p:txBody>
        </p:sp>
      </p:grpSp>
      <p:grpSp>
        <p:nvGrpSpPr>
          <p:cNvPr id="54" name="Integrierende Formate"/>
          <p:cNvGrpSpPr/>
          <p:nvPr/>
        </p:nvGrpSpPr>
        <p:grpSpPr>
          <a:xfrm>
            <a:off x="878993" y="3755244"/>
            <a:ext cx="3620999" cy="2050020"/>
            <a:chOff x="890010" y="3965091"/>
            <a:chExt cx="3620999" cy="2050020"/>
          </a:xfrm>
        </p:grpSpPr>
        <p:grpSp>
          <p:nvGrpSpPr>
            <p:cNvPr id="47" name="Ausbildungs-, Berufsintegrirende Formate"/>
            <p:cNvGrpSpPr/>
            <p:nvPr/>
          </p:nvGrpSpPr>
          <p:grpSpPr>
            <a:xfrm>
              <a:off x="890010" y="4077072"/>
              <a:ext cx="1746644" cy="1938039"/>
              <a:chOff x="550478" y="3870888"/>
              <a:chExt cx="1746644" cy="1938039"/>
            </a:xfrm>
          </p:grpSpPr>
          <p:grpSp>
            <p:nvGrpSpPr>
              <p:cNvPr id="45" name="Ausbildungsintegrierende Formate"/>
              <p:cNvGrpSpPr/>
              <p:nvPr/>
            </p:nvGrpSpPr>
            <p:grpSpPr>
              <a:xfrm>
                <a:off x="550478" y="3870888"/>
                <a:ext cx="1746644" cy="1886751"/>
                <a:chOff x="550478" y="3870888"/>
                <a:chExt cx="1746644" cy="1886751"/>
              </a:xfrm>
            </p:grpSpPr>
            <p:grpSp>
              <p:nvGrpSpPr>
                <p:cNvPr id="42" name="Gruppieren 41"/>
                <p:cNvGrpSpPr/>
                <p:nvPr/>
              </p:nvGrpSpPr>
              <p:grpSpPr>
                <a:xfrm>
                  <a:off x="663848" y="3870888"/>
                  <a:ext cx="1633274" cy="1462308"/>
                  <a:chOff x="663848" y="3870888"/>
                  <a:chExt cx="1633274" cy="1462308"/>
                </a:xfrm>
              </p:grpSpPr>
              <p:pic>
                <p:nvPicPr>
                  <p:cNvPr id="27" name="Grafik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120765" y="4060064"/>
                    <a:ext cx="1176357" cy="1176357"/>
                  </a:xfrm>
                  <a:prstGeom prst="rect">
                    <a:avLst/>
                  </a:prstGeom>
                </p:spPr>
              </p:pic>
              <p:pic>
                <p:nvPicPr>
                  <p:cNvPr id="28" name="Grafik 27"/>
                  <p:cNvPicPr>
                    <a:picLocks noChangeAspect="1"/>
                  </p:cNvPicPr>
                  <p:nvPr/>
                </p:nvPicPr>
                <p:blipFill rotWithShape="1">
                  <a:blip r:embed="rId4" cstate="print">
                    <a:extLst>
                      <a:ext uri="{28A0092B-C50C-407E-A947-70E740481C1C}">
                        <a14:useLocalDpi xmlns:a14="http://schemas.microsoft.com/office/drawing/2010/main" val="0"/>
                      </a:ext>
                    </a:extLst>
                  </a:blip>
                  <a:srcRect r="54711"/>
                  <a:stretch/>
                </p:blipFill>
                <p:spPr>
                  <a:xfrm flipH="1">
                    <a:off x="663848" y="3870888"/>
                    <a:ext cx="936104" cy="1462308"/>
                  </a:xfrm>
                  <a:prstGeom prst="rect">
                    <a:avLst/>
                  </a:prstGeom>
                </p:spPr>
              </p:pic>
            </p:grpSp>
            <p:grpSp>
              <p:nvGrpSpPr>
                <p:cNvPr id="44" name="Gruppieren 43"/>
                <p:cNvGrpSpPr/>
                <p:nvPr/>
              </p:nvGrpSpPr>
              <p:grpSpPr>
                <a:xfrm>
                  <a:off x="550478" y="3957639"/>
                  <a:ext cx="1698216" cy="1800000"/>
                  <a:chOff x="497520" y="3957639"/>
                  <a:chExt cx="1698216" cy="1800000"/>
                </a:xfrm>
              </p:grpSpPr>
              <p:grpSp>
                <p:nvGrpSpPr>
                  <p:cNvPr id="43" name="Gruppieren 42"/>
                  <p:cNvGrpSpPr/>
                  <p:nvPr/>
                </p:nvGrpSpPr>
                <p:grpSpPr>
                  <a:xfrm>
                    <a:off x="530988" y="3957639"/>
                    <a:ext cx="1631280" cy="1800000"/>
                    <a:chOff x="545406" y="3957639"/>
                    <a:chExt cx="1631280" cy="1800000"/>
                  </a:xfrm>
                </p:grpSpPr>
                <p:cxnSp>
                  <p:nvCxnSpPr>
                    <p:cNvPr id="30" name="Gerader Verbinder 29"/>
                    <p:cNvCxnSpPr/>
                    <p:nvPr/>
                  </p:nvCxnSpPr>
                  <p:spPr>
                    <a:xfrm>
                      <a:off x="545406" y="3957639"/>
                      <a:ext cx="0" cy="1800000"/>
                    </a:xfrm>
                    <a:prstGeom prst="line">
                      <a:avLst/>
                    </a:prstGeom>
                    <a:ln>
                      <a:prstDash val="dash"/>
                    </a:ln>
                  </p:spPr>
                  <p:style>
                    <a:lnRef idx="1">
                      <a:schemeClr val="accent3"/>
                    </a:lnRef>
                    <a:fillRef idx="0">
                      <a:schemeClr val="accent3"/>
                    </a:fillRef>
                    <a:effectRef idx="0">
                      <a:schemeClr val="accent3"/>
                    </a:effectRef>
                    <a:fontRef idx="minor">
                      <a:schemeClr val="tx1"/>
                    </a:fontRef>
                  </p:style>
                </p:cxnSp>
                <p:cxnSp>
                  <p:nvCxnSpPr>
                    <p:cNvPr id="31" name="Gerader Verbinder 30"/>
                    <p:cNvCxnSpPr/>
                    <p:nvPr/>
                  </p:nvCxnSpPr>
                  <p:spPr>
                    <a:xfrm>
                      <a:off x="2176686" y="3957639"/>
                      <a:ext cx="0" cy="1800000"/>
                    </a:xfrm>
                    <a:prstGeom prst="line">
                      <a:avLst/>
                    </a:prstGeom>
                    <a:ln>
                      <a:prstDash val="dash"/>
                    </a:ln>
                  </p:spPr>
                  <p:style>
                    <a:lnRef idx="1">
                      <a:schemeClr val="accent3"/>
                    </a:lnRef>
                    <a:fillRef idx="0">
                      <a:schemeClr val="accent3"/>
                    </a:fillRef>
                    <a:effectRef idx="0">
                      <a:schemeClr val="accent3"/>
                    </a:effectRef>
                    <a:fontRef idx="minor">
                      <a:schemeClr val="tx1"/>
                    </a:fontRef>
                  </p:style>
                </p:cxnSp>
              </p:grpSp>
              <p:sp>
                <p:nvSpPr>
                  <p:cNvPr id="33" name="Textfeld 32"/>
                  <p:cNvSpPr txBox="1"/>
                  <p:nvPr/>
                </p:nvSpPr>
                <p:spPr>
                  <a:xfrm>
                    <a:off x="497520" y="5333196"/>
                    <a:ext cx="1698216" cy="276999"/>
                  </a:xfrm>
                  <a:prstGeom prst="rect">
                    <a:avLst/>
                  </a:prstGeom>
                  <a:noFill/>
                  <a:ln>
                    <a:noFill/>
                  </a:ln>
                </p:spPr>
                <p:txBody>
                  <a:bodyPr wrap="square" rtlCol="0">
                    <a:spAutoFit/>
                  </a:bodyPr>
                  <a:lstStyle/>
                  <a:p>
                    <a:pPr algn="ctr">
                      <a:buNone/>
                    </a:pPr>
                    <a:r>
                      <a:rPr lang="de-DE" sz="1200" dirty="0" smtClean="0">
                        <a:solidFill>
                          <a:srgbClr val="FF0000"/>
                        </a:solidFill>
                      </a:rPr>
                      <a:t>Studium + Ausbildung</a:t>
                    </a:r>
                  </a:p>
                </p:txBody>
              </p:sp>
            </p:grpSp>
          </p:grpSp>
          <p:sp>
            <p:nvSpPr>
              <p:cNvPr id="46" name="Textfeld 45"/>
              <p:cNvSpPr txBox="1"/>
              <p:nvPr/>
            </p:nvSpPr>
            <p:spPr>
              <a:xfrm>
                <a:off x="569528" y="5531928"/>
                <a:ext cx="1698216" cy="276999"/>
              </a:xfrm>
              <a:prstGeom prst="rect">
                <a:avLst/>
              </a:prstGeom>
              <a:noFill/>
              <a:ln>
                <a:noFill/>
              </a:ln>
            </p:spPr>
            <p:txBody>
              <a:bodyPr wrap="square" rtlCol="0">
                <a:spAutoFit/>
              </a:bodyPr>
              <a:lstStyle/>
              <a:p>
                <a:pPr>
                  <a:buNone/>
                </a:pPr>
                <a:r>
                  <a:rPr lang="de-DE" sz="1200" dirty="0" smtClean="0">
                    <a:solidFill>
                      <a:srgbClr val="FF0000"/>
                    </a:solidFill>
                  </a:rPr>
                  <a:t>Studium + Fortbildung</a:t>
                </a:r>
              </a:p>
            </p:txBody>
          </p:sp>
        </p:grpSp>
        <p:grpSp>
          <p:nvGrpSpPr>
            <p:cNvPr id="52" name="Praxisintegrierende Fortmate"/>
            <p:cNvGrpSpPr/>
            <p:nvPr/>
          </p:nvGrpSpPr>
          <p:grpSpPr>
            <a:xfrm>
              <a:off x="2723088" y="4098846"/>
              <a:ext cx="1787921" cy="1739307"/>
              <a:chOff x="3072110" y="3844641"/>
              <a:chExt cx="1787921" cy="1739307"/>
            </a:xfrm>
          </p:grpSpPr>
          <p:pic>
            <p:nvPicPr>
              <p:cNvPr id="37" name="Grafik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897436" y="4293096"/>
                <a:ext cx="962595" cy="962595"/>
              </a:xfrm>
              <a:prstGeom prst="rect">
                <a:avLst/>
              </a:prstGeom>
            </p:spPr>
          </p:pic>
          <p:cxnSp>
            <p:nvCxnSpPr>
              <p:cNvPr id="40" name="Gerader Verbinder 39"/>
              <p:cNvCxnSpPr/>
              <p:nvPr/>
            </p:nvCxnSpPr>
            <p:spPr>
              <a:xfrm>
                <a:off x="4805004" y="3906809"/>
                <a:ext cx="0" cy="1620000"/>
              </a:xfrm>
              <a:prstGeom prst="line">
                <a:avLst/>
              </a:prstGeom>
              <a:ln>
                <a:prstDash val="dash"/>
              </a:ln>
            </p:spPr>
            <p:style>
              <a:lnRef idx="1">
                <a:schemeClr val="accent3"/>
              </a:lnRef>
              <a:fillRef idx="0">
                <a:schemeClr val="accent3"/>
              </a:fillRef>
              <a:effectRef idx="0">
                <a:schemeClr val="accent3"/>
              </a:effectRef>
              <a:fontRef idx="minor">
                <a:schemeClr val="tx1"/>
              </a:fontRef>
            </p:style>
          </p:cxnSp>
          <p:sp>
            <p:nvSpPr>
              <p:cNvPr id="41" name="Textfeld 40"/>
              <p:cNvSpPr txBox="1"/>
              <p:nvPr/>
            </p:nvSpPr>
            <p:spPr>
              <a:xfrm>
                <a:off x="3125838" y="5306949"/>
                <a:ext cx="1698216" cy="276999"/>
              </a:xfrm>
              <a:prstGeom prst="rect">
                <a:avLst/>
              </a:prstGeom>
              <a:noFill/>
              <a:ln>
                <a:noFill/>
              </a:ln>
            </p:spPr>
            <p:txBody>
              <a:bodyPr wrap="square" rtlCol="0">
                <a:spAutoFit/>
              </a:bodyPr>
              <a:lstStyle/>
              <a:p>
                <a:pPr algn="ctr">
                  <a:buNone/>
                </a:pPr>
                <a:r>
                  <a:rPr lang="de-DE" sz="1200" dirty="0" smtClean="0">
                    <a:solidFill>
                      <a:srgbClr val="FF0000"/>
                    </a:solidFill>
                  </a:rPr>
                  <a:t>Studium + Praxis</a:t>
                </a:r>
              </a:p>
            </p:txBody>
          </p:sp>
          <p:grpSp>
            <p:nvGrpSpPr>
              <p:cNvPr id="51" name="Gruppieren 50"/>
              <p:cNvGrpSpPr/>
              <p:nvPr/>
            </p:nvGrpSpPr>
            <p:grpSpPr>
              <a:xfrm>
                <a:off x="3072110" y="3844641"/>
                <a:ext cx="986309" cy="1462308"/>
                <a:chOff x="3072110" y="3844641"/>
                <a:chExt cx="986309" cy="1462308"/>
              </a:xfrm>
            </p:grpSpPr>
            <p:pic>
              <p:nvPicPr>
                <p:cNvPr id="38" name="Grafik 37"/>
                <p:cNvPicPr>
                  <a:picLocks noChangeAspect="1"/>
                </p:cNvPicPr>
                <p:nvPr/>
              </p:nvPicPr>
              <p:blipFill rotWithShape="1">
                <a:blip r:embed="rId4" cstate="print">
                  <a:extLst>
                    <a:ext uri="{28A0092B-C50C-407E-A947-70E740481C1C}">
                      <a14:useLocalDpi xmlns:a14="http://schemas.microsoft.com/office/drawing/2010/main" val="0"/>
                    </a:ext>
                  </a:extLst>
                </a:blip>
                <a:srcRect r="54711"/>
                <a:stretch/>
              </p:blipFill>
              <p:spPr>
                <a:xfrm flipH="1">
                  <a:off x="3122315" y="3844641"/>
                  <a:ext cx="936104" cy="1462308"/>
                </a:xfrm>
                <a:prstGeom prst="rect">
                  <a:avLst/>
                </a:prstGeom>
              </p:spPr>
            </p:pic>
            <p:sp>
              <p:nvSpPr>
                <p:cNvPr id="50" name="Rechteck 49"/>
                <p:cNvSpPr/>
                <p:nvPr/>
              </p:nvSpPr>
              <p:spPr bwMode="auto">
                <a:xfrm>
                  <a:off x="3072110" y="4973156"/>
                  <a:ext cx="101614" cy="282536"/>
                </a:xfrm>
                <a:prstGeom prst="rect">
                  <a:avLst/>
                </a:prstGeom>
                <a:solidFill>
                  <a:srgbClr val="FFFFFF"/>
                </a:solidFill>
                <a:ln w="9525" cap="flat" cmpd="sng" algn="ctr">
                  <a:solidFill>
                    <a:srgbClr val="FFFFFF"/>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grpSp>
          <p:cxnSp>
            <p:nvCxnSpPr>
              <p:cNvPr id="39" name="Gerader Verbinder 38"/>
              <p:cNvCxnSpPr/>
              <p:nvPr/>
            </p:nvCxnSpPr>
            <p:spPr>
              <a:xfrm>
                <a:off x="3173724" y="3906809"/>
                <a:ext cx="0" cy="1620000"/>
              </a:xfrm>
              <a:prstGeom prst="line">
                <a:avLst/>
              </a:prstGeom>
              <a:ln>
                <a:prstDash val="dash"/>
              </a:ln>
            </p:spPr>
            <p:style>
              <a:lnRef idx="1">
                <a:schemeClr val="accent3"/>
              </a:lnRef>
              <a:fillRef idx="0">
                <a:schemeClr val="accent3"/>
              </a:fillRef>
              <a:effectRef idx="0">
                <a:schemeClr val="accent3"/>
              </a:effectRef>
              <a:fontRef idx="minor">
                <a:schemeClr val="tx1"/>
              </a:fontRef>
            </p:style>
          </p:cxnSp>
        </p:grpSp>
        <p:sp>
          <p:nvSpPr>
            <p:cNvPr id="53" name="Geschweifte Klammer rechts 52"/>
            <p:cNvSpPr/>
            <p:nvPr/>
          </p:nvSpPr>
          <p:spPr>
            <a:xfrm rot="16200000">
              <a:off x="2609754" y="2278815"/>
              <a:ext cx="155448" cy="3528000"/>
            </a:xfrm>
            <a:prstGeom prst="righ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de-DE"/>
            </a:p>
          </p:txBody>
        </p:sp>
      </p:grpSp>
      <p:sp>
        <p:nvSpPr>
          <p:cNvPr id="55" name="Textfeld 54"/>
          <p:cNvSpPr txBox="1"/>
          <p:nvPr/>
        </p:nvSpPr>
        <p:spPr>
          <a:xfrm>
            <a:off x="912461" y="5767498"/>
            <a:ext cx="3551554" cy="276999"/>
          </a:xfrm>
          <a:prstGeom prst="rect">
            <a:avLst/>
          </a:prstGeom>
          <a:noFill/>
          <a:ln>
            <a:noFill/>
          </a:ln>
        </p:spPr>
        <p:txBody>
          <a:bodyPr wrap="square" rtlCol="0">
            <a:spAutoFit/>
          </a:bodyPr>
          <a:lstStyle/>
          <a:p>
            <a:pPr algn="ctr">
              <a:buNone/>
            </a:pPr>
            <a:r>
              <a:rPr lang="de-DE" sz="1200" dirty="0" smtClean="0">
                <a:solidFill>
                  <a:schemeClr val="accent3"/>
                </a:solidFill>
              </a:rPr>
              <a:t>Curriculare und organisatorische Verzahnung</a:t>
            </a:r>
          </a:p>
        </p:txBody>
      </p:sp>
      <p:sp>
        <p:nvSpPr>
          <p:cNvPr id="56" name="Textfeld 55"/>
          <p:cNvSpPr txBox="1"/>
          <p:nvPr/>
        </p:nvSpPr>
        <p:spPr>
          <a:xfrm>
            <a:off x="6732240" y="3937850"/>
            <a:ext cx="2083965" cy="276999"/>
          </a:xfrm>
          <a:prstGeom prst="rect">
            <a:avLst/>
          </a:prstGeom>
          <a:noFill/>
          <a:ln>
            <a:noFill/>
          </a:ln>
        </p:spPr>
        <p:txBody>
          <a:bodyPr wrap="square" rtlCol="0">
            <a:spAutoFit/>
          </a:bodyPr>
          <a:lstStyle/>
          <a:p>
            <a:pPr algn="ctr">
              <a:buNone/>
            </a:pPr>
            <a:r>
              <a:rPr lang="de-DE" sz="1200" dirty="0" smtClean="0">
                <a:solidFill>
                  <a:schemeClr val="accent3"/>
                </a:solidFill>
              </a:rPr>
              <a:t>Keine Verzahnung</a:t>
            </a:r>
          </a:p>
        </p:txBody>
      </p:sp>
    </p:spTree>
    <p:extLst>
      <p:ext uri="{BB962C8B-B14F-4D97-AF65-F5344CB8AC3E}">
        <p14:creationId xmlns:p14="http://schemas.microsoft.com/office/powerpoint/2010/main" val="13725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Zahlen, Daten, Fakten</a:t>
            </a:r>
            <a:endParaRPr lang="de-DE" dirty="0"/>
          </a:p>
        </p:txBody>
      </p:sp>
      <p:sp>
        <p:nvSpPr>
          <p:cNvPr id="3" name="Foliennummernplatzhalter 2"/>
          <p:cNvSpPr>
            <a:spLocks noGrp="1"/>
          </p:cNvSpPr>
          <p:nvPr>
            <p:ph type="sldNum" sz="quarter" idx="10"/>
          </p:nvPr>
        </p:nvSpPr>
        <p:spPr>
          <a:xfrm>
            <a:off x="8688735" y="6589713"/>
            <a:ext cx="128240" cy="141642"/>
          </a:xfrm>
        </p:spPr>
        <p:txBody>
          <a:bodyPr/>
          <a:lstStyle/>
          <a:p>
            <a:fld id="{71415625-CB7E-450D-A76A-662D67436494}" type="slidenum">
              <a:rPr lang="de-DE" smtClean="0"/>
              <a:t>13</a:t>
            </a:fld>
            <a:endParaRPr lang="de-DE" dirty="0">
              <a:solidFill>
                <a:schemeClr val="tx1"/>
              </a:solidFill>
            </a:endParaRPr>
          </a:p>
        </p:txBody>
      </p:sp>
      <p:sp>
        <p:nvSpPr>
          <p:cNvPr id="5" name="Textplatzhalter 4"/>
          <p:cNvSpPr>
            <a:spLocks noGrp="1"/>
          </p:cNvSpPr>
          <p:nvPr>
            <p:ph type="body" sz="quarter" idx="12"/>
          </p:nvPr>
        </p:nvSpPr>
        <p:spPr>
          <a:xfrm>
            <a:off x="323527" y="1052736"/>
            <a:ext cx="8493448" cy="5184576"/>
          </a:xfrm>
        </p:spPr>
        <p:txBody>
          <a:bodyPr/>
          <a:lstStyle/>
          <a:p>
            <a:pPr marL="0" indent="0">
              <a:buNone/>
            </a:pPr>
            <a:r>
              <a:rPr lang="de-DE" dirty="0" smtClean="0"/>
              <a:t>Erläuterung zu den „dualen“ Studienformaten</a:t>
            </a:r>
          </a:p>
          <a:p>
            <a:pPr marL="0" indent="0">
              <a:buNone/>
            </a:pPr>
            <a:endParaRPr lang="de-DE" dirty="0" smtClean="0"/>
          </a:p>
          <a:p>
            <a:pPr marL="0" indent="0">
              <a:buNone/>
            </a:pPr>
            <a:endParaRPr lang="de-DE" dirty="0" smtClean="0"/>
          </a:p>
          <a:p>
            <a:pPr marL="0" indent="0">
              <a:buNone/>
            </a:pPr>
            <a:endParaRPr lang="de-DE" dirty="0" smtClean="0"/>
          </a:p>
          <a:p>
            <a:pPr marL="0" indent="0">
              <a:buNone/>
            </a:pPr>
            <a:endParaRPr lang="de-DE" dirty="0" smtClean="0"/>
          </a:p>
          <a:p>
            <a:pPr marL="444500" lvl="1" indent="0">
              <a:buNone/>
            </a:pPr>
            <a:endParaRPr lang="de-DE" dirty="0"/>
          </a:p>
          <a:p>
            <a:pPr marL="444500" lvl="1" indent="0">
              <a:buNone/>
            </a:pPr>
            <a:endParaRPr lang="de-DE" dirty="0" smtClean="0"/>
          </a:p>
          <a:p>
            <a:pPr marL="0" lvl="1" indent="9525">
              <a:buNone/>
            </a:pPr>
            <a:endParaRPr lang="de-DE" dirty="0" smtClean="0"/>
          </a:p>
          <a:p>
            <a:pPr marL="0" lvl="1" indent="9525">
              <a:buNone/>
            </a:pPr>
            <a:endParaRPr lang="de-DE" dirty="0"/>
          </a:p>
          <a:p>
            <a:pPr marL="0" lvl="1" indent="9525">
              <a:buNone/>
            </a:pPr>
            <a:r>
              <a:rPr lang="de-DE" dirty="0"/>
              <a:t/>
            </a:r>
            <a:br>
              <a:rPr lang="de-DE" dirty="0"/>
            </a:br>
            <a:r>
              <a:rPr lang="de-DE" dirty="0" smtClean="0"/>
              <a:t>Der BIBB-Hauptausschuss</a:t>
            </a:r>
            <a:r>
              <a:rPr lang="de-DE" dirty="0"/>
              <a:t> </a:t>
            </a:r>
            <a:r>
              <a:rPr lang="de-DE" dirty="0" smtClean="0"/>
              <a:t>empfiehlt studienbegleitende Formate zukünftig nicht </a:t>
            </a:r>
            <a:r>
              <a:rPr lang="de-DE" dirty="0"/>
              <a:t>mehr als „dual“ zu bezeichnen oder zu </a:t>
            </a:r>
            <a:r>
              <a:rPr lang="de-DE" dirty="0" smtClean="0"/>
              <a:t>bewerben. </a:t>
            </a:r>
            <a:r>
              <a:rPr lang="de-DE" dirty="0"/>
              <a:t>Ihnen fehlen die </a:t>
            </a:r>
            <a:r>
              <a:rPr lang="de-DE" b="1" dirty="0"/>
              <a:t>zentralen </a:t>
            </a:r>
            <a:r>
              <a:rPr lang="de-DE" b="1" dirty="0" smtClean="0"/>
              <a:t>Merkmale eines </a:t>
            </a:r>
            <a:r>
              <a:rPr lang="de-DE" b="1" dirty="0"/>
              <a:t>dualen Studiums: </a:t>
            </a:r>
          </a:p>
          <a:p>
            <a:pPr marL="0" lvl="1" indent="9525">
              <a:buNone/>
            </a:pPr>
            <a:r>
              <a:rPr lang="de-DE" b="1" dirty="0" smtClean="0"/>
              <a:t>Eine systematische inhaltliche, organisatorische und vertragliche Verzahnung </a:t>
            </a:r>
            <a:r>
              <a:rPr lang="de-DE" dirty="0" smtClean="0"/>
              <a:t>der beteiligten Partner sowie eine </a:t>
            </a:r>
            <a:r>
              <a:rPr lang="de-DE" b="1" dirty="0" smtClean="0"/>
              <a:t>klare Funktion des Betriebs als Lernort </a:t>
            </a:r>
            <a:r>
              <a:rPr lang="de-DE" dirty="0" smtClean="0"/>
              <a:t>im Rahmen des Studiengangkonzepts</a:t>
            </a:r>
            <a:r>
              <a:rPr lang="de-DE" b="1" dirty="0" smtClean="0"/>
              <a:t>.</a:t>
            </a:r>
          </a:p>
        </p:txBody>
      </p:sp>
      <p:graphicFrame>
        <p:nvGraphicFramePr>
          <p:cNvPr id="4" name="Tabelle 3"/>
          <p:cNvGraphicFramePr>
            <a:graphicFrameLocks noGrp="1"/>
          </p:cNvGraphicFramePr>
          <p:nvPr>
            <p:extLst>
              <p:ext uri="{D42A27DB-BD31-4B8C-83A1-F6EECF244321}">
                <p14:modId xmlns:p14="http://schemas.microsoft.com/office/powerpoint/2010/main" val="2380955111"/>
              </p:ext>
            </p:extLst>
          </p:nvPr>
        </p:nvGraphicFramePr>
        <p:xfrm>
          <a:off x="323527" y="1718816"/>
          <a:ext cx="6408713" cy="1854200"/>
        </p:xfrm>
        <a:graphic>
          <a:graphicData uri="http://schemas.openxmlformats.org/drawingml/2006/table">
            <a:tbl>
              <a:tblPr firstRow="1" bandRow="1">
                <a:tableStyleId>{D27102A9-8310-4765-A935-A1911B00CA55}</a:tableStyleId>
              </a:tblPr>
              <a:tblGrid>
                <a:gridCol w="1152129"/>
                <a:gridCol w="2736304"/>
                <a:gridCol w="2520280"/>
              </a:tblGrid>
              <a:tr h="370840">
                <a:tc>
                  <a:txBody>
                    <a:bodyPr/>
                    <a:lstStyle/>
                    <a:p>
                      <a:endParaRPr lang="de-DE" dirty="0"/>
                    </a:p>
                  </a:txBody>
                  <a:tcPr>
                    <a:lnL>
                      <a:noFill/>
                    </a:lnL>
                    <a:lnR w="12700" cap="flat" cmpd="sng" algn="ctr">
                      <a:solidFill>
                        <a:schemeClr val="bg1">
                          <a:lumMod val="85000"/>
                        </a:schemeClr>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dirty="0" smtClean="0"/>
                        <a:t>Dual</a:t>
                      </a:r>
                      <a:endParaRPr lang="de-DE"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dirty="0" smtClean="0"/>
                        <a:t>Nicht Dual</a:t>
                      </a:r>
                      <a:endParaRPr lang="de-DE" dirty="0"/>
                    </a:p>
                  </a:txBody>
                  <a:tcP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370840">
                <a:tc rowSpan="2">
                  <a:txBody>
                    <a:bodyPr/>
                    <a:lstStyle/>
                    <a:p>
                      <a:r>
                        <a:rPr lang="de-DE" dirty="0" smtClean="0"/>
                        <a:t>Erstaus-</a:t>
                      </a:r>
                      <a:br>
                        <a:rPr lang="de-DE" dirty="0" smtClean="0"/>
                      </a:br>
                      <a:r>
                        <a:rPr lang="de-DE" dirty="0" err="1" smtClean="0"/>
                        <a:t>bildung</a:t>
                      </a:r>
                      <a:endParaRPr lang="de-DE" dirty="0"/>
                    </a:p>
                  </a:txBody>
                  <a:tcPr>
                    <a:lnL>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dirty="0" smtClean="0">
                          <a:solidFill>
                            <a:schemeClr val="accent1"/>
                          </a:solidFill>
                        </a:rPr>
                        <a:t>Ausbildungsintegrierend</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dirty="0" smtClean="0"/>
                        <a:t>Ausbildungsbegleitend</a:t>
                      </a:r>
                      <a:endParaRPr lang="de-DE" dirty="0"/>
                    </a:p>
                  </a:txBody>
                  <a:tcP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endParaRPr lang="de-DE" dirty="0"/>
                    </a:p>
                  </a:txBody>
                  <a:tcPr/>
                </a:tc>
                <a:tc>
                  <a:txBody>
                    <a:bodyPr/>
                    <a:lstStyle/>
                    <a:p>
                      <a:r>
                        <a:rPr lang="de-DE" dirty="0" smtClean="0">
                          <a:solidFill>
                            <a:schemeClr val="accent1"/>
                          </a:solidFill>
                        </a:rPr>
                        <a:t>Praxisintegrierend</a:t>
                      </a:r>
                      <a:endParaRPr lang="de-DE" dirty="0">
                        <a:solidFill>
                          <a:schemeClr val="accent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dirty="0" smtClean="0"/>
                        <a:t>Praxisbegleitend</a:t>
                      </a:r>
                      <a:endParaRPr lang="de-DE" dirty="0"/>
                    </a:p>
                  </a:txBody>
                  <a:tcP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370840">
                <a:tc rowSpan="2">
                  <a:txBody>
                    <a:bodyPr/>
                    <a:lstStyle/>
                    <a:p>
                      <a:r>
                        <a:rPr lang="de-DE" dirty="0" smtClean="0"/>
                        <a:t>Weiter</a:t>
                      </a:r>
                      <a:br>
                        <a:rPr lang="de-DE" dirty="0" smtClean="0"/>
                      </a:br>
                      <a:r>
                        <a:rPr lang="de-DE" dirty="0" err="1" smtClean="0"/>
                        <a:t>bildung</a:t>
                      </a:r>
                      <a:endParaRPr lang="de-DE" dirty="0"/>
                    </a:p>
                  </a:txBody>
                  <a:tcPr>
                    <a:lnL>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de-DE" dirty="0" smtClean="0"/>
                        <a:t>Berufsintegrierend</a:t>
                      </a:r>
                      <a:endParaRPr lang="de-DE"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dirty="0" smtClean="0"/>
                        <a:t>Berufsbegleitend</a:t>
                      </a:r>
                      <a:endParaRPr lang="de-DE" dirty="0"/>
                    </a:p>
                  </a:txBody>
                  <a:tcP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endParaRPr lang="de-DE" dirty="0"/>
                    </a:p>
                  </a:txBody>
                  <a:tcPr/>
                </a:tc>
                <a:tc>
                  <a:txBody>
                    <a:bodyPr/>
                    <a:lstStyle/>
                    <a:p>
                      <a:r>
                        <a:rPr lang="de-DE" dirty="0" smtClean="0"/>
                        <a:t>Praxisintegrierend</a:t>
                      </a:r>
                      <a:endParaRPr lang="de-DE"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dirty="0" smtClean="0"/>
                        <a:t>Praxisbegleitend</a:t>
                      </a:r>
                      <a:endParaRPr lang="de-DE" dirty="0"/>
                    </a:p>
                  </a:txBody>
                  <a:tcP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grpSp>
        <p:nvGrpSpPr>
          <p:cNvPr id="12" name="Gruppieren 11"/>
          <p:cNvGrpSpPr/>
          <p:nvPr/>
        </p:nvGrpSpPr>
        <p:grpSpPr>
          <a:xfrm>
            <a:off x="4251309" y="1718816"/>
            <a:ext cx="4565665" cy="2520280"/>
            <a:chOff x="4251309" y="1718816"/>
            <a:chExt cx="4565665" cy="2520280"/>
          </a:xfrm>
        </p:grpSpPr>
        <p:sp>
          <p:nvSpPr>
            <p:cNvPr id="7" name="Abgerundetes Rechteck 6"/>
            <p:cNvSpPr/>
            <p:nvPr/>
          </p:nvSpPr>
          <p:spPr bwMode="auto">
            <a:xfrm>
              <a:off x="4251309" y="1718816"/>
              <a:ext cx="4565665" cy="2520280"/>
            </a:xfrm>
            <a:prstGeom prst="roundRect">
              <a:avLst>
                <a:gd name="adj" fmla="val 5329"/>
              </a:avLst>
            </a:prstGeom>
            <a:noFill/>
            <a:ln w="9525">
              <a:solidFill>
                <a:schemeClr val="bg1">
                  <a:lumMod val="65000"/>
                </a:schemeClr>
              </a:solidFill>
              <a:prstDash val="dash"/>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0" tIns="0" rIns="0" bIns="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endParaRPr lang="de-DE" sz="1200" dirty="0" smtClean="0">
                <a:solidFill>
                  <a:schemeClr val="bg2"/>
                </a:solidFill>
                <a:latin typeface="Arial" charset="0"/>
              </a:endParaRPr>
            </a:p>
            <a:p>
              <a:pPr marL="0" marR="0" indent="0" algn="ctr" defTabSz="914400" rtl="0" eaLnBrk="1" fontAlgn="base" latinLnBrk="0" hangingPunct="1">
                <a:lnSpc>
                  <a:spcPct val="100000"/>
                </a:lnSpc>
                <a:spcBef>
                  <a:spcPct val="0"/>
                </a:spcBef>
                <a:spcAft>
                  <a:spcPct val="0"/>
                </a:spcAft>
                <a:buClrTx/>
                <a:buSzTx/>
                <a:buNone/>
                <a:tabLst/>
              </a:pPr>
              <a:r>
                <a:rPr lang="de-DE" sz="1200" dirty="0" smtClean="0">
                  <a:solidFill>
                    <a:schemeClr val="bg2"/>
                  </a:solidFill>
                  <a:latin typeface="Arial" charset="0"/>
                </a:rPr>
                <a:t>I.d.R.</a:t>
              </a:r>
              <a:r>
                <a:rPr kumimoji="0" lang="de-DE" sz="1200" b="0" i="0" u="none" strike="noStrike" cap="none" normalizeH="0" dirty="0" smtClean="0">
                  <a:ln>
                    <a:noFill/>
                  </a:ln>
                  <a:solidFill>
                    <a:schemeClr val="bg2"/>
                  </a:solidFill>
                  <a:effectLst/>
                  <a:latin typeface="Arial" charset="0"/>
                </a:rPr>
                <a:t> im Betrieb nicht bekannt, dass studiert wird. </a:t>
              </a:r>
              <a:r>
                <a:rPr lang="de-DE" sz="1200" dirty="0" smtClean="0">
                  <a:solidFill>
                    <a:schemeClr val="bg2"/>
                  </a:solidFill>
                  <a:latin typeface="Arial" charset="0"/>
                </a:rPr>
                <a:t>Bei Bachelor-studiengängen m</a:t>
              </a:r>
              <a:r>
                <a:rPr kumimoji="0" lang="de-DE" sz="1200" b="0" i="0" u="none" strike="noStrike" cap="none" normalizeH="0" dirty="0" smtClean="0">
                  <a:ln>
                    <a:noFill/>
                  </a:ln>
                  <a:solidFill>
                    <a:schemeClr val="bg2"/>
                  </a:solidFill>
                  <a:effectLst/>
                  <a:latin typeface="Arial" charset="0"/>
                </a:rPr>
                <a:t>eist Angebote von </a:t>
              </a:r>
              <a:r>
                <a:rPr lang="de-DE" sz="1200" dirty="0">
                  <a:solidFill>
                    <a:schemeClr val="bg2"/>
                  </a:solidFill>
                  <a:latin typeface="Arial" charset="0"/>
                </a:rPr>
                <a:t>p</a:t>
              </a:r>
              <a:r>
                <a:rPr kumimoji="0" lang="de-DE" sz="1200" b="0" i="0" u="none" strike="noStrike" cap="none" normalizeH="0" dirty="0" smtClean="0">
                  <a:ln>
                    <a:noFill/>
                  </a:ln>
                  <a:solidFill>
                    <a:schemeClr val="bg2"/>
                  </a:solidFill>
                  <a:effectLst/>
                  <a:latin typeface="Arial" charset="0"/>
                </a:rPr>
                <a:t>rivaten Hochschulen.</a:t>
              </a:r>
              <a:endParaRPr kumimoji="0" lang="de-DE" sz="1200" b="0" i="0" u="none" strike="noStrike" cap="none" normalizeH="0" baseline="0" dirty="0" smtClean="0">
                <a:ln>
                  <a:noFill/>
                </a:ln>
                <a:solidFill>
                  <a:schemeClr val="bg2"/>
                </a:solidFill>
                <a:effectLst/>
                <a:latin typeface="Arial" charset="0"/>
              </a:endParaRPr>
            </a:p>
          </p:txBody>
        </p:sp>
        <p:sp>
          <p:nvSpPr>
            <p:cNvPr id="8" name="Geschweifte Klammer rechts 7"/>
            <p:cNvSpPr/>
            <p:nvPr/>
          </p:nvSpPr>
          <p:spPr bwMode="auto">
            <a:xfrm>
              <a:off x="6773670" y="2092598"/>
              <a:ext cx="155448" cy="720080"/>
            </a:xfrm>
            <a:prstGeom prst="rightBrace">
              <a:avLst/>
            </a:prstGeom>
            <a:ln>
              <a:solidFill>
                <a:schemeClr val="bg2"/>
              </a:solidFill>
            </a:ln>
            <a:extLst/>
          </p:spPr>
          <p:style>
            <a:lnRef idx="1">
              <a:schemeClr val="accent3"/>
            </a:lnRef>
            <a:fillRef idx="0">
              <a:schemeClr val="accent3"/>
            </a:fillRef>
            <a:effectRef idx="0">
              <a:schemeClr val="accent3"/>
            </a:effectRef>
            <a:fontRef idx="minor">
              <a:schemeClr val="tx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Times" charset="0"/>
                <a:buChar char="•"/>
                <a:tabLst/>
              </a:pPr>
              <a:endParaRPr kumimoji="0" lang="de-DE" sz="2400" b="0" i="0" u="none" strike="noStrike" cap="none" normalizeH="0" baseline="0" smtClean="0">
                <a:ln>
                  <a:noFill/>
                </a:ln>
                <a:solidFill>
                  <a:schemeClr val="tx1"/>
                </a:solidFill>
                <a:effectLst/>
                <a:latin typeface="Arial" charset="0"/>
              </a:endParaRPr>
            </a:p>
          </p:txBody>
        </p:sp>
        <p:sp>
          <p:nvSpPr>
            <p:cNvPr id="10" name="Rechteck 9"/>
            <p:cNvSpPr/>
            <p:nvPr/>
          </p:nvSpPr>
          <p:spPr bwMode="auto">
            <a:xfrm>
              <a:off x="7020272" y="2108473"/>
              <a:ext cx="1718979" cy="688330"/>
            </a:xfrm>
            <a:prstGeom prst="rect">
              <a:avLst/>
            </a:prstGeom>
            <a:no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r>
                <a:rPr kumimoji="0" lang="de-DE" sz="1200" b="0" i="0" u="none" strike="noStrike" cap="none" normalizeH="0" baseline="0" dirty="0" smtClean="0">
                  <a:ln>
                    <a:noFill/>
                  </a:ln>
                  <a:solidFill>
                    <a:schemeClr val="bg2"/>
                  </a:solidFill>
                  <a:effectLst/>
                  <a:latin typeface="Arial" charset="0"/>
                </a:rPr>
                <a:t>Gewerkschafts- und bildungspolitisch </a:t>
              </a:r>
              <a:r>
                <a:rPr kumimoji="0" lang="de-DE" sz="1200" b="0" i="0" u="sng" strike="noStrike" cap="none" normalizeH="0" baseline="0" dirty="0" smtClean="0">
                  <a:ln>
                    <a:noFill/>
                  </a:ln>
                  <a:solidFill>
                    <a:schemeClr val="bg2"/>
                  </a:solidFill>
                  <a:effectLst/>
                  <a:latin typeface="Arial" charset="0"/>
                </a:rPr>
                <a:t>nicht</a:t>
              </a:r>
              <a:r>
                <a:rPr kumimoji="0" lang="de-DE" sz="1200" b="0" i="0" u="none" strike="noStrike" cap="none" normalizeH="0" baseline="0" dirty="0" smtClean="0">
                  <a:ln>
                    <a:noFill/>
                  </a:ln>
                  <a:solidFill>
                    <a:schemeClr val="bg2"/>
                  </a:solidFill>
                  <a:effectLst/>
                  <a:latin typeface="Arial" charset="0"/>
                </a:rPr>
                <a:t> empfohlen</a:t>
              </a:r>
            </a:p>
          </p:txBody>
        </p:sp>
      </p:grpSp>
      <p:sp>
        <p:nvSpPr>
          <p:cNvPr id="11" name="Fußzeilenplatzhalter 4"/>
          <p:cNvSpPr>
            <a:spLocks noGrp="1"/>
          </p:cNvSpPr>
          <p:nvPr>
            <p:ph type="ftr" sz="quarter" idx="11"/>
          </p:nvPr>
        </p:nvSpPr>
        <p:spPr>
          <a:xfrm>
            <a:off x="184150" y="6589713"/>
            <a:ext cx="3600000" cy="153888"/>
          </a:xfrm>
        </p:spPr>
        <p:txBody>
          <a:bodyPr anchor="ctr"/>
          <a:lstStyle/>
          <a:p>
            <a:r>
              <a:rPr lang="de-DE" sz="1000" dirty="0" smtClean="0"/>
              <a:t>Quelle: BIBB-HA Empfehlung 169. </a:t>
            </a:r>
            <a:r>
              <a:rPr lang="de-DE" sz="1000" dirty="0"/>
              <a:t>S. </a:t>
            </a:r>
            <a:r>
              <a:rPr lang="de-DE" sz="1000" dirty="0" smtClean="0"/>
              <a:t>4, 9</a:t>
            </a:r>
            <a:endParaRPr lang="de-DE" sz="1000" dirty="0"/>
          </a:p>
        </p:txBody>
      </p:sp>
      <p:sp>
        <p:nvSpPr>
          <p:cNvPr id="13" name="Rechteck 12"/>
          <p:cNvSpPr/>
          <p:nvPr/>
        </p:nvSpPr>
        <p:spPr>
          <a:xfrm>
            <a:off x="1305725" y="5643310"/>
            <a:ext cx="6578643" cy="769441"/>
          </a:xfrm>
          <a:prstGeom prst="rect">
            <a:avLst/>
          </a:prstGeom>
          <a:noFill/>
          <a:ln>
            <a:noFill/>
          </a:ln>
        </p:spPr>
        <p:txBody>
          <a:bodyPr wrap="square" lIns="91440" tIns="45720" rIns="91440" bIns="45720">
            <a:spAutoFit/>
          </a:bodyPr>
          <a:lstStyle/>
          <a:p>
            <a:pPr algn="ctr">
              <a:buNone/>
            </a:pPr>
            <a:r>
              <a:rPr lang="de-DE" sz="4400" b="1" dirty="0" smtClean="0">
                <a:ln w="10160">
                  <a:noFill/>
                  <a:prstDash val="solid"/>
                </a:ln>
                <a:solidFill>
                  <a:srgbClr val="00B050"/>
                </a:solidFill>
                <a:sym typeface="Wingdings" panose="05000000000000000000" pitchFamily="2" charset="2"/>
              </a:rPr>
              <a:t></a:t>
            </a:r>
            <a:r>
              <a:rPr lang="de-DE" sz="2800" b="1" dirty="0" smtClean="0">
                <a:ln w="10160">
                  <a:noFill/>
                  <a:prstDash val="solid"/>
                </a:ln>
                <a:solidFill>
                  <a:srgbClr val="00B050"/>
                </a:solidFill>
                <a:sym typeface="Wingdings" panose="05000000000000000000" pitchFamily="2" charset="2"/>
              </a:rPr>
              <a:t> </a:t>
            </a:r>
            <a:r>
              <a:rPr lang="de-DE" sz="2800" b="1" dirty="0" smtClean="0">
                <a:ln w="10160">
                  <a:noFill/>
                  <a:prstDash val="solid"/>
                </a:ln>
                <a:solidFill>
                  <a:srgbClr val="00B050"/>
                </a:solidFill>
              </a:rPr>
              <a:t>von KMK übernommen </a:t>
            </a:r>
            <a:r>
              <a:rPr lang="de-DE" sz="1200" b="1" dirty="0" smtClean="0">
                <a:ln w="10160">
                  <a:noFill/>
                  <a:prstDash val="solid"/>
                </a:ln>
                <a:solidFill>
                  <a:srgbClr val="00B050"/>
                </a:solidFill>
              </a:rPr>
              <a:t>(01.01.2018)</a:t>
            </a:r>
            <a:endParaRPr lang="de-DE" sz="1200" b="1" cap="none" spc="0" dirty="0">
              <a:ln w="10160">
                <a:noFill/>
                <a:prstDash val="solid"/>
              </a:ln>
              <a:solidFill>
                <a:srgbClr val="00B050"/>
              </a:solidFill>
            </a:endParaRPr>
          </a:p>
        </p:txBody>
      </p:sp>
    </p:spTree>
    <p:extLst>
      <p:ext uri="{BB962C8B-B14F-4D97-AF65-F5344CB8AC3E}">
        <p14:creationId xmlns:p14="http://schemas.microsoft.com/office/powerpoint/2010/main" val="46153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Zahlen, Daten, Fakten</a:t>
            </a:r>
            <a:endParaRPr lang="de-DE" dirty="0"/>
          </a:p>
        </p:txBody>
      </p:sp>
      <p:sp>
        <p:nvSpPr>
          <p:cNvPr id="3" name="Foliennummernplatzhalter 2"/>
          <p:cNvSpPr>
            <a:spLocks noGrp="1"/>
          </p:cNvSpPr>
          <p:nvPr>
            <p:ph type="sldNum" sz="quarter" idx="10"/>
          </p:nvPr>
        </p:nvSpPr>
        <p:spPr>
          <a:xfrm>
            <a:off x="8688735" y="6589713"/>
            <a:ext cx="128240" cy="141642"/>
          </a:xfrm>
        </p:spPr>
        <p:txBody>
          <a:bodyPr/>
          <a:lstStyle/>
          <a:p>
            <a:fld id="{BDAC0BC5-14A1-4038-AF85-91E2506D550D}" type="slidenum">
              <a:rPr lang="de-DE" smtClean="0"/>
              <a:t>14</a:t>
            </a:fld>
            <a:endParaRPr lang="de-DE" dirty="0">
              <a:solidFill>
                <a:schemeClr val="tx1"/>
              </a:solidFill>
            </a:endParaRPr>
          </a:p>
        </p:txBody>
      </p:sp>
      <p:sp>
        <p:nvSpPr>
          <p:cNvPr id="5" name="Textplatzhalter 4"/>
          <p:cNvSpPr>
            <a:spLocks noGrp="1"/>
          </p:cNvSpPr>
          <p:nvPr>
            <p:ph type="body" sz="quarter" idx="12"/>
          </p:nvPr>
        </p:nvSpPr>
        <p:spPr/>
        <p:txBody>
          <a:bodyPr/>
          <a:lstStyle/>
          <a:p>
            <a:pPr marL="0" indent="0">
              <a:buNone/>
            </a:pPr>
            <a:r>
              <a:rPr lang="de-DE" dirty="0" smtClean="0"/>
              <a:t>Entwicklung des Dualen Studiums: Studienformate</a:t>
            </a:r>
          </a:p>
          <a:p>
            <a:endParaRPr lang="de-DE" dirty="0"/>
          </a:p>
        </p:txBody>
      </p:sp>
      <p:graphicFrame>
        <p:nvGraphicFramePr>
          <p:cNvPr id="11" name="Diagramm 10"/>
          <p:cNvGraphicFramePr/>
          <p:nvPr>
            <p:extLst>
              <p:ext uri="{D42A27DB-BD31-4B8C-83A1-F6EECF244321}">
                <p14:modId xmlns:p14="http://schemas.microsoft.com/office/powerpoint/2010/main" val="3971009927"/>
              </p:ext>
            </p:extLst>
          </p:nvPr>
        </p:nvGraphicFramePr>
        <p:xfrm>
          <a:off x="167437" y="1613024"/>
          <a:ext cx="8649537" cy="4624288"/>
        </p:xfrm>
        <a:graphic>
          <a:graphicData uri="http://schemas.openxmlformats.org/drawingml/2006/chart">
            <c:chart xmlns:c="http://schemas.openxmlformats.org/drawingml/2006/chart" xmlns:r="http://schemas.openxmlformats.org/officeDocument/2006/relationships" r:id="rId3"/>
          </a:graphicData>
        </a:graphic>
      </p:graphicFrame>
      <p:sp>
        <p:nvSpPr>
          <p:cNvPr id="7" name="Fußzeilenplatzhalter 4"/>
          <p:cNvSpPr>
            <a:spLocks noGrp="1"/>
          </p:cNvSpPr>
          <p:nvPr>
            <p:ph type="ftr" sz="quarter" idx="11"/>
          </p:nvPr>
        </p:nvSpPr>
        <p:spPr>
          <a:xfrm>
            <a:off x="184150" y="6589713"/>
            <a:ext cx="2304000" cy="153888"/>
          </a:xfrm>
        </p:spPr>
        <p:txBody>
          <a:bodyPr anchor="ctr"/>
          <a:lstStyle/>
          <a:p>
            <a:r>
              <a:rPr lang="de-DE" sz="1000" dirty="0" smtClean="0"/>
              <a:t>Quelle: </a:t>
            </a:r>
            <a:r>
              <a:rPr lang="de-DE" sz="1000" dirty="0"/>
              <a:t>BIBB 2017, S. </a:t>
            </a:r>
            <a:r>
              <a:rPr lang="de-DE" sz="1000" dirty="0" smtClean="0"/>
              <a:t>11, 14f.</a:t>
            </a:r>
            <a:endParaRPr lang="de-DE" sz="1000" dirty="0"/>
          </a:p>
        </p:txBody>
      </p:sp>
      <p:grpSp>
        <p:nvGrpSpPr>
          <p:cNvPr id="39" name="Gruppieren 38"/>
          <p:cNvGrpSpPr/>
          <p:nvPr/>
        </p:nvGrpSpPr>
        <p:grpSpPr>
          <a:xfrm>
            <a:off x="6266388" y="3209831"/>
            <a:ext cx="2338060" cy="641499"/>
            <a:chOff x="3728176" y="3205068"/>
            <a:chExt cx="2338060" cy="641499"/>
          </a:xfrm>
        </p:grpSpPr>
        <p:sp>
          <p:nvSpPr>
            <p:cNvPr id="4" name="Ellipse 3"/>
            <p:cNvSpPr/>
            <p:nvPr/>
          </p:nvSpPr>
          <p:spPr bwMode="auto">
            <a:xfrm>
              <a:off x="5411405" y="3679558"/>
              <a:ext cx="72008" cy="72008"/>
            </a:xfrm>
            <a:prstGeom prst="ellipse">
              <a:avLst/>
            </a:prstGeom>
            <a:solidFill>
              <a:srgbClr val="0080FF"/>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10" name="Ellipse 9"/>
            <p:cNvSpPr/>
            <p:nvPr/>
          </p:nvSpPr>
          <p:spPr bwMode="auto">
            <a:xfrm>
              <a:off x="5407521" y="3307564"/>
              <a:ext cx="72008" cy="72008"/>
            </a:xfrm>
            <a:prstGeom prst="ellipse">
              <a:avLst/>
            </a:prstGeom>
            <a:solidFill>
              <a:schemeClr val="accent3"/>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34" name="Textfeld 33"/>
            <p:cNvSpPr txBox="1"/>
            <p:nvPr/>
          </p:nvSpPr>
          <p:spPr>
            <a:xfrm>
              <a:off x="5481382" y="3563388"/>
              <a:ext cx="584854" cy="276999"/>
            </a:xfrm>
            <a:prstGeom prst="rect">
              <a:avLst/>
            </a:prstGeom>
            <a:noFill/>
            <a:ln>
              <a:noFill/>
            </a:ln>
          </p:spPr>
          <p:txBody>
            <a:bodyPr wrap="square" rtlCol="0">
              <a:spAutoFit/>
            </a:bodyPr>
            <a:lstStyle/>
            <a:p>
              <a:pPr>
                <a:buNone/>
              </a:pPr>
              <a:r>
                <a:rPr lang="de-DE" sz="1200" dirty="0" smtClean="0">
                  <a:solidFill>
                    <a:srgbClr val="0080FF"/>
                  </a:solidFill>
                </a:rPr>
                <a:t>442</a:t>
              </a:r>
            </a:p>
          </p:txBody>
        </p:sp>
        <p:sp>
          <p:nvSpPr>
            <p:cNvPr id="35" name="Textfeld 34"/>
            <p:cNvSpPr txBox="1"/>
            <p:nvPr/>
          </p:nvSpPr>
          <p:spPr>
            <a:xfrm>
              <a:off x="5469715" y="3205068"/>
              <a:ext cx="584854" cy="276999"/>
            </a:xfrm>
            <a:prstGeom prst="rect">
              <a:avLst/>
            </a:prstGeom>
            <a:noFill/>
            <a:ln>
              <a:noFill/>
            </a:ln>
          </p:spPr>
          <p:txBody>
            <a:bodyPr wrap="square" rtlCol="0">
              <a:spAutoFit/>
            </a:bodyPr>
            <a:lstStyle/>
            <a:p>
              <a:pPr>
                <a:buNone/>
              </a:pPr>
              <a:r>
                <a:rPr lang="de-DE" sz="1200" dirty="0" smtClean="0">
                  <a:solidFill>
                    <a:schemeClr val="accent3"/>
                  </a:solidFill>
                </a:rPr>
                <a:t>537</a:t>
              </a:r>
            </a:p>
          </p:txBody>
        </p:sp>
        <p:cxnSp>
          <p:nvCxnSpPr>
            <p:cNvPr id="36" name="Gerader Verbinder 35"/>
            <p:cNvCxnSpPr/>
            <p:nvPr/>
          </p:nvCxnSpPr>
          <p:spPr>
            <a:xfrm>
              <a:off x="5032623" y="3343567"/>
              <a:ext cx="40347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8" name="Gerader Verbinder 37"/>
            <p:cNvCxnSpPr/>
            <p:nvPr/>
          </p:nvCxnSpPr>
          <p:spPr>
            <a:xfrm>
              <a:off x="5040052" y="3721428"/>
              <a:ext cx="403473" cy="0"/>
            </a:xfrm>
            <a:prstGeom prst="line">
              <a:avLst/>
            </a:prstGeom>
            <a:ln>
              <a:solidFill>
                <a:srgbClr val="0080FF"/>
              </a:solidFill>
            </a:ln>
          </p:spPr>
          <p:style>
            <a:lnRef idx="1">
              <a:schemeClr val="accent3"/>
            </a:lnRef>
            <a:fillRef idx="0">
              <a:schemeClr val="accent3"/>
            </a:fillRef>
            <a:effectRef idx="0">
              <a:schemeClr val="accent3"/>
            </a:effectRef>
            <a:fontRef idx="minor">
              <a:schemeClr val="tx1"/>
            </a:fontRef>
          </p:style>
        </p:cxnSp>
        <p:sp>
          <p:nvSpPr>
            <p:cNvPr id="8" name="Inhaltsplatzhalter 5"/>
            <p:cNvSpPr txBox="1">
              <a:spLocks/>
            </p:cNvSpPr>
            <p:nvPr/>
          </p:nvSpPr>
          <p:spPr bwMode="auto">
            <a:xfrm>
              <a:off x="3728176" y="3232588"/>
              <a:ext cx="1368152" cy="613979"/>
            </a:xfrm>
            <a:prstGeom prst="rect">
              <a:avLst/>
            </a:prstGeom>
            <a:solidFill>
              <a:schemeClr val="bg1"/>
            </a:solidFill>
            <a:ln>
              <a:noFill/>
            </a:ln>
            <a:effectLst>
              <a:outerShdw blurRad="63500" sx="102000" sy="102000" algn="ctr" rotWithShape="0">
                <a:prstClr val="black">
                  <a:alpha val="40000"/>
                </a:prstClr>
              </a:outerShdw>
            </a:effectLst>
            <a:extLst/>
          </p:spPr>
          <p:txBody>
            <a:bodyPr vert="horz" wrap="square" lIns="0" tIns="0" rIns="0" bIns="0" numCol="1" anchor="ctr" anchorCtr="0" compatLnSpc="1">
              <a:prstTxWarp prst="textNoShape">
                <a:avLst/>
              </a:prstTxWarp>
            </a:bodyPr>
            <a:lstStyle>
              <a:lvl1pPr marL="254000" indent="-254000" algn="l" rtl="0" eaLnBrk="1" fontAlgn="base" hangingPunct="1">
                <a:lnSpc>
                  <a:spcPts val="2200"/>
                </a:lnSpc>
                <a:spcBef>
                  <a:spcPts val="1400"/>
                </a:spcBef>
                <a:spcAft>
                  <a:spcPct val="0"/>
                </a:spcAft>
                <a:buSzPct val="120000"/>
                <a:buFont typeface="Times" charset="0"/>
                <a:buBlip>
                  <a:blip r:embed="rId4"/>
                </a:buBlip>
                <a:defRPr b="1">
                  <a:solidFill>
                    <a:schemeClr val="tx1"/>
                  </a:solidFill>
                  <a:latin typeface="+mn-lt"/>
                  <a:ea typeface="+mn-ea"/>
                  <a:cs typeface="+mn-cs"/>
                </a:defRPr>
              </a:lvl1pPr>
              <a:lvl2pPr marL="584200" indent="-139700" algn="l" rtl="0" eaLnBrk="1" fontAlgn="base" hangingPunct="1">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1" fontAlgn="base" hangingPunct="1">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eaLnBrk="1" fontAlgn="base" hangingPunct="1">
                <a:spcBef>
                  <a:spcPct val="20000"/>
                </a:spcBef>
                <a:spcAft>
                  <a:spcPct val="0"/>
                </a:spcAft>
                <a:defRPr sz="2000">
                  <a:solidFill>
                    <a:schemeClr val="tx1"/>
                  </a:solidFill>
                  <a:latin typeface="+mn-lt"/>
                </a:defRPr>
              </a:lvl4pPr>
              <a:lvl5pPr marL="1808163" indent="-306388" algn="l" rtl="0" eaLnBrk="1" fontAlgn="base" hangingPunct="1">
                <a:spcBef>
                  <a:spcPct val="20000"/>
                </a:spcBef>
                <a:spcAft>
                  <a:spcPct val="0"/>
                </a:spcAft>
                <a:defRPr sz="2000">
                  <a:solidFill>
                    <a:schemeClr val="tx1"/>
                  </a:solidFill>
                  <a:latin typeface="Times" charset="0"/>
                </a:defRPr>
              </a:lvl5pPr>
              <a:lvl6pPr marL="2265363" indent="-306388" algn="l" rtl="0" eaLnBrk="1" fontAlgn="base" hangingPunct="1">
                <a:spcBef>
                  <a:spcPct val="20000"/>
                </a:spcBef>
                <a:spcAft>
                  <a:spcPct val="0"/>
                </a:spcAft>
                <a:defRPr sz="2000">
                  <a:solidFill>
                    <a:schemeClr val="tx1"/>
                  </a:solidFill>
                  <a:latin typeface="Times" charset="0"/>
                </a:defRPr>
              </a:lvl6pPr>
              <a:lvl7pPr marL="2722563" indent="-306388" algn="l" rtl="0" eaLnBrk="1" fontAlgn="base" hangingPunct="1">
                <a:spcBef>
                  <a:spcPct val="20000"/>
                </a:spcBef>
                <a:spcAft>
                  <a:spcPct val="0"/>
                </a:spcAft>
                <a:defRPr sz="2000">
                  <a:solidFill>
                    <a:schemeClr val="tx1"/>
                  </a:solidFill>
                  <a:latin typeface="Times" charset="0"/>
                </a:defRPr>
              </a:lvl7pPr>
              <a:lvl8pPr marL="3179763" indent="-306388" algn="l" rtl="0" eaLnBrk="1" fontAlgn="base" hangingPunct="1">
                <a:spcBef>
                  <a:spcPct val="20000"/>
                </a:spcBef>
                <a:spcAft>
                  <a:spcPct val="0"/>
                </a:spcAft>
                <a:defRPr sz="2000">
                  <a:solidFill>
                    <a:schemeClr val="tx1"/>
                  </a:solidFill>
                  <a:latin typeface="Times" charset="0"/>
                </a:defRPr>
              </a:lvl8pPr>
              <a:lvl9pPr marL="3636963" indent="-306388" algn="l" rtl="0" eaLnBrk="1" fontAlgn="base" hangingPunct="1">
                <a:spcBef>
                  <a:spcPct val="20000"/>
                </a:spcBef>
                <a:spcAft>
                  <a:spcPct val="0"/>
                </a:spcAft>
                <a:defRPr sz="2000">
                  <a:solidFill>
                    <a:schemeClr val="tx1"/>
                  </a:solidFill>
                  <a:latin typeface="Times" charset="0"/>
                </a:defRPr>
              </a:lvl9pPr>
            </a:lstStyle>
            <a:p>
              <a:pPr marL="0" lvl="1" indent="0" algn="ctr">
                <a:buNone/>
              </a:pPr>
              <a:r>
                <a:rPr lang="de-DE" sz="1200" b="1" kern="0" dirty="0" smtClean="0"/>
                <a:t>Ohne</a:t>
              </a:r>
              <a:r>
                <a:rPr lang="de-DE" sz="1200" kern="0" dirty="0" smtClean="0"/>
                <a:t> die </a:t>
              </a:r>
              <a:r>
                <a:rPr lang="de-DE" sz="1200" b="1" kern="0" dirty="0" smtClean="0"/>
                <a:t>DHBW</a:t>
              </a:r>
              <a:r>
                <a:rPr lang="de-DE" sz="1200" kern="0" dirty="0" smtClean="0"/>
                <a:t/>
              </a:r>
              <a:br>
                <a:rPr lang="de-DE" sz="1200" kern="0" dirty="0" smtClean="0"/>
              </a:br>
              <a:r>
                <a:rPr lang="de-DE" sz="1200" kern="0" dirty="0" smtClean="0"/>
                <a:t>und die </a:t>
              </a:r>
              <a:r>
                <a:rPr lang="de-DE" sz="1200" b="1" kern="0" dirty="0" smtClean="0"/>
                <a:t>Berufsakademien</a:t>
              </a:r>
              <a:endParaRPr lang="de-DE" sz="1200" b="1" kern="0" dirty="0"/>
            </a:p>
          </p:txBody>
        </p:sp>
      </p:grpSp>
    </p:spTree>
    <p:extLst>
      <p:ext uri="{BB962C8B-B14F-4D97-AF65-F5344CB8AC3E}">
        <p14:creationId xmlns:p14="http://schemas.microsoft.com/office/powerpoint/2010/main" val="144199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Zahlen, Daten, Fakten</a:t>
            </a:r>
            <a:endParaRPr lang="de-DE" dirty="0"/>
          </a:p>
        </p:txBody>
      </p:sp>
      <p:sp>
        <p:nvSpPr>
          <p:cNvPr id="3" name="Foliennummernplatzhalter 2"/>
          <p:cNvSpPr>
            <a:spLocks noGrp="1"/>
          </p:cNvSpPr>
          <p:nvPr>
            <p:ph type="sldNum" sz="quarter" idx="10"/>
          </p:nvPr>
        </p:nvSpPr>
        <p:spPr>
          <a:xfrm>
            <a:off x="8688735" y="6589713"/>
            <a:ext cx="128240" cy="141642"/>
          </a:xfrm>
        </p:spPr>
        <p:txBody>
          <a:bodyPr/>
          <a:lstStyle/>
          <a:p>
            <a:fld id="{BDAC0BC5-14A1-4038-AF85-91E2506D550D}" type="slidenum">
              <a:rPr lang="de-DE" smtClean="0"/>
              <a:t>15</a:t>
            </a:fld>
            <a:endParaRPr lang="de-DE" dirty="0">
              <a:solidFill>
                <a:schemeClr val="tx1"/>
              </a:solidFill>
            </a:endParaRPr>
          </a:p>
        </p:txBody>
      </p:sp>
      <p:sp>
        <p:nvSpPr>
          <p:cNvPr id="5" name="Textplatzhalter 4"/>
          <p:cNvSpPr>
            <a:spLocks noGrp="1"/>
          </p:cNvSpPr>
          <p:nvPr>
            <p:ph type="body" sz="quarter" idx="12"/>
          </p:nvPr>
        </p:nvSpPr>
        <p:spPr/>
        <p:txBody>
          <a:bodyPr/>
          <a:lstStyle/>
          <a:p>
            <a:pPr marL="0" indent="0">
              <a:buNone/>
            </a:pPr>
            <a:r>
              <a:rPr lang="de-DE" dirty="0" smtClean="0"/>
              <a:t>Entwicklung des Dualen Studiums: Studienformate </a:t>
            </a:r>
            <a:r>
              <a:rPr lang="de-DE" sz="1200" dirty="0" smtClean="0"/>
              <a:t>(Stand 2016)</a:t>
            </a:r>
            <a:endParaRPr lang="de-DE" dirty="0" smtClean="0"/>
          </a:p>
          <a:p>
            <a:endParaRPr lang="de-DE" dirty="0"/>
          </a:p>
        </p:txBody>
      </p:sp>
      <p:sp>
        <p:nvSpPr>
          <p:cNvPr id="7" name="Fußzeilenplatzhalter 4"/>
          <p:cNvSpPr>
            <a:spLocks noGrp="1"/>
          </p:cNvSpPr>
          <p:nvPr>
            <p:ph type="ftr" sz="quarter" idx="11"/>
          </p:nvPr>
        </p:nvSpPr>
        <p:spPr>
          <a:xfrm>
            <a:off x="184150" y="6589713"/>
            <a:ext cx="2304000" cy="153888"/>
          </a:xfrm>
        </p:spPr>
        <p:txBody>
          <a:bodyPr anchor="ctr"/>
          <a:lstStyle/>
          <a:p>
            <a:r>
              <a:rPr lang="de-DE" sz="1000" dirty="0" smtClean="0"/>
              <a:t>Quelle: </a:t>
            </a:r>
            <a:r>
              <a:rPr lang="de-DE" sz="1000" dirty="0"/>
              <a:t>BIBB 2017, S. </a:t>
            </a:r>
            <a:r>
              <a:rPr lang="de-DE" sz="1000" dirty="0" smtClean="0"/>
              <a:t>11, 14f.</a:t>
            </a:r>
            <a:endParaRPr lang="de-DE" sz="1000" dirty="0"/>
          </a:p>
        </p:txBody>
      </p:sp>
      <p:grpSp>
        <p:nvGrpSpPr>
          <p:cNvPr id="67" name="Gruppieren 66"/>
          <p:cNvGrpSpPr/>
          <p:nvPr/>
        </p:nvGrpSpPr>
        <p:grpSpPr>
          <a:xfrm>
            <a:off x="1691680" y="804510"/>
            <a:ext cx="6128706" cy="5681028"/>
            <a:chOff x="5773523" y="2045426"/>
            <a:chExt cx="4444533" cy="4119878"/>
          </a:xfrm>
        </p:grpSpPr>
        <p:graphicFrame>
          <p:nvGraphicFramePr>
            <p:cNvPr id="46" name="Diagramm 45"/>
            <p:cNvGraphicFramePr/>
            <p:nvPr>
              <p:extLst>
                <p:ext uri="{D42A27DB-BD31-4B8C-83A1-F6EECF244321}">
                  <p14:modId xmlns:p14="http://schemas.microsoft.com/office/powerpoint/2010/main" val="4212098688"/>
                </p:ext>
              </p:extLst>
            </p:nvPr>
          </p:nvGraphicFramePr>
          <p:xfrm>
            <a:off x="6398624" y="2960345"/>
            <a:ext cx="2561283" cy="2243335"/>
          </p:xfrm>
          <a:graphic>
            <a:graphicData uri="http://schemas.openxmlformats.org/drawingml/2006/chart">
              <c:chart xmlns:c="http://schemas.openxmlformats.org/drawingml/2006/chart" xmlns:r="http://schemas.openxmlformats.org/officeDocument/2006/relationships" r:id="rId3"/>
            </a:graphicData>
          </a:graphic>
        </p:graphicFrame>
        <p:sp>
          <p:nvSpPr>
            <p:cNvPr id="49" name="Ellipse 48"/>
            <p:cNvSpPr/>
            <p:nvPr/>
          </p:nvSpPr>
          <p:spPr bwMode="auto">
            <a:xfrm>
              <a:off x="6889285" y="4113076"/>
              <a:ext cx="72008" cy="72008"/>
            </a:xfrm>
            <a:prstGeom prst="ellipse">
              <a:avLst/>
            </a:prstGeom>
            <a:solidFill>
              <a:schemeClr val="tx1"/>
            </a:solidFill>
            <a:ln w="952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cxnSp>
          <p:nvCxnSpPr>
            <p:cNvPr id="52" name="Gerader Verbinder 51"/>
            <p:cNvCxnSpPr/>
            <p:nvPr/>
          </p:nvCxnSpPr>
          <p:spPr>
            <a:xfrm flipV="1">
              <a:off x="6927385" y="4185084"/>
              <a:ext cx="0" cy="1505793"/>
            </a:xfrm>
            <a:prstGeom prst="line">
              <a:avLst/>
            </a:prstGeom>
            <a:ln>
              <a:solidFill>
                <a:schemeClr val="tx1"/>
              </a:solidFill>
            </a:ln>
            <a:effectLst>
              <a:outerShdw blurRad="63500" sx="102000" sy="102000" algn="ctr"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sp>
          <p:nvSpPr>
            <p:cNvPr id="54" name="Inhaltsplatzhalter 5"/>
            <p:cNvSpPr txBox="1">
              <a:spLocks/>
            </p:cNvSpPr>
            <p:nvPr/>
          </p:nvSpPr>
          <p:spPr bwMode="auto">
            <a:xfrm>
              <a:off x="6877182" y="5690877"/>
              <a:ext cx="1144852" cy="261578"/>
            </a:xfrm>
            <a:prstGeom prst="rect">
              <a:avLst/>
            </a:prstGeom>
            <a:noFill/>
            <a:ln>
              <a:noFill/>
            </a:ln>
            <a:effectLst/>
            <a:extLst/>
          </p:spPr>
          <p:txBody>
            <a:bodyPr vert="horz" wrap="square" lIns="0" tIns="0" rIns="0" bIns="0" numCol="1" anchor="ctr" anchorCtr="0" compatLnSpc="1">
              <a:prstTxWarp prst="textNoShape">
                <a:avLst/>
              </a:prstTxWarp>
            </a:bodyPr>
            <a:lstStyle>
              <a:lvl1pPr marL="254000" indent="-254000" algn="l" rtl="0" eaLnBrk="1" fontAlgn="base" hangingPunct="1">
                <a:lnSpc>
                  <a:spcPts val="2200"/>
                </a:lnSpc>
                <a:spcBef>
                  <a:spcPts val="1400"/>
                </a:spcBef>
                <a:spcAft>
                  <a:spcPct val="0"/>
                </a:spcAft>
                <a:buSzPct val="120000"/>
                <a:buFont typeface="Times" charset="0"/>
                <a:buBlip>
                  <a:blip r:embed="rId4"/>
                </a:buBlip>
                <a:defRPr b="1">
                  <a:solidFill>
                    <a:schemeClr val="tx1"/>
                  </a:solidFill>
                  <a:latin typeface="+mn-lt"/>
                  <a:ea typeface="+mn-ea"/>
                  <a:cs typeface="+mn-cs"/>
                </a:defRPr>
              </a:lvl1pPr>
              <a:lvl2pPr marL="584200" indent="-139700" algn="l" rtl="0" eaLnBrk="1" fontAlgn="base" hangingPunct="1">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1" fontAlgn="base" hangingPunct="1">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eaLnBrk="1" fontAlgn="base" hangingPunct="1">
                <a:spcBef>
                  <a:spcPct val="20000"/>
                </a:spcBef>
                <a:spcAft>
                  <a:spcPct val="0"/>
                </a:spcAft>
                <a:defRPr sz="2000">
                  <a:solidFill>
                    <a:schemeClr val="tx1"/>
                  </a:solidFill>
                  <a:latin typeface="+mn-lt"/>
                </a:defRPr>
              </a:lvl4pPr>
              <a:lvl5pPr marL="1808163" indent="-306388" algn="l" rtl="0" eaLnBrk="1" fontAlgn="base" hangingPunct="1">
                <a:spcBef>
                  <a:spcPct val="20000"/>
                </a:spcBef>
                <a:spcAft>
                  <a:spcPct val="0"/>
                </a:spcAft>
                <a:defRPr sz="2000">
                  <a:solidFill>
                    <a:schemeClr val="tx1"/>
                  </a:solidFill>
                  <a:latin typeface="Times" charset="0"/>
                </a:defRPr>
              </a:lvl5pPr>
              <a:lvl6pPr marL="2265363" indent="-306388" algn="l" rtl="0" eaLnBrk="1" fontAlgn="base" hangingPunct="1">
                <a:spcBef>
                  <a:spcPct val="20000"/>
                </a:spcBef>
                <a:spcAft>
                  <a:spcPct val="0"/>
                </a:spcAft>
                <a:defRPr sz="2000">
                  <a:solidFill>
                    <a:schemeClr val="tx1"/>
                  </a:solidFill>
                  <a:latin typeface="Times" charset="0"/>
                </a:defRPr>
              </a:lvl6pPr>
              <a:lvl7pPr marL="2722563" indent="-306388" algn="l" rtl="0" eaLnBrk="1" fontAlgn="base" hangingPunct="1">
                <a:spcBef>
                  <a:spcPct val="20000"/>
                </a:spcBef>
                <a:spcAft>
                  <a:spcPct val="0"/>
                </a:spcAft>
                <a:defRPr sz="2000">
                  <a:solidFill>
                    <a:schemeClr val="tx1"/>
                  </a:solidFill>
                  <a:latin typeface="Times" charset="0"/>
                </a:defRPr>
              </a:lvl7pPr>
              <a:lvl8pPr marL="3179763" indent="-306388" algn="l" rtl="0" eaLnBrk="1" fontAlgn="base" hangingPunct="1">
                <a:spcBef>
                  <a:spcPct val="20000"/>
                </a:spcBef>
                <a:spcAft>
                  <a:spcPct val="0"/>
                </a:spcAft>
                <a:defRPr sz="2000">
                  <a:solidFill>
                    <a:schemeClr val="tx1"/>
                  </a:solidFill>
                  <a:latin typeface="Times" charset="0"/>
                </a:defRPr>
              </a:lvl8pPr>
              <a:lvl9pPr marL="3636963" indent="-306388" algn="l" rtl="0" eaLnBrk="1" fontAlgn="base" hangingPunct="1">
                <a:spcBef>
                  <a:spcPct val="20000"/>
                </a:spcBef>
                <a:spcAft>
                  <a:spcPct val="0"/>
                </a:spcAft>
                <a:defRPr sz="2000">
                  <a:solidFill>
                    <a:schemeClr val="tx1"/>
                  </a:solidFill>
                  <a:latin typeface="Times" charset="0"/>
                </a:defRPr>
              </a:lvl9pPr>
            </a:lstStyle>
            <a:p>
              <a:pPr marL="0" lvl="1" indent="0">
                <a:buNone/>
              </a:pPr>
              <a:r>
                <a:rPr lang="de-DE" sz="1200" b="1" kern="0" dirty="0" smtClean="0"/>
                <a:t>Studiengänge</a:t>
              </a:r>
              <a:endParaRPr lang="de-DE" sz="1200" b="1" kern="0" dirty="0"/>
            </a:p>
          </p:txBody>
        </p:sp>
        <p:sp>
          <p:nvSpPr>
            <p:cNvPr id="60" name="Inhaltsplatzhalter 5"/>
            <p:cNvSpPr txBox="1">
              <a:spLocks/>
            </p:cNvSpPr>
            <p:nvPr/>
          </p:nvSpPr>
          <p:spPr bwMode="auto">
            <a:xfrm>
              <a:off x="6295649" y="5903726"/>
              <a:ext cx="1144852" cy="261578"/>
            </a:xfrm>
            <a:prstGeom prst="rect">
              <a:avLst/>
            </a:prstGeom>
            <a:noFill/>
            <a:ln>
              <a:noFill/>
            </a:ln>
            <a:effectLst/>
            <a:extLst/>
          </p:spPr>
          <p:txBody>
            <a:bodyPr vert="horz" wrap="square" lIns="0" tIns="0" rIns="0" bIns="0" numCol="1" anchor="ctr" anchorCtr="0" compatLnSpc="1">
              <a:prstTxWarp prst="textNoShape">
                <a:avLst/>
              </a:prstTxWarp>
            </a:bodyPr>
            <a:lstStyle>
              <a:lvl1pPr marL="254000" indent="-254000" algn="l" rtl="0" eaLnBrk="1" fontAlgn="base" hangingPunct="1">
                <a:lnSpc>
                  <a:spcPts val="2200"/>
                </a:lnSpc>
                <a:spcBef>
                  <a:spcPts val="1400"/>
                </a:spcBef>
                <a:spcAft>
                  <a:spcPct val="0"/>
                </a:spcAft>
                <a:buSzPct val="120000"/>
                <a:buFont typeface="Times" charset="0"/>
                <a:buBlip>
                  <a:blip r:embed="rId4"/>
                </a:buBlip>
                <a:defRPr b="1">
                  <a:solidFill>
                    <a:schemeClr val="tx1"/>
                  </a:solidFill>
                  <a:latin typeface="+mn-lt"/>
                  <a:ea typeface="+mn-ea"/>
                  <a:cs typeface="+mn-cs"/>
                </a:defRPr>
              </a:lvl1pPr>
              <a:lvl2pPr marL="584200" indent="-139700" algn="l" rtl="0" eaLnBrk="1" fontAlgn="base" hangingPunct="1">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1" fontAlgn="base" hangingPunct="1">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eaLnBrk="1" fontAlgn="base" hangingPunct="1">
                <a:spcBef>
                  <a:spcPct val="20000"/>
                </a:spcBef>
                <a:spcAft>
                  <a:spcPct val="0"/>
                </a:spcAft>
                <a:defRPr sz="2000">
                  <a:solidFill>
                    <a:schemeClr val="tx1"/>
                  </a:solidFill>
                  <a:latin typeface="+mn-lt"/>
                </a:defRPr>
              </a:lvl4pPr>
              <a:lvl5pPr marL="1808163" indent="-306388" algn="l" rtl="0" eaLnBrk="1" fontAlgn="base" hangingPunct="1">
                <a:spcBef>
                  <a:spcPct val="20000"/>
                </a:spcBef>
                <a:spcAft>
                  <a:spcPct val="0"/>
                </a:spcAft>
                <a:defRPr sz="2000">
                  <a:solidFill>
                    <a:schemeClr val="tx1"/>
                  </a:solidFill>
                  <a:latin typeface="Times" charset="0"/>
                </a:defRPr>
              </a:lvl5pPr>
              <a:lvl6pPr marL="2265363" indent="-306388" algn="l" rtl="0" eaLnBrk="1" fontAlgn="base" hangingPunct="1">
                <a:spcBef>
                  <a:spcPct val="20000"/>
                </a:spcBef>
                <a:spcAft>
                  <a:spcPct val="0"/>
                </a:spcAft>
                <a:defRPr sz="2000">
                  <a:solidFill>
                    <a:schemeClr val="tx1"/>
                  </a:solidFill>
                  <a:latin typeface="Times" charset="0"/>
                </a:defRPr>
              </a:lvl6pPr>
              <a:lvl7pPr marL="2722563" indent="-306388" algn="l" rtl="0" eaLnBrk="1" fontAlgn="base" hangingPunct="1">
                <a:spcBef>
                  <a:spcPct val="20000"/>
                </a:spcBef>
                <a:spcAft>
                  <a:spcPct val="0"/>
                </a:spcAft>
                <a:defRPr sz="2000">
                  <a:solidFill>
                    <a:schemeClr val="tx1"/>
                  </a:solidFill>
                  <a:latin typeface="Times" charset="0"/>
                </a:defRPr>
              </a:lvl7pPr>
              <a:lvl8pPr marL="3179763" indent="-306388" algn="l" rtl="0" eaLnBrk="1" fontAlgn="base" hangingPunct="1">
                <a:spcBef>
                  <a:spcPct val="20000"/>
                </a:spcBef>
                <a:spcAft>
                  <a:spcPct val="0"/>
                </a:spcAft>
                <a:defRPr sz="2000">
                  <a:solidFill>
                    <a:schemeClr val="tx1"/>
                  </a:solidFill>
                  <a:latin typeface="Times" charset="0"/>
                </a:defRPr>
              </a:lvl8pPr>
              <a:lvl9pPr marL="3636963" indent="-306388" algn="l" rtl="0" eaLnBrk="1" fontAlgn="base" hangingPunct="1">
                <a:spcBef>
                  <a:spcPct val="20000"/>
                </a:spcBef>
                <a:spcAft>
                  <a:spcPct val="0"/>
                </a:spcAft>
                <a:defRPr sz="2000">
                  <a:solidFill>
                    <a:schemeClr val="tx1"/>
                  </a:solidFill>
                  <a:latin typeface="Times" charset="0"/>
                </a:defRPr>
              </a:lvl9pPr>
            </a:lstStyle>
            <a:p>
              <a:pPr marL="0" lvl="1" indent="0">
                <a:buNone/>
              </a:pPr>
              <a:r>
                <a:rPr lang="de-DE" sz="1200" b="1" kern="0" dirty="0" smtClean="0"/>
                <a:t>Studierende</a:t>
              </a:r>
              <a:endParaRPr lang="de-DE" sz="1200" b="1" kern="0" dirty="0"/>
            </a:p>
          </p:txBody>
        </p:sp>
        <p:graphicFrame>
          <p:nvGraphicFramePr>
            <p:cNvPr id="29" name="Diagramm 28"/>
            <p:cNvGraphicFramePr/>
            <p:nvPr>
              <p:extLst>
                <p:ext uri="{D42A27DB-BD31-4B8C-83A1-F6EECF244321}">
                  <p14:modId xmlns:p14="http://schemas.microsoft.com/office/powerpoint/2010/main" val="1440588464"/>
                </p:ext>
              </p:extLst>
            </p:nvPr>
          </p:nvGraphicFramePr>
          <p:xfrm>
            <a:off x="5773523" y="2045426"/>
            <a:ext cx="4444533" cy="4079253"/>
          </p:xfrm>
          <a:graphic>
            <a:graphicData uri="http://schemas.openxmlformats.org/drawingml/2006/chart">
              <c:chart xmlns:c="http://schemas.openxmlformats.org/drawingml/2006/chart" xmlns:r="http://schemas.openxmlformats.org/officeDocument/2006/relationships" r:id="rId5"/>
            </a:graphicData>
          </a:graphic>
        </p:graphicFrame>
        <p:sp>
          <p:nvSpPr>
            <p:cNvPr id="48" name="Ellipse 47"/>
            <p:cNvSpPr/>
            <p:nvPr/>
          </p:nvSpPr>
          <p:spPr bwMode="auto">
            <a:xfrm>
              <a:off x="6305174" y="4266096"/>
              <a:ext cx="72008" cy="72008"/>
            </a:xfrm>
            <a:prstGeom prst="ellipse">
              <a:avLst/>
            </a:prstGeom>
            <a:solidFill>
              <a:schemeClr val="tx1"/>
            </a:solidFill>
            <a:ln w="952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cxnSp>
          <p:nvCxnSpPr>
            <p:cNvPr id="53" name="Gerader Verbinder 52"/>
            <p:cNvCxnSpPr/>
            <p:nvPr/>
          </p:nvCxnSpPr>
          <p:spPr>
            <a:xfrm>
              <a:off x="6341178" y="4338104"/>
              <a:ext cx="0" cy="1565622"/>
            </a:xfrm>
            <a:prstGeom prst="line">
              <a:avLst/>
            </a:prstGeom>
            <a:ln>
              <a:solidFill>
                <a:schemeClr val="tx1"/>
              </a:solidFill>
            </a:ln>
            <a:effectLst>
              <a:outerShdw blurRad="63500" sx="102000" sy="102000" algn="ctr"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grpSp>
      <p:grpSp>
        <p:nvGrpSpPr>
          <p:cNvPr id="14" name="Gruppieren 13"/>
          <p:cNvGrpSpPr/>
          <p:nvPr/>
        </p:nvGrpSpPr>
        <p:grpSpPr>
          <a:xfrm>
            <a:off x="7561132" y="362088"/>
            <a:ext cx="575260" cy="3343215"/>
            <a:chOff x="7561132" y="362088"/>
            <a:chExt cx="575260" cy="3343215"/>
          </a:xfrm>
        </p:grpSpPr>
        <p:grpSp>
          <p:nvGrpSpPr>
            <p:cNvPr id="30" name="Gruppieren 29"/>
            <p:cNvGrpSpPr/>
            <p:nvPr/>
          </p:nvGrpSpPr>
          <p:grpSpPr>
            <a:xfrm>
              <a:off x="7561132" y="362089"/>
              <a:ext cx="572879" cy="3343214"/>
              <a:chOff x="6295476" y="-486045"/>
              <a:chExt cx="572879" cy="3088693"/>
            </a:xfrm>
          </p:grpSpPr>
          <p:cxnSp>
            <p:nvCxnSpPr>
              <p:cNvPr id="31" name="Gerader Verbinder 30"/>
              <p:cNvCxnSpPr/>
              <p:nvPr/>
            </p:nvCxnSpPr>
            <p:spPr>
              <a:xfrm flipH="1">
                <a:off x="6868355" y="-486045"/>
                <a:ext cx="0" cy="2775698"/>
              </a:xfrm>
              <a:prstGeom prst="line">
                <a:avLst/>
              </a:prstGeom>
            </p:spPr>
            <p:style>
              <a:lnRef idx="1">
                <a:schemeClr val="accent3"/>
              </a:lnRef>
              <a:fillRef idx="0">
                <a:schemeClr val="accent3"/>
              </a:fillRef>
              <a:effectRef idx="0">
                <a:schemeClr val="accent3"/>
              </a:effectRef>
              <a:fontRef idx="minor">
                <a:schemeClr val="tx1"/>
              </a:fontRef>
            </p:style>
          </p:cxnSp>
          <p:sp>
            <p:nvSpPr>
              <p:cNvPr id="32" name="Geschweifte Klammer rechts 31"/>
              <p:cNvSpPr/>
              <p:nvPr/>
            </p:nvSpPr>
            <p:spPr>
              <a:xfrm rot="10800000" flipH="1">
                <a:off x="6295476" y="1978965"/>
                <a:ext cx="192201" cy="623683"/>
              </a:xfrm>
              <a:prstGeom prst="righ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de-DE"/>
              </a:p>
            </p:txBody>
          </p:sp>
          <p:cxnSp>
            <p:nvCxnSpPr>
              <p:cNvPr id="33" name="Gerader Verbinder 32"/>
              <p:cNvCxnSpPr/>
              <p:nvPr/>
            </p:nvCxnSpPr>
            <p:spPr>
              <a:xfrm>
                <a:off x="6482915" y="2289653"/>
                <a:ext cx="385440" cy="0"/>
              </a:xfrm>
              <a:prstGeom prst="line">
                <a:avLst/>
              </a:prstGeom>
            </p:spPr>
            <p:style>
              <a:lnRef idx="1">
                <a:schemeClr val="accent3"/>
              </a:lnRef>
              <a:fillRef idx="0">
                <a:schemeClr val="accent3"/>
              </a:fillRef>
              <a:effectRef idx="0">
                <a:schemeClr val="accent3"/>
              </a:effectRef>
              <a:fontRef idx="minor">
                <a:schemeClr val="tx1"/>
              </a:fontRef>
            </p:style>
          </p:cxnSp>
        </p:grpSp>
        <p:cxnSp>
          <p:nvCxnSpPr>
            <p:cNvPr id="37" name="Gerader Verbinder 36"/>
            <p:cNvCxnSpPr/>
            <p:nvPr/>
          </p:nvCxnSpPr>
          <p:spPr>
            <a:xfrm flipV="1">
              <a:off x="7943672" y="362088"/>
              <a:ext cx="192720" cy="1465"/>
            </a:xfrm>
            <a:prstGeom prst="line">
              <a:avLst/>
            </a:prstGeom>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314582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Zahlen, Daten, Fakten</a:t>
            </a:r>
            <a:endParaRPr lang="de-DE" dirty="0"/>
          </a:p>
        </p:txBody>
      </p:sp>
      <p:sp>
        <p:nvSpPr>
          <p:cNvPr id="3" name="Foliennummernplatzhalter 2"/>
          <p:cNvSpPr>
            <a:spLocks noGrp="1"/>
          </p:cNvSpPr>
          <p:nvPr>
            <p:ph type="sldNum" sz="quarter" idx="10"/>
          </p:nvPr>
        </p:nvSpPr>
        <p:spPr>
          <a:xfrm>
            <a:off x="8688735" y="6589713"/>
            <a:ext cx="128240" cy="141642"/>
          </a:xfrm>
        </p:spPr>
        <p:txBody>
          <a:bodyPr/>
          <a:lstStyle/>
          <a:p>
            <a:fld id="{0A77ADE3-3AF3-48A9-9F59-EF9B7FB7FD30}" type="slidenum">
              <a:rPr lang="de-DE" smtClean="0"/>
              <a:t>16</a:t>
            </a:fld>
            <a:endParaRPr lang="de-DE" dirty="0">
              <a:solidFill>
                <a:schemeClr val="tx1"/>
              </a:solidFill>
            </a:endParaRPr>
          </a:p>
        </p:txBody>
      </p:sp>
      <p:sp>
        <p:nvSpPr>
          <p:cNvPr id="5" name="Textplatzhalter 4"/>
          <p:cNvSpPr>
            <a:spLocks noGrp="1"/>
          </p:cNvSpPr>
          <p:nvPr>
            <p:ph type="body" sz="quarter" idx="12"/>
          </p:nvPr>
        </p:nvSpPr>
        <p:spPr>
          <a:xfrm>
            <a:off x="323527" y="1052736"/>
            <a:ext cx="8493448" cy="5184576"/>
          </a:xfrm>
        </p:spPr>
        <p:txBody>
          <a:bodyPr/>
          <a:lstStyle/>
          <a:p>
            <a:pPr marL="0" indent="0">
              <a:buNone/>
            </a:pPr>
            <a:r>
              <a:rPr lang="de-DE" dirty="0" smtClean="0"/>
              <a:t>Erläuterung und Einschätzung zu den </a:t>
            </a:r>
            <a:r>
              <a:rPr lang="de-DE" u="sng" dirty="0" smtClean="0"/>
              <a:t>dualen</a:t>
            </a:r>
            <a:r>
              <a:rPr lang="de-DE" dirty="0" smtClean="0"/>
              <a:t> Studienformaten</a:t>
            </a:r>
          </a:p>
        </p:txBody>
      </p:sp>
      <p:graphicFrame>
        <p:nvGraphicFramePr>
          <p:cNvPr id="4" name="Tabelle 3"/>
          <p:cNvGraphicFramePr>
            <a:graphicFrameLocks noGrp="1"/>
          </p:cNvGraphicFramePr>
          <p:nvPr>
            <p:extLst>
              <p:ext uri="{D42A27DB-BD31-4B8C-83A1-F6EECF244321}">
                <p14:modId xmlns:p14="http://schemas.microsoft.com/office/powerpoint/2010/main" val="508106667"/>
              </p:ext>
            </p:extLst>
          </p:nvPr>
        </p:nvGraphicFramePr>
        <p:xfrm>
          <a:off x="323527" y="1340768"/>
          <a:ext cx="8493447" cy="5095240"/>
        </p:xfrm>
        <a:graphic>
          <a:graphicData uri="http://schemas.openxmlformats.org/drawingml/2006/table">
            <a:tbl>
              <a:tblPr firstRow="1" bandRow="1">
                <a:tableStyleId>{D27102A9-8310-4765-A935-A1911B00CA55}</a:tableStyleId>
              </a:tblPr>
              <a:tblGrid>
                <a:gridCol w="1152129"/>
                <a:gridCol w="3528392"/>
                <a:gridCol w="3812926"/>
              </a:tblGrid>
              <a:tr h="370840">
                <a:tc>
                  <a:txBody>
                    <a:bodyPr/>
                    <a:lstStyle/>
                    <a:p>
                      <a:endParaRPr lang="de-DE" dirty="0">
                        <a:solidFill>
                          <a:schemeClr val="tx1"/>
                        </a:solidFill>
                      </a:endParaRPr>
                    </a:p>
                  </a:txBody>
                  <a:tcPr>
                    <a:lnL>
                      <a:noFill/>
                    </a:lnL>
                    <a:lnR w="12700" cap="flat" cmpd="sng" algn="ctr">
                      <a:solidFill>
                        <a:schemeClr val="bg1">
                          <a:lumMod val="85000"/>
                        </a:schemeClr>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0" dirty="0" smtClean="0">
                          <a:solidFill>
                            <a:schemeClr val="tx1"/>
                          </a:solidFill>
                        </a:rPr>
                        <a:t>ausbildungsintegrierend</a:t>
                      </a:r>
                      <a:endParaRPr lang="de-DE" b="0"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b="0" dirty="0" smtClean="0">
                          <a:solidFill>
                            <a:schemeClr val="tx1"/>
                          </a:solidFill>
                        </a:rPr>
                        <a:t>praxisintegrierend</a:t>
                      </a:r>
                    </a:p>
                  </a:txBody>
                  <a:tcP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1051312">
                <a:tc>
                  <a:txBody>
                    <a:bodyPr/>
                    <a:lstStyle/>
                    <a:p>
                      <a:r>
                        <a:rPr lang="de-DE" sz="1400" dirty="0" smtClean="0"/>
                        <a:t>Status der Studierende</a:t>
                      </a:r>
                      <a:endParaRPr lang="de-DE" sz="1400" dirty="0"/>
                    </a:p>
                  </a:txBody>
                  <a:tcPr>
                    <a:lnL>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þ"/>
                      </a:pPr>
                      <a:r>
                        <a:rPr lang="de-DE" dirty="0" smtClean="0">
                          <a:sym typeface="Wingdings" panose="05000000000000000000" pitchFamily="2" charset="2"/>
                        </a:rPr>
                        <a:t>Arbeitnehmer/in </a:t>
                      </a:r>
                      <a:br>
                        <a:rPr lang="de-DE" dirty="0" smtClean="0">
                          <a:sym typeface="Wingdings" panose="05000000000000000000" pitchFamily="2" charset="2"/>
                        </a:rPr>
                      </a:br>
                      <a:r>
                        <a:rPr lang="de-DE" sz="1200" dirty="0" err="1" smtClean="0">
                          <a:sym typeface="Wingdings" panose="05000000000000000000" pitchFamily="2" charset="2"/>
                        </a:rPr>
                        <a:t>iSd</a:t>
                      </a:r>
                      <a:r>
                        <a:rPr lang="de-DE" sz="1200" dirty="0" smtClean="0">
                          <a:sym typeface="Wingdings" panose="05000000000000000000" pitchFamily="2" charset="2"/>
                        </a:rPr>
                        <a:t>.</a:t>
                      </a:r>
                      <a:r>
                        <a:rPr lang="de-DE" sz="1200" baseline="0" dirty="0" smtClean="0">
                          <a:sym typeface="Wingdings" panose="05000000000000000000" pitchFamily="2" charset="2"/>
                        </a:rPr>
                        <a:t> § 5 Abs. 1 Satz 1 ArbGG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þ"/>
                        <a:tabLst/>
                        <a:defRPr/>
                      </a:pPr>
                      <a:r>
                        <a:rPr lang="de-DE" sz="1800" baseline="0" dirty="0" smtClean="0">
                          <a:sym typeface="Wingdings" panose="05000000000000000000" pitchFamily="2" charset="2"/>
                        </a:rPr>
                        <a:t>Beschäftigte/r</a:t>
                      </a:r>
                      <a:r>
                        <a:rPr lang="de-DE" dirty="0" smtClean="0">
                          <a:sym typeface="Wingdings" panose="05000000000000000000" pitchFamily="2" charset="2"/>
                        </a:rPr>
                        <a:t/>
                      </a:r>
                      <a:br>
                        <a:rPr lang="de-DE" dirty="0" smtClean="0">
                          <a:sym typeface="Wingdings" panose="05000000000000000000" pitchFamily="2" charset="2"/>
                        </a:rPr>
                      </a:br>
                      <a:r>
                        <a:rPr lang="de-DE" sz="1200" dirty="0" err="1" smtClean="0">
                          <a:sym typeface="Wingdings" panose="05000000000000000000" pitchFamily="2" charset="2"/>
                        </a:rPr>
                        <a:t>iSd</a:t>
                      </a:r>
                      <a:r>
                        <a:rPr lang="de-DE" sz="1200" dirty="0" smtClean="0">
                          <a:sym typeface="Wingdings" panose="05000000000000000000" pitchFamily="2" charset="2"/>
                        </a:rPr>
                        <a:t>.</a:t>
                      </a:r>
                      <a:r>
                        <a:rPr lang="de-DE" sz="1200" baseline="0" dirty="0" smtClean="0">
                          <a:sym typeface="Wingdings" panose="05000000000000000000" pitchFamily="2" charset="2"/>
                        </a:rPr>
                        <a:t> BetrVG</a:t>
                      </a:r>
                      <a:endParaRPr lang="de-DE" sz="1400" dirty="0" smtClean="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þ"/>
                        <a:tabLst/>
                        <a:defRPr/>
                      </a:pPr>
                      <a:r>
                        <a:rPr lang="de-DE" sz="1800" dirty="0" smtClean="0">
                          <a:sym typeface="Wingdings" panose="05000000000000000000" pitchFamily="2" charset="2"/>
                        </a:rPr>
                        <a:t>Auszubildende/r</a:t>
                      </a:r>
                      <a:r>
                        <a:rPr lang="de-DE" dirty="0" smtClean="0">
                          <a:sym typeface="Wingdings" panose="05000000000000000000" pitchFamily="2" charset="2"/>
                        </a:rPr>
                        <a:t/>
                      </a:r>
                      <a:br>
                        <a:rPr lang="de-DE" dirty="0" smtClean="0">
                          <a:sym typeface="Wingdings" panose="05000000000000000000" pitchFamily="2" charset="2"/>
                        </a:rPr>
                      </a:br>
                      <a:r>
                        <a:rPr lang="de-DE" sz="1200" dirty="0" err="1" smtClean="0">
                          <a:sym typeface="Wingdings" panose="05000000000000000000" pitchFamily="2" charset="2"/>
                        </a:rPr>
                        <a:t>iSd</a:t>
                      </a:r>
                      <a:r>
                        <a:rPr lang="de-DE" sz="1200" dirty="0" smtClean="0">
                          <a:sym typeface="Wingdings" panose="05000000000000000000" pitchFamily="2" charset="2"/>
                        </a:rPr>
                        <a:t>.</a:t>
                      </a:r>
                      <a:r>
                        <a:rPr lang="de-DE" sz="1200" baseline="0" dirty="0" smtClean="0">
                          <a:sym typeface="Wingdings" panose="05000000000000000000" pitchFamily="2" charset="2"/>
                        </a:rPr>
                        <a:t> BBiG/HwO (</a:t>
                      </a:r>
                      <a:r>
                        <a:rPr lang="de-DE" sz="1200" u="sng" baseline="0" dirty="0" smtClean="0">
                          <a:sym typeface="Wingdings" panose="05000000000000000000" pitchFamily="2" charset="2"/>
                        </a:rPr>
                        <a:t>bis</a:t>
                      </a:r>
                      <a:r>
                        <a:rPr lang="de-DE" sz="1200" baseline="0" dirty="0" smtClean="0">
                          <a:sym typeface="Wingdings" panose="05000000000000000000" pitchFamily="2" charset="2"/>
                        </a:rPr>
                        <a:t> Facharbeiterprüfung)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þ"/>
                        <a:tabLst/>
                        <a:defRPr/>
                      </a:pPr>
                      <a:r>
                        <a:rPr lang="de-DE" sz="1800" dirty="0" smtClean="0">
                          <a:sym typeface="Wingdings" panose="05000000000000000000" pitchFamily="2" charset="2"/>
                        </a:rPr>
                        <a:t>Geltungsbereich TV</a:t>
                      </a:r>
                      <a:r>
                        <a:rPr lang="de-DE" sz="1200" dirty="0" smtClean="0">
                          <a:sym typeface="Wingdings" panose="05000000000000000000" pitchFamily="2" charset="2"/>
                        </a:rPr>
                        <a:t/>
                      </a:r>
                      <a:br>
                        <a:rPr lang="de-DE" sz="1200" dirty="0" smtClean="0">
                          <a:sym typeface="Wingdings" panose="05000000000000000000" pitchFamily="2" charset="2"/>
                        </a:rPr>
                      </a:br>
                      <a:r>
                        <a:rPr lang="de-DE" sz="1200" u="sng" baseline="0" dirty="0" smtClean="0">
                          <a:sym typeface="Wingdings" panose="05000000000000000000" pitchFamily="2" charset="2"/>
                        </a:rPr>
                        <a:t>bis</a:t>
                      </a:r>
                      <a:r>
                        <a:rPr lang="de-DE" sz="1200" baseline="0" dirty="0" smtClean="0">
                          <a:sym typeface="Wingdings" panose="05000000000000000000" pitchFamily="2" charset="2"/>
                        </a:rPr>
                        <a:t> Facharbeiterprüfung</a:t>
                      </a:r>
                      <a:endParaRPr lang="de-DE" sz="1200" dirty="0" smtClean="0">
                        <a:sym typeface="Wingdings" panose="05000000000000000000" pitchFamily="2" charset="2"/>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20000"/>
                      </a:schemeClr>
                    </a:solidFill>
                  </a:tcPr>
                </a:tc>
                <a:tc>
                  <a:txBody>
                    <a:bodyPr/>
                    <a:lstStyle/>
                    <a:p>
                      <a:pPr marL="285750" indent="-285750">
                        <a:buFont typeface="Wingdings" panose="05000000000000000000" pitchFamily="2" charset="2"/>
                        <a:buChar char="þ"/>
                      </a:pPr>
                      <a:r>
                        <a:rPr lang="de-DE" sz="1800" kern="1200" dirty="0" smtClean="0">
                          <a:solidFill>
                            <a:schemeClr val="tx1"/>
                          </a:solidFill>
                          <a:latin typeface="+mn-lt"/>
                          <a:ea typeface="+mn-ea"/>
                          <a:cs typeface="+mn-cs"/>
                          <a:sym typeface="Wingdings" panose="05000000000000000000" pitchFamily="2" charset="2"/>
                        </a:rPr>
                        <a:t>Arbeitnehmer/in </a:t>
                      </a:r>
                      <a:br>
                        <a:rPr lang="de-DE" sz="1800" kern="1200" dirty="0" smtClean="0">
                          <a:solidFill>
                            <a:schemeClr val="tx1"/>
                          </a:solidFill>
                          <a:latin typeface="+mn-lt"/>
                          <a:ea typeface="+mn-ea"/>
                          <a:cs typeface="+mn-cs"/>
                          <a:sym typeface="Wingdings" panose="05000000000000000000" pitchFamily="2" charset="2"/>
                        </a:rPr>
                      </a:br>
                      <a:r>
                        <a:rPr lang="de-DE" sz="1200" kern="1200" dirty="0" err="1" smtClean="0">
                          <a:solidFill>
                            <a:schemeClr val="tx1"/>
                          </a:solidFill>
                          <a:latin typeface="+mn-lt"/>
                          <a:ea typeface="+mn-ea"/>
                          <a:cs typeface="+mn-cs"/>
                          <a:sym typeface="Wingdings" panose="05000000000000000000" pitchFamily="2" charset="2"/>
                        </a:rPr>
                        <a:t>iSd</a:t>
                      </a:r>
                      <a:r>
                        <a:rPr lang="de-DE" sz="1200" kern="1200" dirty="0" smtClean="0">
                          <a:solidFill>
                            <a:schemeClr val="tx1"/>
                          </a:solidFill>
                          <a:latin typeface="+mn-lt"/>
                          <a:ea typeface="+mn-ea"/>
                          <a:cs typeface="+mn-cs"/>
                          <a:sym typeface="Wingdings" panose="05000000000000000000" pitchFamily="2" charset="2"/>
                        </a:rPr>
                        <a:t>. § 5 Abs. 1 Satz 1 ArbGG</a:t>
                      </a:r>
                    </a:p>
                    <a:p>
                      <a:pPr marL="285750" indent="-285750">
                        <a:buFont typeface="Wingdings" panose="05000000000000000000" pitchFamily="2" charset="2"/>
                        <a:buChar char="þ"/>
                      </a:pPr>
                      <a:r>
                        <a:rPr lang="de-DE" sz="1800" baseline="0" dirty="0" smtClean="0">
                          <a:sym typeface="Wingdings" panose="05000000000000000000" pitchFamily="2" charset="2"/>
                        </a:rPr>
                        <a:t>Beschäftigte/r</a:t>
                      </a:r>
                      <a:r>
                        <a:rPr lang="de-DE" sz="1200" dirty="0" smtClean="0">
                          <a:sym typeface="Wingdings" panose="05000000000000000000" pitchFamily="2" charset="2"/>
                        </a:rPr>
                        <a:t/>
                      </a:r>
                      <a:br>
                        <a:rPr lang="de-DE" sz="1200" dirty="0" smtClean="0">
                          <a:sym typeface="Wingdings" panose="05000000000000000000" pitchFamily="2" charset="2"/>
                        </a:rPr>
                      </a:br>
                      <a:r>
                        <a:rPr lang="de-DE" sz="1200" dirty="0" err="1" smtClean="0">
                          <a:sym typeface="Wingdings" panose="05000000000000000000" pitchFamily="2" charset="2"/>
                        </a:rPr>
                        <a:t>iSd</a:t>
                      </a:r>
                      <a:r>
                        <a:rPr lang="de-DE" sz="1200" dirty="0" smtClean="0">
                          <a:sym typeface="Wingdings" panose="05000000000000000000" pitchFamily="2" charset="2"/>
                        </a:rPr>
                        <a:t>.</a:t>
                      </a:r>
                      <a:r>
                        <a:rPr lang="de-DE" sz="1200" baseline="0" dirty="0" smtClean="0">
                          <a:sym typeface="Wingdings" panose="05000000000000000000" pitchFamily="2" charset="2"/>
                        </a:rPr>
                        <a:t> BetrVG</a:t>
                      </a:r>
                      <a:endParaRPr lang="de-DE" sz="1200" kern="1200" dirty="0" smtClean="0">
                        <a:solidFill>
                          <a:schemeClr val="tx1"/>
                        </a:solidFill>
                        <a:latin typeface="+mn-lt"/>
                        <a:ea typeface="+mn-ea"/>
                        <a:cs typeface="+mn-cs"/>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ý"/>
                        <a:tabLst/>
                        <a:defRPr/>
                      </a:pPr>
                      <a:r>
                        <a:rPr lang="de-DE" sz="1800" kern="1200" dirty="0" smtClean="0">
                          <a:solidFill>
                            <a:schemeClr val="tx1"/>
                          </a:solidFill>
                          <a:latin typeface="+mn-lt"/>
                          <a:ea typeface="+mn-ea"/>
                          <a:cs typeface="+mn-cs"/>
                          <a:sym typeface="Wingdings" panose="05000000000000000000" pitchFamily="2" charset="2"/>
                        </a:rPr>
                        <a:t>ungeregelt(er)</a:t>
                      </a:r>
                      <a:br>
                        <a:rPr lang="de-DE" sz="1800" kern="1200" dirty="0" smtClean="0">
                          <a:solidFill>
                            <a:schemeClr val="tx1"/>
                          </a:solidFill>
                          <a:latin typeface="+mn-lt"/>
                          <a:ea typeface="+mn-ea"/>
                          <a:cs typeface="+mn-cs"/>
                          <a:sym typeface="Wingdings" panose="05000000000000000000" pitchFamily="2" charset="2"/>
                        </a:rPr>
                      </a:br>
                      <a:r>
                        <a:rPr lang="de-DE" sz="1200" u="none" kern="1200" dirty="0" smtClean="0">
                          <a:solidFill>
                            <a:schemeClr val="tx1"/>
                          </a:solidFill>
                          <a:latin typeface="+mn-lt"/>
                          <a:ea typeface="+mn-ea"/>
                          <a:cs typeface="+mn-cs"/>
                          <a:sym typeface="Wingdings" panose="05000000000000000000" pitchFamily="2" charset="2"/>
                        </a:rPr>
                        <a:t>meist Praktikant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ý"/>
                        <a:tabLst/>
                        <a:defRPr/>
                      </a:pPr>
                      <a:r>
                        <a:rPr lang="de-DE" sz="1800" kern="1200" dirty="0" smtClean="0">
                          <a:solidFill>
                            <a:schemeClr val="tx1"/>
                          </a:solidFill>
                          <a:latin typeface="+mn-lt"/>
                          <a:ea typeface="+mn-ea"/>
                          <a:cs typeface="+mn-cs"/>
                          <a:sym typeface="Wingdings" panose="05000000000000000000" pitchFamily="2" charset="2"/>
                        </a:rPr>
                        <a:t>ungeregelt(er)</a:t>
                      </a:r>
                      <a:endParaRPr lang="de-DE" sz="1200" u="none" kern="1200" dirty="0" smtClean="0">
                        <a:solidFill>
                          <a:schemeClr val="tx1"/>
                        </a:solidFill>
                        <a:latin typeface="+mn-lt"/>
                        <a:ea typeface="+mn-ea"/>
                        <a:cs typeface="+mn-cs"/>
                        <a:sym typeface="Wingdings" panose="05000000000000000000" pitchFamily="2" charset="2"/>
                      </a:endParaRPr>
                    </a:p>
                  </a:txBody>
                  <a:tcP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080FF">
                        <a:alpha val="20000"/>
                      </a:srgbClr>
                    </a:solidFill>
                  </a:tcPr>
                </a:tc>
              </a:tr>
              <a:tr h="370840">
                <a:tc>
                  <a:txBody>
                    <a:bodyPr/>
                    <a:lstStyle/>
                    <a:p>
                      <a:r>
                        <a:rPr lang="de-DE" sz="1400" dirty="0" smtClean="0"/>
                        <a:t>Betr. So-</a:t>
                      </a:r>
                      <a:r>
                        <a:rPr lang="de-DE" sz="1400" dirty="0" err="1" smtClean="0"/>
                        <a:t>zialisation</a:t>
                      </a:r>
                      <a:endParaRPr lang="de-DE" sz="1400" dirty="0"/>
                    </a:p>
                  </a:txBody>
                  <a:tcPr>
                    <a:lnL>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Wingdings" panose="05000000000000000000" pitchFamily="2" charset="2"/>
                        <a:buChar char="þ"/>
                      </a:pPr>
                      <a:r>
                        <a:rPr lang="de-DE" dirty="0" smtClean="0">
                          <a:sym typeface="Wingdings" panose="05000000000000000000" pitchFamily="2" charset="2"/>
                        </a:rPr>
                        <a:t>Ausbilder/innen</a:t>
                      </a:r>
                      <a:r>
                        <a:rPr lang="de-DE" sz="1200" dirty="0" smtClean="0">
                          <a:sym typeface="Wingdings" panose="05000000000000000000" pitchFamily="2" charset="2"/>
                        </a:rPr>
                        <a:t/>
                      </a:r>
                      <a:br>
                        <a:rPr lang="de-DE" sz="1200" dirty="0" smtClean="0">
                          <a:sym typeface="Wingdings" panose="05000000000000000000" pitchFamily="2" charset="2"/>
                        </a:rPr>
                      </a:br>
                      <a:endParaRPr lang="de-DE" sz="1200" dirty="0" smtClean="0">
                        <a:sym typeface="Wingdings" panose="05000000000000000000" pitchFamily="2" charset="2"/>
                      </a:endParaRPr>
                    </a:p>
                    <a:p>
                      <a:pPr marL="285750" indent="-285750">
                        <a:buFont typeface="Wingdings" panose="05000000000000000000" pitchFamily="2" charset="2"/>
                        <a:buChar char="þ"/>
                      </a:pPr>
                      <a:r>
                        <a:rPr lang="de-DE" dirty="0" smtClean="0">
                          <a:sym typeface="Wingdings" panose="05000000000000000000" pitchFamily="2" charset="2"/>
                        </a:rPr>
                        <a:t>Kolleg/innen &amp; Azubis</a:t>
                      </a:r>
                      <a:endParaRPr lang="de-DE"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ý"/>
                        <a:tabLst/>
                        <a:defRPr/>
                      </a:pPr>
                      <a:r>
                        <a:rPr lang="de-DE" sz="1800" kern="1200" dirty="0" smtClean="0">
                          <a:solidFill>
                            <a:schemeClr val="tx1"/>
                          </a:solidFill>
                          <a:latin typeface="+mn-lt"/>
                          <a:ea typeface="+mn-ea"/>
                          <a:cs typeface="+mn-cs"/>
                          <a:sym typeface="Wingdings" panose="05000000000000000000" pitchFamily="2" charset="2"/>
                        </a:rPr>
                        <a:t>Betreuer/innen</a:t>
                      </a:r>
                      <a:br>
                        <a:rPr lang="de-DE" sz="1800" kern="1200" dirty="0" smtClean="0">
                          <a:solidFill>
                            <a:schemeClr val="tx1"/>
                          </a:solidFill>
                          <a:latin typeface="+mn-lt"/>
                          <a:ea typeface="+mn-ea"/>
                          <a:cs typeface="+mn-cs"/>
                          <a:sym typeface="Wingdings" panose="05000000000000000000" pitchFamily="2" charset="2"/>
                        </a:rPr>
                      </a:br>
                      <a:r>
                        <a:rPr lang="de-DE" sz="1200" kern="1200" dirty="0" smtClean="0">
                          <a:solidFill>
                            <a:schemeClr val="tx1"/>
                          </a:solidFill>
                          <a:latin typeface="+mn-lt"/>
                          <a:ea typeface="+mn-ea"/>
                          <a:cs typeface="+mn-cs"/>
                          <a:sym typeface="Wingdings" panose="05000000000000000000" pitchFamily="2" charset="2"/>
                        </a:rPr>
                        <a:t>meist Führungskräfte in Fachabteilungen</a:t>
                      </a:r>
                    </a:p>
                    <a:p>
                      <a:pPr marL="285750" indent="-285750">
                        <a:buFont typeface="Wingdings" panose="05000000000000000000" pitchFamily="2" charset="2"/>
                        <a:buChar char="þ"/>
                      </a:pPr>
                      <a:r>
                        <a:rPr lang="de-DE" sz="1800" i="0" dirty="0" smtClean="0">
                          <a:solidFill>
                            <a:schemeClr val="bg1">
                              <a:lumMod val="65000"/>
                            </a:schemeClr>
                          </a:solidFill>
                          <a:sym typeface="Wingdings" panose="05000000000000000000" pitchFamily="2" charset="2"/>
                        </a:rPr>
                        <a:t>Kolleg/innen</a:t>
                      </a:r>
                      <a:endParaRPr lang="de-DE" sz="1600" i="0" dirty="0" smtClean="0">
                        <a:solidFill>
                          <a:schemeClr val="bg1">
                            <a:lumMod val="65000"/>
                          </a:schemeClr>
                        </a:solidFill>
                        <a:sym typeface="Wingdings" panose="05000000000000000000" pitchFamily="2" charset="2"/>
                      </a:endParaRPr>
                    </a:p>
                  </a:txBody>
                  <a:tcP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de-DE" sz="1400" dirty="0" smtClean="0"/>
                        <a:t>Zeiten im Betrieb</a:t>
                      </a:r>
                      <a:endParaRPr lang="de-DE" sz="1400" dirty="0"/>
                    </a:p>
                  </a:txBody>
                  <a:tcPr>
                    <a:lnL>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þ"/>
                      </a:pPr>
                      <a:r>
                        <a:rPr lang="de-DE" sz="1800" kern="1200" dirty="0" smtClean="0">
                          <a:solidFill>
                            <a:schemeClr val="tx1"/>
                          </a:solidFill>
                          <a:latin typeface="+mn-lt"/>
                          <a:ea typeface="+mn-ea"/>
                          <a:cs typeface="+mn-cs"/>
                        </a:rPr>
                        <a:t>transparent </a:t>
                      </a:r>
                    </a:p>
                    <a:p>
                      <a:pPr marL="285750" indent="-285750">
                        <a:buFont typeface="Wingdings" panose="05000000000000000000" pitchFamily="2" charset="2"/>
                        <a:buChar char="þ"/>
                      </a:pPr>
                      <a:r>
                        <a:rPr lang="de-DE" sz="1800" kern="1200" dirty="0" smtClean="0">
                          <a:solidFill>
                            <a:schemeClr val="tx1"/>
                          </a:solidFill>
                          <a:latin typeface="+mn-lt"/>
                          <a:ea typeface="+mn-ea"/>
                          <a:cs typeface="+mn-cs"/>
                        </a:rPr>
                        <a:t>regelmäßig</a:t>
                      </a:r>
                      <a:endParaRPr lang="de-DE" sz="1800" kern="1200" dirty="0">
                        <a:solidFill>
                          <a:schemeClr val="tx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2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ý"/>
                        <a:tabLst/>
                        <a:defRPr/>
                      </a:pPr>
                      <a:r>
                        <a:rPr lang="de-DE" sz="1800" kern="1200" dirty="0" smtClean="0">
                          <a:solidFill>
                            <a:schemeClr val="tx1"/>
                          </a:solidFill>
                          <a:latin typeface="+mn-lt"/>
                          <a:ea typeface="+mn-ea"/>
                          <a:cs typeface="+mn-cs"/>
                          <a:sym typeface="Wingdings" panose="05000000000000000000" pitchFamily="2" charset="2"/>
                        </a:rPr>
                        <a:t>fragmentierter</a:t>
                      </a:r>
                      <a:br>
                        <a:rPr lang="de-DE" sz="1800" kern="1200" dirty="0" smtClean="0">
                          <a:solidFill>
                            <a:schemeClr val="tx1"/>
                          </a:solidFill>
                          <a:latin typeface="+mn-lt"/>
                          <a:ea typeface="+mn-ea"/>
                          <a:cs typeface="+mn-cs"/>
                          <a:sym typeface="Wingdings" panose="05000000000000000000" pitchFamily="2" charset="2"/>
                        </a:rPr>
                      </a:br>
                      <a:r>
                        <a:rPr lang="de-DE" sz="1200" kern="1200" dirty="0" smtClean="0">
                          <a:solidFill>
                            <a:schemeClr val="tx1"/>
                          </a:solidFill>
                          <a:latin typeface="+mn-lt"/>
                          <a:ea typeface="+mn-ea"/>
                          <a:cs typeface="+mn-cs"/>
                          <a:sym typeface="Wingdings" panose="05000000000000000000" pitchFamily="2" charset="2"/>
                        </a:rPr>
                        <a:t>meist verblockt und geringer</a:t>
                      </a:r>
                      <a:endParaRPr lang="de-DE" sz="1800" kern="1200" dirty="0" smtClean="0">
                        <a:solidFill>
                          <a:schemeClr val="tx1"/>
                        </a:solidFill>
                        <a:latin typeface="+mn-lt"/>
                        <a:ea typeface="+mn-ea"/>
                        <a:cs typeface="+mn-cs"/>
                        <a:sym typeface="Wingdings" panose="05000000000000000000" pitchFamily="2" charset="2"/>
                      </a:endParaRPr>
                    </a:p>
                  </a:txBody>
                  <a:tcP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080FF">
                        <a:alpha val="20000"/>
                      </a:srgbClr>
                    </a:solidFill>
                  </a:tcPr>
                </a:tc>
              </a:tr>
              <a:tr h="370840">
                <a:tc>
                  <a:txBody>
                    <a:bodyPr/>
                    <a:lstStyle/>
                    <a:p>
                      <a:r>
                        <a:rPr lang="de-DE" sz="1400" dirty="0" smtClean="0"/>
                        <a:t>Abschlüsse</a:t>
                      </a:r>
                      <a:endParaRPr lang="de-DE" sz="1400" dirty="0"/>
                    </a:p>
                  </a:txBody>
                  <a:tcPr>
                    <a:lnL>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þ"/>
                      </a:pPr>
                      <a:r>
                        <a:rPr lang="de-DE" sz="1800" kern="1200" dirty="0" smtClean="0">
                          <a:solidFill>
                            <a:schemeClr val="tx1"/>
                          </a:solidFill>
                          <a:latin typeface="+mn-lt"/>
                          <a:ea typeface="+mn-ea"/>
                          <a:cs typeface="+mn-cs"/>
                          <a:sym typeface="Wingdings" panose="05000000000000000000" pitchFamily="2" charset="2"/>
                        </a:rPr>
                        <a:t>Facharbeiterbrief</a:t>
                      </a:r>
                      <a:br>
                        <a:rPr lang="de-DE" sz="1800" kern="1200" dirty="0" smtClean="0">
                          <a:solidFill>
                            <a:schemeClr val="tx1"/>
                          </a:solidFill>
                          <a:latin typeface="+mn-lt"/>
                          <a:ea typeface="+mn-ea"/>
                          <a:cs typeface="+mn-cs"/>
                          <a:sym typeface="Wingdings" panose="05000000000000000000" pitchFamily="2" charset="2"/>
                        </a:rPr>
                      </a:br>
                      <a:r>
                        <a:rPr lang="de-DE" sz="1200" kern="1200" dirty="0" smtClean="0">
                          <a:solidFill>
                            <a:schemeClr val="tx1"/>
                          </a:solidFill>
                          <a:latin typeface="+mn-lt"/>
                          <a:ea typeface="+mn-ea"/>
                          <a:cs typeface="+mn-cs"/>
                          <a:sym typeface="Wingdings" panose="05000000000000000000" pitchFamily="2" charset="2"/>
                        </a:rPr>
                        <a:t>Abschlussprüfung der zuständigen</a:t>
                      </a:r>
                      <a:r>
                        <a:rPr lang="de-DE" sz="1200" kern="1200" baseline="0" dirty="0" smtClean="0">
                          <a:solidFill>
                            <a:schemeClr val="tx1"/>
                          </a:solidFill>
                          <a:latin typeface="+mn-lt"/>
                          <a:ea typeface="+mn-ea"/>
                          <a:cs typeface="+mn-cs"/>
                          <a:sym typeface="Wingdings" panose="05000000000000000000" pitchFamily="2" charset="2"/>
                        </a:rPr>
                        <a:t> Stelle</a:t>
                      </a:r>
                      <a:endParaRPr lang="de-DE" sz="1200" kern="1200" dirty="0" smtClean="0">
                        <a:solidFill>
                          <a:schemeClr val="tx1"/>
                        </a:solidFill>
                        <a:latin typeface="+mn-lt"/>
                        <a:ea typeface="+mn-ea"/>
                        <a:cs typeface="+mn-cs"/>
                        <a:sym typeface="Wingdings" panose="05000000000000000000" pitchFamily="2" charset="2"/>
                      </a:endParaRPr>
                    </a:p>
                    <a:p>
                      <a:pPr marL="285750" indent="-285750">
                        <a:buFont typeface="Wingdings" panose="05000000000000000000" pitchFamily="2" charset="2"/>
                        <a:buChar char="þ"/>
                      </a:pPr>
                      <a:r>
                        <a:rPr lang="de-DE" sz="1800" kern="1200" dirty="0" smtClean="0">
                          <a:solidFill>
                            <a:schemeClr val="tx1"/>
                          </a:solidFill>
                          <a:latin typeface="+mn-lt"/>
                          <a:ea typeface="+mn-ea"/>
                          <a:cs typeface="+mn-cs"/>
                          <a:sym typeface="Wingdings" panose="05000000000000000000" pitchFamily="2" charset="2"/>
                        </a:rPr>
                        <a:t>Bachelor</a:t>
                      </a:r>
                      <a:endParaRPr lang="de-DE"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ý"/>
                        <a:tabLst/>
                        <a:defRPr/>
                      </a:pPr>
                      <a:r>
                        <a:rPr lang="de-DE" sz="1800" kern="1200" dirty="0" smtClean="0">
                          <a:solidFill>
                            <a:schemeClr val="tx1"/>
                          </a:solidFill>
                          <a:latin typeface="+mn-lt"/>
                          <a:ea typeface="+mn-ea"/>
                          <a:cs typeface="+mn-cs"/>
                          <a:sym typeface="Wingdings" panose="05000000000000000000" pitchFamily="2" charset="2"/>
                        </a:rPr>
                        <a:t>ggf. Facharbeiterbrief</a:t>
                      </a:r>
                      <a:br>
                        <a:rPr lang="de-DE" sz="1800" kern="1200" dirty="0" smtClean="0">
                          <a:solidFill>
                            <a:schemeClr val="tx1"/>
                          </a:solidFill>
                          <a:latin typeface="+mn-lt"/>
                          <a:ea typeface="+mn-ea"/>
                          <a:cs typeface="+mn-cs"/>
                          <a:sym typeface="Wingdings" panose="05000000000000000000" pitchFamily="2" charset="2"/>
                        </a:rPr>
                      </a:br>
                      <a:r>
                        <a:rPr lang="de-DE" sz="1200" kern="1200" dirty="0" err="1" smtClean="0">
                          <a:solidFill>
                            <a:schemeClr val="tx1"/>
                          </a:solidFill>
                          <a:latin typeface="+mn-lt"/>
                          <a:ea typeface="+mn-ea"/>
                          <a:cs typeface="+mn-cs"/>
                          <a:sym typeface="Wingdings" panose="05000000000000000000" pitchFamily="2" charset="2"/>
                        </a:rPr>
                        <a:t>Externenprüfung</a:t>
                      </a:r>
                      <a:r>
                        <a:rPr lang="de-DE" sz="1200" kern="1200" dirty="0" smtClean="0">
                          <a:solidFill>
                            <a:schemeClr val="tx1"/>
                          </a:solidFill>
                          <a:latin typeface="+mn-lt"/>
                          <a:ea typeface="+mn-ea"/>
                          <a:cs typeface="+mn-cs"/>
                          <a:sym typeface="Wingdings" panose="05000000000000000000" pitchFamily="2" charset="2"/>
                        </a:rPr>
                        <a:t> bei der zuständigen Stelle</a:t>
                      </a:r>
                      <a:endParaRPr lang="de-DE" sz="1800" kern="1200" dirty="0" smtClean="0">
                        <a:solidFill>
                          <a:schemeClr val="tx1"/>
                        </a:solidFill>
                        <a:latin typeface="+mn-lt"/>
                        <a:ea typeface="+mn-ea"/>
                        <a:cs typeface="+mn-cs"/>
                        <a:sym typeface="Wingdings" panose="05000000000000000000" pitchFamily="2" charset="2"/>
                      </a:endParaRPr>
                    </a:p>
                    <a:p>
                      <a:pPr marL="285750" indent="-285750">
                        <a:buFont typeface="Wingdings" panose="05000000000000000000" pitchFamily="2" charset="2"/>
                        <a:buChar char="þ"/>
                      </a:pPr>
                      <a:r>
                        <a:rPr lang="de-DE" sz="1800" kern="1200" dirty="0" smtClean="0">
                          <a:solidFill>
                            <a:schemeClr val="tx1"/>
                          </a:solidFill>
                          <a:latin typeface="+mn-lt"/>
                          <a:ea typeface="+mn-ea"/>
                          <a:cs typeface="+mn-cs"/>
                          <a:sym typeface="Wingdings" panose="05000000000000000000" pitchFamily="2" charset="2"/>
                        </a:rPr>
                        <a:t>Bachelor</a:t>
                      </a:r>
                      <a:endParaRPr lang="de-DE" sz="1800" dirty="0" smtClean="0">
                        <a:sym typeface="Wingdings" panose="05000000000000000000" pitchFamily="2" charset="2"/>
                      </a:endParaRPr>
                    </a:p>
                  </a:txBody>
                  <a:tcP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de-DE" sz="1400" dirty="0" smtClean="0"/>
                        <a:t>Wirkung auf Ausbildung</a:t>
                      </a:r>
                      <a:endParaRPr lang="de-DE" sz="1400" dirty="0"/>
                    </a:p>
                  </a:txBody>
                  <a:tcPr>
                    <a:lnL>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þ"/>
                      </a:pPr>
                      <a:r>
                        <a:rPr lang="de-DE" dirty="0" smtClean="0"/>
                        <a:t>ergänzend </a:t>
                      </a:r>
                      <a:endParaRPr lang="de-DE"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alpha val="2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ý"/>
                        <a:tabLst/>
                        <a:defRPr/>
                      </a:pPr>
                      <a:r>
                        <a:rPr lang="de-DE" sz="1800" kern="1200" dirty="0" smtClean="0">
                          <a:solidFill>
                            <a:schemeClr val="tx1"/>
                          </a:solidFill>
                          <a:latin typeface="+mn-lt"/>
                          <a:ea typeface="+mn-ea"/>
                          <a:cs typeface="+mn-cs"/>
                          <a:sym typeface="Wingdings" panose="05000000000000000000" pitchFamily="2" charset="2"/>
                        </a:rPr>
                        <a:t>u.U. konkurrierend</a:t>
                      </a:r>
                    </a:p>
                  </a:txBody>
                  <a:tcP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FF">
                        <a:alpha val="20000"/>
                      </a:srgbClr>
                    </a:solidFill>
                  </a:tcPr>
                </a:tc>
              </a:tr>
            </a:tbl>
          </a:graphicData>
        </a:graphic>
      </p:graphicFrame>
      <p:sp>
        <p:nvSpPr>
          <p:cNvPr id="6" name="Nach links gekrümmter Pfeil 5"/>
          <p:cNvSpPr/>
          <p:nvPr/>
        </p:nvSpPr>
        <p:spPr bwMode="auto">
          <a:xfrm flipV="1">
            <a:off x="6876256" y="4189076"/>
            <a:ext cx="144016" cy="392052"/>
          </a:xfrm>
          <a:prstGeom prst="curvedLeftArrow">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10" name="Rechteck 9"/>
          <p:cNvSpPr/>
          <p:nvPr/>
        </p:nvSpPr>
        <p:spPr bwMode="auto">
          <a:xfrm>
            <a:off x="323527" y="5853521"/>
            <a:ext cx="8568953" cy="58298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8" name="Rechteck 7"/>
          <p:cNvSpPr/>
          <p:nvPr/>
        </p:nvSpPr>
        <p:spPr bwMode="auto">
          <a:xfrm>
            <a:off x="288131" y="5085184"/>
            <a:ext cx="8568953" cy="128158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9" name="Rechteck 8"/>
          <p:cNvSpPr/>
          <p:nvPr/>
        </p:nvSpPr>
        <p:spPr bwMode="auto">
          <a:xfrm>
            <a:off x="285773" y="4432224"/>
            <a:ext cx="8568953" cy="193454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7" name="Rechteck 6"/>
          <p:cNvSpPr/>
          <p:nvPr/>
        </p:nvSpPr>
        <p:spPr bwMode="auto">
          <a:xfrm>
            <a:off x="323527" y="3610734"/>
            <a:ext cx="8568953" cy="275603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37848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251520" y="4536303"/>
            <a:ext cx="8565454" cy="1268961"/>
            <a:chOff x="251520" y="4968351"/>
            <a:chExt cx="8565454" cy="1268961"/>
          </a:xfrm>
        </p:grpSpPr>
        <p:sp>
          <p:nvSpPr>
            <p:cNvPr id="7" name="Rechteck 6"/>
            <p:cNvSpPr/>
            <p:nvPr/>
          </p:nvSpPr>
          <p:spPr bwMode="auto">
            <a:xfrm>
              <a:off x="254382" y="4968351"/>
              <a:ext cx="8553600" cy="360040"/>
            </a:xfrm>
            <a:prstGeom prst="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8" name="Rechteck 7"/>
            <p:cNvSpPr/>
            <p:nvPr/>
          </p:nvSpPr>
          <p:spPr bwMode="auto">
            <a:xfrm>
              <a:off x="251520" y="5013176"/>
              <a:ext cx="8565454" cy="1224136"/>
            </a:xfrm>
            <a:custGeom>
              <a:avLst/>
              <a:gdLst>
                <a:gd name="connsiteX0" fmla="*/ 0 w 8565454"/>
                <a:gd name="connsiteY0" fmla="*/ 0 h 1224136"/>
                <a:gd name="connsiteX1" fmla="*/ 8565454 w 8565454"/>
                <a:gd name="connsiteY1" fmla="*/ 0 h 1224136"/>
                <a:gd name="connsiteX2" fmla="*/ 8565454 w 8565454"/>
                <a:gd name="connsiteY2" fmla="*/ 1224136 h 1224136"/>
                <a:gd name="connsiteX3" fmla="*/ 0 w 8565454"/>
                <a:gd name="connsiteY3" fmla="*/ 1224136 h 1224136"/>
                <a:gd name="connsiteX4" fmla="*/ 0 w 8565454"/>
                <a:gd name="connsiteY4" fmla="*/ 0 h 1224136"/>
                <a:gd name="connsiteX0" fmla="*/ 10360 w 8575814"/>
                <a:gd name="connsiteY0" fmla="*/ 0 h 1224136"/>
                <a:gd name="connsiteX1" fmla="*/ 8575814 w 8575814"/>
                <a:gd name="connsiteY1" fmla="*/ 0 h 1224136"/>
                <a:gd name="connsiteX2" fmla="*/ 8575814 w 8575814"/>
                <a:gd name="connsiteY2" fmla="*/ 1224136 h 1224136"/>
                <a:gd name="connsiteX3" fmla="*/ 10360 w 8575814"/>
                <a:gd name="connsiteY3" fmla="*/ 1224136 h 1224136"/>
                <a:gd name="connsiteX4" fmla="*/ 0 w 8575814"/>
                <a:gd name="connsiteY4" fmla="*/ 412934 h 1224136"/>
                <a:gd name="connsiteX5" fmla="*/ 10360 w 8575814"/>
                <a:gd name="connsiteY5" fmla="*/ 0 h 1224136"/>
                <a:gd name="connsiteX0" fmla="*/ 10360 w 8575814"/>
                <a:gd name="connsiteY0" fmla="*/ 0 h 1224136"/>
                <a:gd name="connsiteX1" fmla="*/ 371789 w 8575814"/>
                <a:gd name="connsiteY1" fmla="*/ 951 h 1224136"/>
                <a:gd name="connsiteX2" fmla="*/ 8575814 w 8575814"/>
                <a:gd name="connsiteY2" fmla="*/ 0 h 1224136"/>
                <a:gd name="connsiteX3" fmla="*/ 8575814 w 8575814"/>
                <a:gd name="connsiteY3" fmla="*/ 1224136 h 1224136"/>
                <a:gd name="connsiteX4" fmla="*/ 10360 w 8575814"/>
                <a:gd name="connsiteY4" fmla="*/ 1224136 h 1224136"/>
                <a:gd name="connsiteX5" fmla="*/ 0 w 8575814"/>
                <a:gd name="connsiteY5" fmla="*/ 412934 h 1224136"/>
                <a:gd name="connsiteX6" fmla="*/ 10360 w 8575814"/>
                <a:gd name="connsiteY6" fmla="*/ 0 h 1224136"/>
                <a:gd name="connsiteX0" fmla="*/ 10360 w 8575814"/>
                <a:gd name="connsiteY0" fmla="*/ 9097 h 1233233"/>
                <a:gd name="connsiteX1" fmla="*/ 150726 w 8575814"/>
                <a:gd name="connsiteY1" fmla="*/ 0 h 1233233"/>
                <a:gd name="connsiteX2" fmla="*/ 371789 w 8575814"/>
                <a:gd name="connsiteY2" fmla="*/ 10048 h 1233233"/>
                <a:gd name="connsiteX3" fmla="*/ 8575814 w 8575814"/>
                <a:gd name="connsiteY3" fmla="*/ 9097 h 1233233"/>
                <a:gd name="connsiteX4" fmla="*/ 8575814 w 8575814"/>
                <a:gd name="connsiteY4" fmla="*/ 1233233 h 1233233"/>
                <a:gd name="connsiteX5" fmla="*/ 10360 w 8575814"/>
                <a:gd name="connsiteY5" fmla="*/ 1233233 h 1233233"/>
                <a:gd name="connsiteX6" fmla="*/ 0 w 8575814"/>
                <a:gd name="connsiteY6" fmla="*/ 422031 h 1233233"/>
                <a:gd name="connsiteX7" fmla="*/ 10360 w 8575814"/>
                <a:gd name="connsiteY7" fmla="*/ 9097 h 1233233"/>
                <a:gd name="connsiteX0" fmla="*/ 10360 w 8575814"/>
                <a:gd name="connsiteY0" fmla="*/ 0 h 1224136"/>
                <a:gd name="connsiteX1" fmla="*/ 211016 w 8575814"/>
                <a:gd name="connsiteY1" fmla="*/ 211967 h 1224136"/>
                <a:gd name="connsiteX2" fmla="*/ 371789 w 8575814"/>
                <a:gd name="connsiteY2" fmla="*/ 951 h 1224136"/>
                <a:gd name="connsiteX3" fmla="*/ 8575814 w 8575814"/>
                <a:gd name="connsiteY3" fmla="*/ 0 h 1224136"/>
                <a:gd name="connsiteX4" fmla="*/ 8575814 w 8575814"/>
                <a:gd name="connsiteY4" fmla="*/ 1224136 h 1224136"/>
                <a:gd name="connsiteX5" fmla="*/ 10360 w 8575814"/>
                <a:gd name="connsiteY5" fmla="*/ 1224136 h 1224136"/>
                <a:gd name="connsiteX6" fmla="*/ 0 w 8575814"/>
                <a:gd name="connsiteY6" fmla="*/ 412934 h 1224136"/>
                <a:gd name="connsiteX7" fmla="*/ 10360 w 8575814"/>
                <a:gd name="connsiteY7" fmla="*/ 0 h 1224136"/>
                <a:gd name="connsiteX0" fmla="*/ 0 w 8565454"/>
                <a:gd name="connsiteY0" fmla="*/ 0 h 1224136"/>
                <a:gd name="connsiteX1" fmla="*/ 200656 w 8565454"/>
                <a:gd name="connsiteY1" fmla="*/ 211967 h 1224136"/>
                <a:gd name="connsiteX2" fmla="*/ 361429 w 8565454"/>
                <a:gd name="connsiteY2" fmla="*/ 951 h 1224136"/>
                <a:gd name="connsiteX3" fmla="*/ 8565454 w 8565454"/>
                <a:gd name="connsiteY3" fmla="*/ 0 h 1224136"/>
                <a:gd name="connsiteX4" fmla="*/ 8565454 w 8565454"/>
                <a:gd name="connsiteY4" fmla="*/ 1224136 h 1224136"/>
                <a:gd name="connsiteX5" fmla="*/ 0 w 8565454"/>
                <a:gd name="connsiteY5" fmla="*/ 1224136 h 1224136"/>
                <a:gd name="connsiteX6" fmla="*/ 0 w 8565454"/>
                <a:gd name="connsiteY6" fmla="*/ 0 h 122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65454" h="1224136">
                  <a:moveTo>
                    <a:pt x="0" y="0"/>
                  </a:moveTo>
                  <a:lnTo>
                    <a:pt x="200656" y="211967"/>
                  </a:lnTo>
                  <a:lnTo>
                    <a:pt x="361429" y="951"/>
                  </a:lnTo>
                  <a:lnTo>
                    <a:pt x="8565454" y="0"/>
                  </a:lnTo>
                  <a:lnTo>
                    <a:pt x="8565454" y="1224136"/>
                  </a:lnTo>
                  <a:lnTo>
                    <a:pt x="0" y="1224136"/>
                  </a:lnTo>
                  <a:lnTo>
                    <a:pt x="0" y="0"/>
                  </a:lnTo>
                  <a:close/>
                </a:path>
              </a:pathLst>
            </a:custGeom>
            <a:solidFill>
              <a:schemeClr val="bg1"/>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grpSp>
      <p:sp>
        <p:nvSpPr>
          <p:cNvPr id="2" name="Titel 1"/>
          <p:cNvSpPr>
            <a:spLocks noGrp="1"/>
          </p:cNvSpPr>
          <p:nvPr>
            <p:ph type="title"/>
          </p:nvPr>
        </p:nvSpPr>
        <p:spPr/>
        <p:txBody>
          <a:bodyPr/>
          <a:lstStyle/>
          <a:p>
            <a:r>
              <a:rPr lang="de-DE" dirty="0"/>
              <a:t>Zahlen, Daten, Fakten</a:t>
            </a:r>
          </a:p>
        </p:txBody>
      </p:sp>
      <p:sp>
        <p:nvSpPr>
          <p:cNvPr id="3" name="Foliennummernplatzhalter 2"/>
          <p:cNvSpPr>
            <a:spLocks noGrp="1"/>
          </p:cNvSpPr>
          <p:nvPr>
            <p:ph type="sldNum" sz="quarter" idx="10"/>
          </p:nvPr>
        </p:nvSpPr>
        <p:spPr>
          <a:xfrm>
            <a:off x="8688735" y="6589713"/>
            <a:ext cx="128240" cy="141642"/>
          </a:xfrm>
        </p:spPr>
        <p:txBody>
          <a:bodyPr/>
          <a:lstStyle/>
          <a:p>
            <a:fld id="{64E82FDA-588E-4BBF-9AB4-A90689A61E3F}" type="slidenum">
              <a:rPr lang="de-DE" smtClean="0"/>
              <a:t>17</a:t>
            </a:fld>
            <a:endParaRPr lang="de-DE" dirty="0">
              <a:solidFill>
                <a:schemeClr val="tx1"/>
              </a:solidFill>
            </a:endParaRPr>
          </a:p>
        </p:txBody>
      </p:sp>
      <p:sp>
        <p:nvSpPr>
          <p:cNvPr id="5" name="Textplatzhalter 4"/>
          <p:cNvSpPr>
            <a:spLocks noGrp="1"/>
          </p:cNvSpPr>
          <p:nvPr>
            <p:ph type="body" sz="quarter" idx="12"/>
          </p:nvPr>
        </p:nvSpPr>
        <p:spPr/>
        <p:txBody>
          <a:bodyPr/>
          <a:lstStyle/>
          <a:p>
            <a:pPr marL="0" indent="0">
              <a:buNone/>
            </a:pPr>
            <a:r>
              <a:rPr lang="de-DE" dirty="0" smtClean="0"/>
              <a:t>Zwei Hypothesen </a:t>
            </a:r>
            <a:r>
              <a:rPr lang="de-DE" dirty="0"/>
              <a:t>zu </a:t>
            </a:r>
            <a:r>
              <a:rPr lang="de-DE" dirty="0" smtClean="0"/>
              <a:t>dem </a:t>
            </a:r>
            <a:r>
              <a:rPr lang="de-DE" u="sng" dirty="0" smtClean="0"/>
              <a:t>praxisintegrierenden</a:t>
            </a:r>
            <a:r>
              <a:rPr lang="de-DE" dirty="0" smtClean="0"/>
              <a:t>, dualen Studienformat</a:t>
            </a:r>
            <a:br>
              <a:rPr lang="de-DE" dirty="0" smtClean="0"/>
            </a:br>
            <a:endParaRPr lang="de-DE" dirty="0" smtClean="0"/>
          </a:p>
          <a:p>
            <a:r>
              <a:rPr lang="de-DE" dirty="0" smtClean="0"/>
              <a:t>Hochschulen und Betriebe streben möglichst </a:t>
            </a:r>
            <a:r>
              <a:rPr lang="de-DE" dirty="0"/>
              <a:t>geringe </a:t>
            </a:r>
            <a:r>
              <a:rPr lang="de-DE" dirty="0" smtClean="0"/>
              <a:t/>
            </a:r>
            <a:br>
              <a:rPr lang="de-DE" dirty="0" smtClean="0"/>
            </a:br>
            <a:r>
              <a:rPr lang="de-DE" dirty="0" smtClean="0"/>
              <a:t>Koordinations- </a:t>
            </a:r>
            <a:r>
              <a:rPr lang="de-DE" dirty="0"/>
              <a:t>und </a:t>
            </a:r>
            <a:r>
              <a:rPr lang="de-DE" dirty="0" smtClean="0"/>
              <a:t>Regulationsaufwände an.</a:t>
            </a:r>
          </a:p>
          <a:p>
            <a:pPr lvl="1"/>
            <a:r>
              <a:rPr lang="de-DE" dirty="0" smtClean="0"/>
              <a:t>Keine zusätzlichen Vorgaben gemäß BBiG / HwO und Koordinationsbedarf der Berufsschulphasen</a:t>
            </a:r>
            <a:br>
              <a:rPr lang="de-DE" dirty="0" smtClean="0"/>
            </a:br>
            <a:endParaRPr lang="de-DE" dirty="0" smtClean="0"/>
          </a:p>
          <a:p>
            <a:r>
              <a:rPr lang="de-DE" dirty="0" smtClean="0"/>
              <a:t>Das gewerkschaftliche </a:t>
            </a:r>
            <a:r>
              <a:rPr lang="de-DE" dirty="0" err="1" smtClean="0"/>
              <a:t>Ansprachepotenzial</a:t>
            </a:r>
            <a:r>
              <a:rPr lang="de-DE" dirty="0" smtClean="0"/>
              <a:t> ist geringer.</a:t>
            </a:r>
          </a:p>
          <a:p>
            <a:pPr lvl="1"/>
            <a:r>
              <a:rPr lang="de-DE" dirty="0" smtClean="0"/>
              <a:t>Es besteht teilweise kein betrieblicher Ausbildungs- und Versetzungsplan.</a:t>
            </a:r>
            <a:br>
              <a:rPr lang="de-DE" dirty="0" smtClean="0"/>
            </a:br>
            <a:r>
              <a:rPr lang="de-DE" dirty="0" smtClean="0"/>
              <a:t>Die duale Ausbildung selbst verliert im Betrieb u.U. langfristig an Bedeutung.</a:t>
            </a:r>
          </a:p>
          <a:p>
            <a:pPr lvl="1"/>
            <a:r>
              <a:rPr lang="de-DE" dirty="0" smtClean="0"/>
              <a:t>Studierende werden häufig von zentralen Abteilungen im Personalbereich </a:t>
            </a:r>
            <a:br>
              <a:rPr lang="de-DE" dirty="0" smtClean="0"/>
            </a:br>
            <a:r>
              <a:rPr lang="de-DE" dirty="0" smtClean="0"/>
              <a:t>und von Fachausbildern mit Leitungsfunktionen betreut.</a:t>
            </a:r>
            <a:r>
              <a:rPr lang="de-DE" dirty="0"/>
              <a:t> </a:t>
            </a:r>
            <a:br>
              <a:rPr lang="de-DE" dirty="0"/>
            </a:br>
            <a:endParaRPr lang="de-DE" dirty="0"/>
          </a:p>
          <a:p>
            <a:pPr marL="271463" indent="0">
              <a:buNone/>
            </a:pPr>
            <a:r>
              <a:rPr lang="de-DE" dirty="0" smtClean="0"/>
              <a:t>Arbeitnehmervertreter sollten Einfluss auf das Format nehmen</a:t>
            </a:r>
            <a:endParaRPr lang="de-DE" dirty="0"/>
          </a:p>
          <a:p>
            <a:pPr lvl="1"/>
            <a:r>
              <a:rPr lang="de-DE" dirty="0" smtClean="0"/>
              <a:t>Auf </a:t>
            </a:r>
            <a:r>
              <a:rPr lang="de-DE" dirty="0"/>
              <a:t>E</a:t>
            </a:r>
            <a:r>
              <a:rPr lang="de-DE" dirty="0" smtClean="0"/>
              <a:t>bene der Hochschule über Landespolitik, Hochschulrat, duale Kommission, </a:t>
            </a:r>
            <a:r>
              <a:rPr lang="de-DE" dirty="0" smtClean="0">
                <a:hlinkClick r:id="rId3" action="ppaction://hlinksldjump"/>
              </a:rPr>
              <a:t>LAB, BBAs</a:t>
            </a:r>
            <a:r>
              <a:rPr lang="de-DE" dirty="0" smtClean="0"/>
              <a:t>.</a:t>
            </a:r>
          </a:p>
          <a:p>
            <a:pPr lvl="1"/>
            <a:r>
              <a:rPr lang="de-DE" dirty="0" smtClean="0"/>
              <a:t>Auf Ebene des Betriebs bei Einführung neuer Studiengänge gemäß </a:t>
            </a:r>
            <a:r>
              <a:rPr lang="de-DE" u="sng" dirty="0" smtClean="0"/>
              <a:t>§97 BetrVG.</a:t>
            </a:r>
            <a:endParaRPr lang="de-DE" u="sng" dirty="0"/>
          </a:p>
          <a:p>
            <a:pPr lvl="1"/>
            <a:endParaRPr lang="de-DE" dirty="0"/>
          </a:p>
        </p:txBody>
      </p:sp>
      <p:sp>
        <p:nvSpPr>
          <p:cNvPr id="9" name="Interaktive Schaltfläche: Anfang 8">
            <a:hlinkClick r:id="rId4" action="ppaction://hlinksldjump" highlightClick="1"/>
          </p:cNvPr>
          <p:cNvSpPr/>
          <p:nvPr/>
        </p:nvSpPr>
        <p:spPr bwMode="auto">
          <a:xfrm flipH="1">
            <a:off x="8923587" y="6237311"/>
            <a:ext cx="175915" cy="175915"/>
          </a:xfrm>
          <a:prstGeom prst="actionButtonBeginning">
            <a:avLst/>
          </a:prstGeom>
          <a:noFill/>
          <a:ln w="9525" cap="flat" cmpd="sng" algn="ctr">
            <a:solidFill>
              <a:schemeClr val="accent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46587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500"/>
                                        <p:tgtEl>
                                          <p:spTgt spid="5">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7" end="7"/>
                                            </p:txEl>
                                          </p:spTgt>
                                        </p:tgtEl>
                                        <p:attrNameLst>
                                          <p:attrName>style.visibility</p:attrName>
                                        </p:attrNameLst>
                                      </p:cBhvr>
                                      <p:to>
                                        <p:strVal val="visible"/>
                                      </p:to>
                                    </p:set>
                                    <p:animEffect transition="in" filter="fade">
                                      <p:cBhvr>
                                        <p:cTn id="10" dur="500"/>
                                        <p:tgtEl>
                                          <p:spTgt spid="5">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animEffect transition="in" filter="fade">
                                      <p:cBhvr>
                                        <p:cTn id="13" dur="500"/>
                                        <p:tgtEl>
                                          <p:spTgt spid="5">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5" y="3563280"/>
            <a:ext cx="8421440" cy="2890056"/>
          </a:xfrm>
        </p:spPr>
        <p:txBody>
          <a:bodyPr/>
          <a:lstStyle/>
          <a:p>
            <a:r>
              <a:rPr lang="de-DE" dirty="0" smtClean="0"/>
              <a:t>BetrVG §</a:t>
            </a:r>
            <a:r>
              <a:rPr lang="de-DE" dirty="0"/>
              <a:t>97 Einrichtungen und Maßnahmen der Berufsbildung</a:t>
            </a:r>
            <a:endParaRPr lang="de-DE" dirty="0" smtClean="0"/>
          </a:p>
          <a:p>
            <a:pPr lvl="1"/>
            <a:r>
              <a:rPr lang="de-DE" dirty="0" smtClean="0"/>
              <a:t>(1) Der </a:t>
            </a:r>
            <a:r>
              <a:rPr lang="de-DE" dirty="0"/>
              <a:t>Arbeitgeber hat mit dem Betriebsrat </a:t>
            </a:r>
            <a:r>
              <a:rPr lang="de-DE" b="1" dirty="0"/>
              <a:t>über die </a:t>
            </a:r>
            <a:r>
              <a:rPr lang="de-DE" b="1" dirty="0" smtClean="0"/>
              <a:t>Errichtung und </a:t>
            </a:r>
            <a:r>
              <a:rPr lang="de-DE" b="1" dirty="0"/>
              <a:t>Ausstattung betrieblicher Einrichtungen zur Berufsbildung</a:t>
            </a:r>
            <a:r>
              <a:rPr lang="de-DE" b="1" dirty="0" smtClean="0"/>
              <a:t>, die </a:t>
            </a:r>
            <a:r>
              <a:rPr lang="de-DE" b="1" dirty="0"/>
              <a:t>Einführung betrieblicher Berufsbildungsmaßnahmen und </a:t>
            </a:r>
            <a:r>
              <a:rPr lang="de-DE" b="1" dirty="0" smtClean="0"/>
              <a:t>die Teilnahme </a:t>
            </a:r>
            <a:r>
              <a:rPr lang="de-DE" b="1" dirty="0"/>
              <a:t>an außerbetrieblichen Berufsbildungsmaßnahmen </a:t>
            </a:r>
            <a:r>
              <a:rPr lang="de-DE" b="1" dirty="0" smtClean="0"/>
              <a:t>zu </a:t>
            </a:r>
            <a:r>
              <a:rPr lang="de-DE" b="1" dirty="0" smtClean="0">
                <a:solidFill>
                  <a:schemeClr val="accent3"/>
                </a:solidFill>
              </a:rPr>
              <a:t>beraten</a:t>
            </a:r>
            <a:r>
              <a:rPr lang="de-DE" dirty="0"/>
              <a:t>.</a:t>
            </a:r>
          </a:p>
          <a:p>
            <a:pPr lvl="1"/>
            <a:r>
              <a:rPr lang="de-DE" dirty="0"/>
              <a:t>(2) Hat der </a:t>
            </a:r>
            <a:r>
              <a:rPr lang="de-DE" b="1" dirty="0"/>
              <a:t>Arbeitgeber Maßnahmen geplant oder durchgeführt</a:t>
            </a:r>
            <a:r>
              <a:rPr lang="de-DE" b="1" dirty="0" smtClean="0"/>
              <a:t>, die </a:t>
            </a:r>
            <a:r>
              <a:rPr lang="de-DE" b="1" dirty="0"/>
              <a:t>dazu führen, dass sich die Tätigkeit der betroffenen </a:t>
            </a:r>
            <a:r>
              <a:rPr lang="de-DE" b="1" dirty="0" smtClean="0"/>
              <a:t>Arbeitnehmer ändert </a:t>
            </a:r>
            <a:r>
              <a:rPr lang="de-DE" b="1" dirty="0"/>
              <a:t>und ihre beruflichen Kenntnisse und </a:t>
            </a:r>
            <a:r>
              <a:rPr lang="de-DE" b="1" dirty="0" smtClean="0"/>
              <a:t>Fähigkeiten zur </a:t>
            </a:r>
            <a:r>
              <a:rPr lang="de-DE" b="1" dirty="0"/>
              <a:t>Erfüllung ihrer Aufgaben nicht mehr ausreichen, so hat </a:t>
            </a:r>
            <a:r>
              <a:rPr lang="de-DE" b="1" dirty="0" smtClean="0"/>
              <a:t>der Betriebsrat </a:t>
            </a:r>
            <a:r>
              <a:rPr lang="de-DE" b="1" dirty="0"/>
              <a:t>bei der Einführung von Maßnahmen der </a:t>
            </a:r>
            <a:r>
              <a:rPr lang="de-DE" b="1" dirty="0" smtClean="0"/>
              <a:t>betrieblichen Berufsbildung </a:t>
            </a:r>
            <a:r>
              <a:rPr lang="de-DE" b="1" dirty="0">
                <a:solidFill>
                  <a:schemeClr val="accent3"/>
                </a:solidFill>
              </a:rPr>
              <a:t>mitzubestimmen</a:t>
            </a:r>
            <a:r>
              <a:rPr lang="de-DE" dirty="0"/>
              <a:t>. Kommt eine Einigung </a:t>
            </a:r>
            <a:r>
              <a:rPr lang="de-DE" dirty="0" smtClean="0"/>
              <a:t>nicht zustande</a:t>
            </a:r>
            <a:r>
              <a:rPr lang="de-DE" dirty="0"/>
              <a:t>, so entscheidet die Einigungsstelle. Der Spruch </a:t>
            </a:r>
            <a:r>
              <a:rPr lang="de-DE" dirty="0" smtClean="0"/>
              <a:t>der Einigungsstelle </a:t>
            </a:r>
            <a:r>
              <a:rPr lang="de-DE" dirty="0"/>
              <a:t>ersetzt die Einigung zwischen Arbeitgeber </a:t>
            </a:r>
            <a:r>
              <a:rPr lang="de-DE" dirty="0" smtClean="0"/>
              <a:t>und Betriebsrat</a:t>
            </a:r>
            <a:r>
              <a:rPr lang="de-DE" dirty="0"/>
              <a:t>.</a:t>
            </a:r>
            <a:r>
              <a:rPr lang="de-DE" dirty="0" smtClean="0"/>
              <a:t/>
            </a:r>
            <a:br>
              <a:rPr lang="de-DE" dirty="0" smtClean="0"/>
            </a:br>
            <a:endParaRPr lang="de-DE" dirty="0" smtClean="0"/>
          </a:p>
        </p:txBody>
      </p:sp>
      <p:sp>
        <p:nvSpPr>
          <p:cNvPr id="4" name="Foliennummernplatzhalter 3"/>
          <p:cNvSpPr>
            <a:spLocks noGrp="1"/>
          </p:cNvSpPr>
          <p:nvPr>
            <p:ph type="sldNum" sz="quarter" idx="10"/>
          </p:nvPr>
        </p:nvSpPr>
        <p:spPr/>
        <p:txBody>
          <a:bodyPr/>
          <a:lstStyle/>
          <a:p>
            <a:fld id="{37D64997-12B8-4B92-8586-39D430AF88F2}" type="slidenum">
              <a:rPr lang="de-DE" smtClean="0"/>
              <a:pPr/>
              <a:t>18</a:t>
            </a:fld>
            <a:endParaRPr lang="de-DE">
              <a:solidFill>
                <a:schemeClr val="tx1"/>
              </a:solidFill>
            </a:endParaRPr>
          </a:p>
        </p:txBody>
      </p:sp>
      <p:pic>
        <p:nvPicPr>
          <p:cNvPr id="10" name="Grafik 9"/>
          <p:cNvPicPr>
            <a:picLocks noChangeAspect="1"/>
          </p:cNvPicPr>
          <p:nvPr/>
        </p:nvPicPr>
        <p:blipFill rotWithShape="1">
          <a:blip r:embed="rId3"/>
          <a:srcRect l="870" t="27506" r="730" b="22985"/>
          <a:stretch/>
        </p:blipFill>
        <p:spPr>
          <a:xfrm>
            <a:off x="-5355" y="1047194"/>
            <a:ext cx="9648641" cy="2067566"/>
          </a:xfrm>
          <a:prstGeom prst="rect">
            <a:avLst/>
          </a:prstGeom>
        </p:spPr>
      </p:pic>
      <p:sp>
        <p:nvSpPr>
          <p:cNvPr id="9" name="Rechteck 8"/>
          <p:cNvSpPr/>
          <p:nvPr/>
        </p:nvSpPr>
        <p:spPr bwMode="auto">
          <a:xfrm>
            <a:off x="678505" y="4653136"/>
            <a:ext cx="8280920" cy="1296144"/>
          </a:xfrm>
          <a:prstGeom prst="rect">
            <a:avLst/>
          </a:prstGeom>
          <a:solidFill>
            <a:srgbClr val="FFFFFF">
              <a:alpha val="69804"/>
            </a:srgbClr>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5" name="Titel 4"/>
          <p:cNvSpPr>
            <a:spLocks noGrp="1"/>
          </p:cNvSpPr>
          <p:nvPr>
            <p:ph type="title"/>
          </p:nvPr>
        </p:nvSpPr>
        <p:spPr/>
        <p:txBody>
          <a:bodyPr/>
          <a:lstStyle/>
          <a:p>
            <a:endParaRPr lang="de-DE"/>
          </a:p>
        </p:txBody>
      </p:sp>
    </p:spTree>
    <p:extLst>
      <p:ext uri="{BB962C8B-B14F-4D97-AF65-F5344CB8AC3E}">
        <p14:creationId xmlns:p14="http://schemas.microsoft.com/office/powerpoint/2010/main" val="1272686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duotone>
              <a:schemeClr val="accent3">
                <a:shade val="45000"/>
                <a:satMod val="135000"/>
              </a:schemeClr>
              <a:prstClr val="white"/>
            </a:duotone>
          </a:blip>
          <a:srcRect l="9488" t="8437" r="5122" b="15627"/>
          <a:stretch/>
        </p:blipFill>
        <p:spPr>
          <a:xfrm>
            <a:off x="7472920" y="2945542"/>
            <a:ext cx="987512" cy="987513"/>
          </a:xfrm>
          <a:prstGeom prst="ellipse">
            <a:avLst/>
          </a:prstGeom>
          <a:ln w="63500" cap="rnd">
            <a:noFill/>
          </a:ln>
          <a:effectLst/>
        </p:spPr>
      </p:pic>
      <p:pic>
        <p:nvPicPr>
          <p:cNvPr id="5" name="Grafik 4"/>
          <p:cNvPicPr>
            <a:picLocks noChangeAspect="1"/>
          </p:cNvPicPr>
          <p:nvPr/>
        </p:nvPicPr>
        <p:blipFill>
          <a:blip r:embed="rId4"/>
          <a:stretch>
            <a:fillRect/>
          </a:stretch>
        </p:blipFill>
        <p:spPr>
          <a:xfrm>
            <a:off x="5620221" y="4006009"/>
            <a:ext cx="648072" cy="534288"/>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28" y="1088740"/>
            <a:ext cx="9127702" cy="4563851"/>
          </a:xfrm>
          <a:prstGeom prst="rect">
            <a:avLst/>
          </a:prstGeom>
          <a:effectLst/>
        </p:spPr>
      </p:pic>
      <p:sp>
        <p:nvSpPr>
          <p:cNvPr id="16" name="Titel 15"/>
          <p:cNvSpPr>
            <a:spLocks noGrp="1"/>
          </p:cNvSpPr>
          <p:nvPr>
            <p:ph type="title"/>
          </p:nvPr>
        </p:nvSpPr>
        <p:spPr/>
        <p:txBody>
          <a:bodyPr/>
          <a:lstStyle/>
          <a:p>
            <a:endParaRPr lang="de-DE" dirty="0"/>
          </a:p>
        </p:txBody>
      </p:sp>
      <p:sp>
        <p:nvSpPr>
          <p:cNvPr id="3" name="Foliennummernplatzhalter 2"/>
          <p:cNvSpPr>
            <a:spLocks noGrp="1"/>
          </p:cNvSpPr>
          <p:nvPr>
            <p:ph type="sldNum" sz="quarter" idx="10"/>
          </p:nvPr>
        </p:nvSpPr>
        <p:spPr/>
        <p:txBody>
          <a:bodyPr/>
          <a:lstStyle/>
          <a:p>
            <a:fld id="{37D64997-12B8-4B92-8586-39D430AF88F2}" type="slidenum">
              <a:rPr lang="de-DE" smtClean="0"/>
              <a:pPr/>
              <a:t>19</a:t>
            </a:fld>
            <a:endParaRPr lang="de-DE">
              <a:solidFill>
                <a:schemeClr val="tx1"/>
              </a:solidFill>
            </a:endParaRPr>
          </a:p>
        </p:txBody>
      </p:sp>
      <p:sp>
        <p:nvSpPr>
          <p:cNvPr id="10" name="Textplatzhalter 4"/>
          <p:cNvSpPr>
            <a:spLocks noGrp="1"/>
          </p:cNvSpPr>
          <p:nvPr>
            <p:ph type="body" sz="quarter" idx="12"/>
          </p:nvPr>
        </p:nvSpPr>
        <p:spPr>
          <a:xfrm>
            <a:off x="971600" y="2564904"/>
            <a:ext cx="1224137" cy="864096"/>
          </a:xfrm>
        </p:spPr>
        <p:txBody>
          <a:bodyPr/>
          <a:lstStyle/>
          <a:p>
            <a:pPr marL="0" indent="0" algn="ctr">
              <a:lnSpc>
                <a:spcPct val="100000"/>
              </a:lnSpc>
              <a:buNone/>
            </a:pPr>
            <a:r>
              <a:rPr lang="de-DE" sz="2400" dirty="0" smtClean="0"/>
              <a:t>Zahlen, </a:t>
            </a:r>
            <a:br>
              <a:rPr lang="de-DE" sz="2400" dirty="0" smtClean="0"/>
            </a:br>
            <a:r>
              <a:rPr lang="de-DE" sz="2400" dirty="0" smtClean="0"/>
              <a:t>Daten, </a:t>
            </a:r>
            <a:br>
              <a:rPr lang="de-DE" sz="2400" dirty="0" smtClean="0"/>
            </a:br>
            <a:r>
              <a:rPr lang="de-DE" sz="2400" dirty="0" smtClean="0"/>
              <a:t>Fakten</a:t>
            </a:r>
            <a:endParaRPr lang="de-DE" sz="2400" dirty="0"/>
          </a:p>
        </p:txBody>
      </p:sp>
      <p:sp>
        <p:nvSpPr>
          <p:cNvPr id="12" name="Textplatzhalter 4"/>
          <p:cNvSpPr txBox="1">
            <a:spLocks/>
          </p:cNvSpPr>
          <p:nvPr/>
        </p:nvSpPr>
        <p:spPr bwMode="auto">
          <a:xfrm>
            <a:off x="4499992" y="1844824"/>
            <a:ext cx="13681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54000" indent="-254000" algn="l" rtl="0" eaLnBrk="1" fontAlgn="base" hangingPunct="1">
              <a:lnSpc>
                <a:spcPts val="2200"/>
              </a:lnSpc>
              <a:spcBef>
                <a:spcPts val="1400"/>
              </a:spcBef>
              <a:spcAft>
                <a:spcPct val="0"/>
              </a:spcAft>
              <a:buSzPct val="120000"/>
              <a:buFont typeface="Times" charset="0"/>
              <a:buBlip>
                <a:blip r:embed="rId6"/>
              </a:buBlip>
              <a:defRPr b="1">
                <a:solidFill>
                  <a:schemeClr val="tx1"/>
                </a:solidFill>
                <a:latin typeface="+mn-lt"/>
                <a:ea typeface="+mn-ea"/>
                <a:cs typeface="+mn-cs"/>
              </a:defRPr>
            </a:lvl1pPr>
            <a:lvl2pPr marL="584200" indent="-139700" algn="l" rtl="0" eaLnBrk="1" fontAlgn="base" hangingPunct="1">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1" fontAlgn="base" hangingPunct="1">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eaLnBrk="1" fontAlgn="base" hangingPunct="1">
              <a:spcBef>
                <a:spcPct val="20000"/>
              </a:spcBef>
              <a:spcAft>
                <a:spcPct val="0"/>
              </a:spcAft>
              <a:defRPr sz="2000">
                <a:solidFill>
                  <a:schemeClr val="tx1"/>
                </a:solidFill>
                <a:latin typeface="+mn-lt"/>
              </a:defRPr>
            </a:lvl4pPr>
            <a:lvl5pPr marL="1808163" indent="-306388" algn="l" rtl="0" eaLnBrk="1" fontAlgn="base" hangingPunct="1">
              <a:spcBef>
                <a:spcPct val="20000"/>
              </a:spcBef>
              <a:spcAft>
                <a:spcPct val="0"/>
              </a:spcAft>
              <a:defRPr sz="2000">
                <a:solidFill>
                  <a:schemeClr val="tx1"/>
                </a:solidFill>
                <a:latin typeface="Times" charset="0"/>
              </a:defRPr>
            </a:lvl5pPr>
            <a:lvl6pPr marL="2265363" indent="-306388" algn="l" rtl="0" eaLnBrk="1" fontAlgn="base" hangingPunct="1">
              <a:spcBef>
                <a:spcPct val="20000"/>
              </a:spcBef>
              <a:spcAft>
                <a:spcPct val="0"/>
              </a:spcAft>
              <a:defRPr sz="2000">
                <a:solidFill>
                  <a:schemeClr val="tx1"/>
                </a:solidFill>
                <a:latin typeface="Times" charset="0"/>
              </a:defRPr>
            </a:lvl6pPr>
            <a:lvl7pPr marL="2722563" indent="-306388" algn="l" rtl="0" eaLnBrk="1" fontAlgn="base" hangingPunct="1">
              <a:spcBef>
                <a:spcPct val="20000"/>
              </a:spcBef>
              <a:spcAft>
                <a:spcPct val="0"/>
              </a:spcAft>
              <a:defRPr sz="2000">
                <a:solidFill>
                  <a:schemeClr val="tx1"/>
                </a:solidFill>
                <a:latin typeface="Times" charset="0"/>
              </a:defRPr>
            </a:lvl7pPr>
            <a:lvl8pPr marL="3179763" indent="-306388" algn="l" rtl="0" eaLnBrk="1" fontAlgn="base" hangingPunct="1">
              <a:spcBef>
                <a:spcPct val="20000"/>
              </a:spcBef>
              <a:spcAft>
                <a:spcPct val="0"/>
              </a:spcAft>
              <a:defRPr sz="2000">
                <a:solidFill>
                  <a:schemeClr val="tx1"/>
                </a:solidFill>
                <a:latin typeface="Times" charset="0"/>
              </a:defRPr>
            </a:lvl8pPr>
            <a:lvl9pPr marL="3636963" indent="-306388" algn="l" rtl="0" eaLnBrk="1" fontAlgn="base" hangingPunct="1">
              <a:spcBef>
                <a:spcPct val="20000"/>
              </a:spcBef>
              <a:spcAft>
                <a:spcPct val="0"/>
              </a:spcAft>
              <a:defRPr sz="2000">
                <a:solidFill>
                  <a:schemeClr val="tx1"/>
                </a:solidFill>
                <a:latin typeface="Times" charset="0"/>
              </a:defRPr>
            </a:lvl9pPr>
          </a:lstStyle>
          <a:p>
            <a:pPr marL="0" indent="0" algn="ctr">
              <a:lnSpc>
                <a:spcPct val="100000"/>
              </a:lnSpc>
              <a:buFont typeface="Times" charset="0"/>
              <a:buNone/>
            </a:pPr>
            <a:r>
              <a:rPr lang="de-DE" sz="2000" kern="0" dirty="0" smtClean="0"/>
              <a:t>Qualitäts-kriterien</a:t>
            </a:r>
            <a:endParaRPr lang="de-DE" sz="2800" kern="0" dirty="0"/>
          </a:p>
        </p:txBody>
      </p:sp>
      <p:sp>
        <p:nvSpPr>
          <p:cNvPr id="13" name="Textplatzhalter 4"/>
          <p:cNvSpPr txBox="1">
            <a:spLocks/>
          </p:cNvSpPr>
          <p:nvPr/>
        </p:nvSpPr>
        <p:spPr bwMode="auto">
          <a:xfrm>
            <a:off x="4103948" y="5229200"/>
            <a:ext cx="388843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54000" indent="-254000" algn="l" rtl="0" eaLnBrk="1" fontAlgn="base" hangingPunct="1">
              <a:lnSpc>
                <a:spcPts val="2200"/>
              </a:lnSpc>
              <a:spcBef>
                <a:spcPts val="1400"/>
              </a:spcBef>
              <a:spcAft>
                <a:spcPct val="0"/>
              </a:spcAft>
              <a:buSzPct val="120000"/>
              <a:buFont typeface="Times" charset="0"/>
              <a:buBlip>
                <a:blip r:embed="rId6"/>
              </a:buBlip>
              <a:defRPr b="1">
                <a:solidFill>
                  <a:schemeClr val="tx1"/>
                </a:solidFill>
                <a:latin typeface="+mn-lt"/>
                <a:ea typeface="+mn-ea"/>
                <a:cs typeface="+mn-cs"/>
              </a:defRPr>
            </a:lvl1pPr>
            <a:lvl2pPr marL="584200" indent="-139700" algn="l" rtl="0" eaLnBrk="1" fontAlgn="base" hangingPunct="1">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1" fontAlgn="base" hangingPunct="1">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eaLnBrk="1" fontAlgn="base" hangingPunct="1">
              <a:spcBef>
                <a:spcPct val="20000"/>
              </a:spcBef>
              <a:spcAft>
                <a:spcPct val="0"/>
              </a:spcAft>
              <a:defRPr sz="2000">
                <a:solidFill>
                  <a:schemeClr val="tx1"/>
                </a:solidFill>
                <a:latin typeface="+mn-lt"/>
              </a:defRPr>
            </a:lvl4pPr>
            <a:lvl5pPr marL="1808163" indent="-306388" algn="l" rtl="0" eaLnBrk="1" fontAlgn="base" hangingPunct="1">
              <a:spcBef>
                <a:spcPct val="20000"/>
              </a:spcBef>
              <a:spcAft>
                <a:spcPct val="0"/>
              </a:spcAft>
              <a:defRPr sz="2000">
                <a:solidFill>
                  <a:schemeClr val="tx1"/>
                </a:solidFill>
                <a:latin typeface="Times" charset="0"/>
              </a:defRPr>
            </a:lvl5pPr>
            <a:lvl6pPr marL="2265363" indent="-306388" algn="l" rtl="0" eaLnBrk="1" fontAlgn="base" hangingPunct="1">
              <a:spcBef>
                <a:spcPct val="20000"/>
              </a:spcBef>
              <a:spcAft>
                <a:spcPct val="0"/>
              </a:spcAft>
              <a:defRPr sz="2000">
                <a:solidFill>
                  <a:schemeClr val="tx1"/>
                </a:solidFill>
                <a:latin typeface="Times" charset="0"/>
              </a:defRPr>
            </a:lvl6pPr>
            <a:lvl7pPr marL="2722563" indent="-306388" algn="l" rtl="0" eaLnBrk="1" fontAlgn="base" hangingPunct="1">
              <a:spcBef>
                <a:spcPct val="20000"/>
              </a:spcBef>
              <a:spcAft>
                <a:spcPct val="0"/>
              </a:spcAft>
              <a:defRPr sz="2000">
                <a:solidFill>
                  <a:schemeClr val="tx1"/>
                </a:solidFill>
                <a:latin typeface="Times" charset="0"/>
              </a:defRPr>
            </a:lvl7pPr>
            <a:lvl8pPr marL="3179763" indent="-306388" algn="l" rtl="0" eaLnBrk="1" fontAlgn="base" hangingPunct="1">
              <a:spcBef>
                <a:spcPct val="20000"/>
              </a:spcBef>
              <a:spcAft>
                <a:spcPct val="0"/>
              </a:spcAft>
              <a:defRPr sz="2000">
                <a:solidFill>
                  <a:schemeClr val="tx1"/>
                </a:solidFill>
                <a:latin typeface="Times" charset="0"/>
              </a:defRPr>
            </a:lvl8pPr>
            <a:lvl9pPr marL="3636963" indent="-306388" algn="l" rtl="0" eaLnBrk="1" fontAlgn="base" hangingPunct="1">
              <a:spcBef>
                <a:spcPct val="20000"/>
              </a:spcBef>
              <a:spcAft>
                <a:spcPct val="0"/>
              </a:spcAft>
              <a:defRPr sz="2000">
                <a:solidFill>
                  <a:schemeClr val="tx1"/>
                </a:solidFill>
                <a:latin typeface="Times" charset="0"/>
              </a:defRPr>
            </a:lvl9pPr>
          </a:lstStyle>
          <a:p>
            <a:pPr marL="0" indent="0" algn="ctr">
              <a:spcBef>
                <a:spcPts val="600"/>
              </a:spcBef>
              <a:buFont typeface="Times" charset="0"/>
              <a:buNone/>
            </a:pPr>
            <a:r>
              <a:rPr lang="de-DE" sz="2000" kern="0" dirty="0" smtClean="0"/>
              <a:t>Mitgestaltung / Mitbestimmung</a:t>
            </a:r>
            <a:endParaRPr lang="de-DE" sz="2000" kern="0" dirty="0"/>
          </a:p>
        </p:txBody>
      </p:sp>
      <p:sp>
        <p:nvSpPr>
          <p:cNvPr id="14" name="Textplatzhalter 4"/>
          <p:cNvSpPr txBox="1">
            <a:spLocks/>
          </p:cNvSpPr>
          <p:nvPr/>
        </p:nvSpPr>
        <p:spPr bwMode="auto">
          <a:xfrm>
            <a:off x="3319289" y="3265934"/>
            <a:ext cx="93610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54000" indent="-254000" algn="l" rtl="0" eaLnBrk="1" fontAlgn="base" hangingPunct="1">
              <a:lnSpc>
                <a:spcPts val="2200"/>
              </a:lnSpc>
              <a:spcBef>
                <a:spcPts val="1400"/>
              </a:spcBef>
              <a:spcAft>
                <a:spcPct val="0"/>
              </a:spcAft>
              <a:buSzPct val="120000"/>
              <a:buFont typeface="Times" charset="0"/>
              <a:buBlip>
                <a:blip r:embed="rId6"/>
              </a:buBlip>
              <a:defRPr b="1">
                <a:solidFill>
                  <a:schemeClr val="tx1"/>
                </a:solidFill>
                <a:latin typeface="+mn-lt"/>
                <a:ea typeface="+mn-ea"/>
                <a:cs typeface="+mn-cs"/>
              </a:defRPr>
            </a:lvl1pPr>
            <a:lvl2pPr marL="584200" indent="-139700" algn="l" rtl="0" eaLnBrk="1" fontAlgn="base" hangingPunct="1">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1" fontAlgn="base" hangingPunct="1">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eaLnBrk="1" fontAlgn="base" hangingPunct="1">
              <a:spcBef>
                <a:spcPct val="20000"/>
              </a:spcBef>
              <a:spcAft>
                <a:spcPct val="0"/>
              </a:spcAft>
              <a:defRPr sz="2000">
                <a:solidFill>
                  <a:schemeClr val="tx1"/>
                </a:solidFill>
                <a:latin typeface="+mn-lt"/>
              </a:defRPr>
            </a:lvl4pPr>
            <a:lvl5pPr marL="1808163" indent="-306388" algn="l" rtl="0" eaLnBrk="1" fontAlgn="base" hangingPunct="1">
              <a:spcBef>
                <a:spcPct val="20000"/>
              </a:spcBef>
              <a:spcAft>
                <a:spcPct val="0"/>
              </a:spcAft>
              <a:defRPr sz="2000">
                <a:solidFill>
                  <a:schemeClr val="tx1"/>
                </a:solidFill>
                <a:latin typeface="Times" charset="0"/>
              </a:defRPr>
            </a:lvl5pPr>
            <a:lvl6pPr marL="2265363" indent="-306388" algn="l" rtl="0" eaLnBrk="1" fontAlgn="base" hangingPunct="1">
              <a:spcBef>
                <a:spcPct val="20000"/>
              </a:spcBef>
              <a:spcAft>
                <a:spcPct val="0"/>
              </a:spcAft>
              <a:defRPr sz="2000">
                <a:solidFill>
                  <a:schemeClr val="tx1"/>
                </a:solidFill>
                <a:latin typeface="Times" charset="0"/>
              </a:defRPr>
            </a:lvl6pPr>
            <a:lvl7pPr marL="2722563" indent="-306388" algn="l" rtl="0" eaLnBrk="1" fontAlgn="base" hangingPunct="1">
              <a:spcBef>
                <a:spcPct val="20000"/>
              </a:spcBef>
              <a:spcAft>
                <a:spcPct val="0"/>
              </a:spcAft>
              <a:defRPr sz="2000">
                <a:solidFill>
                  <a:schemeClr val="tx1"/>
                </a:solidFill>
                <a:latin typeface="Times" charset="0"/>
              </a:defRPr>
            </a:lvl7pPr>
            <a:lvl8pPr marL="3179763" indent="-306388" algn="l" rtl="0" eaLnBrk="1" fontAlgn="base" hangingPunct="1">
              <a:spcBef>
                <a:spcPct val="20000"/>
              </a:spcBef>
              <a:spcAft>
                <a:spcPct val="0"/>
              </a:spcAft>
              <a:defRPr sz="2000">
                <a:solidFill>
                  <a:schemeClr val="tx1"/>
                </a:solidFill>
                <a:latin typeface="Times" charset="0"/>
              </a:defRPr>
            </a:lvl8pPr>
            <a:lvl9pPr marL="3636963" indent="-306388" algn="l" rtl="0" eaLnBrk="1" fontAlgn="base" hangingPunct="1">
              <a:spcBef>
                <a:spcPct val="20000"/>
              </a:spcBef>
              <a:spcAft>
                <a:spcPct val="0"/>
              </a:spcAft>
              <a:defRPr sz="2000">
                <a:solidFill>
                  <a:schemeClr val="tx1"/>
                </a:solidFill>
                <a:latin typeface="Times" charset="0"/>
              </a:defRPr>
            </a:lvl9pPr>
          </a:lstStyle>
          <a:p>
            <a:pPr marL="0" indent="0" algn="ctr">
              <a:buFont typeface="Times" charset="0"/>
              <a:buNone/>
            </a:pPr>
            <a:r>
              <a:rPr lang="de-DE" sz="1800" kern="0" dirty="0" smtClean="0"/>
              <a:t>Rege-lungen</a:t>
            </a:r>
            <a:endParaRPr lang="de-DE" sz="1800" kern="0" dirty="0"/>
          </a:p>
        </p:txBody>
      </p:sp>
      <p:sp>
        <p:nvSpPr>
          <p:cNvPr id="15" name="Textplatzhalter 4"/>
          <p:cNvSpPr txBox="1">
            <a:spLocks/>
          </p:cNvSpPr>
          <p:nvPr/>
        </p:nvSpPr>
        <p:spPr bwMode="auto">
          <a:xfrm>
            <a:off x="6948264" y="1844824"/>
            <a:ext cx="208823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54000" indent="-254000" algn="l" rtl="0" eaLnBrk="1" fontAlgn="base" hangingPunct="1">
              <a:lnSpc>
                <a:spcPts val="2200"/>
              </a:lnSpc>
              <a:spcBef>
                <a:spcPts val="1400"/>
              </a:spcBef>
              <a:spcAft>
                <a:spcPct val="0"/>
              </a:spcAft>
              <a:buSzPct val="120000"/>
              <a:buFont typeface="Times" charset="0"/>
              <a:buBlip>
                <a:blip r:embed="rId6"/>
              </a:buBlip>
              <a:defRPr b="1">
                <a:solidFill>
                  <a:schemeClr val="tx1"/>
                </a:solidFill>
                <a:latin typeface="+mn-lt"/>
                <a:ea typeface="+mn-ea"/>
                <a:cs typeface="+mn-cs"/>
              </a:defRPr>
            </a:lvl1pPr>
            <a:lvl2pPr marL="584200" indent="-139700" algn="l" rtl="0" eaLnBrk="1" fontAlgn="base" hangingPunct="1">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1" fontAlgn="base" hangingPunct="1">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eaLnBrk="1" fontAlgn="base" hangingPunct="1">
              <a:spcBef>
                <a:spcPct val="20000"/>
              </a:spcBef>
              <a:spcAft>
                <a:spcPct val="0"/>
              </a:spcAft>
              <a:defRPr sz="2000">
                <a:solidFill>
                  <a:schemeClr val="tx1"/>
                </a:solidFill>
                <a:latin typeface="+mn-lt"/>
              </a:defRPr>
            </a:lvl4pPr>
            <a:lvl5pPr marL="1808163" indent="-306388" algn="l" rtl="0" eaLnBrk="1" fontAlgn="base" hangingPunct="1">
              <a:spcBef>
                <a:spcPct val="20000"/>
              </a:spcBef>
              <a:spcAft>
                <a:spcPct val="0"/>
              </a:spcAft>
              <a:defRPr sz="2000">
                <a:solidFill>
                  <a:schemeClr val="tx1"/>
                </a:solidFill>
                <a:latin typeface="Times" charset="0"/>
              </a:defRPr>
            </a:lvl5pPr>
            <a:lvl6pPr marL="2265363" indent="-306388" algn="l" rtl="0" eaLnBrk="1" fontAlgn="base" hangingPunct="1">
              <a:spcBef>
                <a:spcPct val="20000"/>
              </a:spcBef>
              <a:spcAft>
                <a:spcPct val="0"/>
              </a:spcAft>
              <a:defRPr sz="2000">
                <a:solidFill>
                  <a:schemeClr val="tx1"/>
                </a:solidFill>
                <a:latin typeface="Times" charset="0"/>
              </a:defRPr>
            </a:lvl6pPr>
            <a:lvl7pPr marL="2722563" indent="-306388" algn="l" rtl="0" eaLnBrk="1" fontAlgn="base" hangingPunct="1">
              <a:spcBef>
                <a:spcPct val="20000"/>
              </a:spcBef>
              <a:spcAft>
                <a:spcPct val="0"/>
              </a:spcAft>
              <a:defRPr sz="2000">
                <a:solidFill>
                  <a:schemeClr val="tx1"/>
                </a:solidFill>
                <a:latin typeface="Times" charset="0"/>
              </a:defRPr>
            </a:lvl7pPr>
            <a:lvl8pPr marL="3179763" indent="-306388" algn="l" rtl="0" eaLnBrk="1" fontAlgn="base" hangingPunct="1">
              <a:spcBef>
                <a:spcPct val="20000"/>
              </a:spcBef>
              <a:spcAft>
                <a:spcPct val="0"/>
              </a:spcAft>
              <a:defRPr sz="2000">
                <a:solidFill>
                  <a:schemeClr val="tx1"/>
                </a:solidFill>
                <a:latin typeface="Times" charset="0"/>
              </a:defRPr>
            </a:lvl8pPr>
            <a:lvl9pPr marL="3636963" indent="-306388" algn="l" rtl="0" eaLnBrk="1" fontAlgn="base" hangingPunct="1">
              <a:spcBef>
                <a:spcPct val="20000"/>
              </a:spcBef>
              <a:spcAft>
                <a:spcPct val="0"/>
              </a:spcAft>
              <a:defRPr sz="2000">
                <a:solidFill>
                  <a:schemeClr val="tx1"/>
                </a:solidFill>
                <a:latin typeface="Times" charset="0"/>
              </a:defRPr>
            </a:lvl9pPr>
          </a:lstStyle>
          <a:p>
            <a:pPr marL="0" indent="0" algn="ctr">
              <a:lnSpc>
                <a:spcPct val="100000"/>
              </a:lnSpc>
              <a:buFont typeface="Times" charset="0"/>
              <a:buNone/>
            </a:pPr>
            <a:r>
              <a:rPr lang="de-DE" sz="2000" kern="0" dirty="0" smtClean="0"/>
              <a:t>Handlungs-empfehlungen</a:t>
            </a:r>
            <a:endParaRPr lang="de-DE" sz="2000" kern="0" dirty="0"/>
          </a:p>
        </p:txBody>
      </p:sp>
      <p:sp>
        <p:nvSpPr>
          <p:cNvPr id="11" name="Textplatzhalter 4"/>
          <p:cNvSpPr txBox="1">
            <a:spLocks/>
          </p:cNvSpPr>
          <p:nvPr/>
        </p:nvSpPr>
        <p:spPr bwMode="auto">
          <a:xfrm>
            <a:off x="5944257" y="2831866"/>
            <a:ext cx="648072" cy="39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54000" indent="-254000" algn="l" rtl="0" eaLnBrk="1" fontAlgn="base" hangingPunct="1">
              <a:lnSpc>
                <a:spcPts val="2200"/>
              </a:lnSpc>
              <a:spcBef>
                <a:spcPts val="1400"/>
              </a:spcBef>
              <a:spcAft>
                <a:spcPct val="0"/>
              </a:spcAft>
              <a:buSzPct val="120000"/>
              <a:buFont typeface="Times" charset="0"/>
              <a:buBlip>
                <a:blip r:embed="rId6"/>
              </a:buBlip>
              <a:defRPr b="1">
                <a:solidFill>
                  <a:schemeClr val="tx1"/>
                </a:solidFill>
                <a:latin typeface="+mn-lt"/>
                <a:ea typeface="+mn-ea"/>
                <a:cs typeface="+mn-cs"/>
              </a:defRPr>
            </a:lvl1pPr>
            <a:lvl2pPr marL="584200" indent="-139700" algn="l" rtl="0" eaLnBrk="1" fontAlgn="base" hangingPunct="1">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1" fontAlgn="base" hangingPunct="1">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eaLnBrk="1" fontAlgn="base" hangingPunct="1">
              <a:spcBef>
                <a:spcPct val="20000"/>
              </a:spcBef>
              <a:spcAft>
                <a:spcPct val="0"/>
              </a:spcAft>
              <a:defRPr sz="2000">
                <a:solidFill>
                  <a:schemeClr val="tx1"/>
                </a:solidFill>
                <a:latin typeface="+mn-lt"/>
              </a:defRPr>
            </a:lvl4pPr>
            <a:lvl5pPr marL="1808163" indent="-306388" algn="l" rtl="0" eaLnBrk="1" fontAlgn="base" hangingPunct="1">
              <a:spcBef>
                <a:spcPct val="20000"/>
              </a:spcBef>
              <a:spcAft>
                <a:spcPct val="0"/>
              </a:spcAft>
              <a:defRPr sz="2000">
                <a:solidFill>
                  <a:schemeClr val="tx1"/>
                </a:solidFill>
                <a:latin typeface="Times" charset="0"/>
              </a:defRPr>
            </a:lvl5pPr>
            <a:lvl6pPr marL="2265363" indent="-306388" algn="l" rtl="0" eaLnBrk="1" fontAlgn="base" hangingPunct="1">
              <a:spcBef>
                <a:spcPct val="20000"/>
              </a:spcBef>
              <a:spcAft>
                <a:spcPct val="0"/>
              </a:spcAft>
              <a:defRPr sz="2000">
                <a:solidFill>
                  <a:schemeClr val="tx1"/>
                </a:solidFill>
                <a:latin typeface="Times" charset="0"/>
              </a:defRPr>
            </a:lvl6pPr>
            <a:lvl7pPr marL="2722563" indent="-306388" algn="l" rtl="0" eaLnBrk="1" fontAlgn="base" hangingPunct="1">
              <a:spcBef>
                <a:spcPct val="20000"/>
              </a:spcBef>
              <a:spcAft>
                <a:spcPct val="0"/>
              </a:spcAft>
              <a:defRPr sz="2000">
                <a:solidFill>
                  <a:schemeClr val="tx1"/>
                </a:solidFill>
                <a:latin typeface="Times" charset="0"/>
              </a:defRPr>
            </a:lvl7pPr>
            <a:lvl8pPr marL="3179763" indent="-306388" algn="l" rtl="0" eaLnBrk="1" fontAlgn="base" hangingPunct="1">
              <a:spcBef>
                <a:spcPct val="20000"/>
              </a:spcBef>
              <a:spcAft>
                <a:spcPct val="0"/>
              </a:spcAft>
              <a:defRPr sz="2000">
                <a:solidFill>
                  <a:schemeClr val="tx1"/>
                </a:solidFill>
                <a:latin typeface="Times" charset="0"/>
              </a:defRPr>
            </a:lvl8pPr>
            <a:lvl9pPr marL="3636963" indent="-306388" algn="l" rtl="0" eaLnBrk="1" fontAlgn="base" hangingPunct="1">
              <a:spcBef>
                <a:spcPct val="20000"/>
              </a:spcBef>
              <a:spcAft>
                <a:spcPct val="0"/>
              </a:spcAft>
              <a:defRPr sz="2000">
                <a:solidFill>
                  <a:schemeClr val="tx1"/>
                </a:solidFill>
                <a:latin typeface="Times" charset="0"/>
              </a:defRPr>
            </a:lvl9pPr>
          </a:lstStyle>
          <a:p>
            <a:pPr marL="0" indent="0" algn="ctr">
              <a:lnSpc>
                <a:spcPct val="100000"/>
              </a:lnSpc>
              <a:buFont typeface="Times" charset="0"/>
              <a:buNone/>
            </a:pPr>
            <a:r>
              <a:rPr lang="de-DE" sz="3200" kern="0" dirty="0" smtClean="0"/>
              <a:t>§§</a:t>
            </a:r>
            <a:endParaRPr lang="de-DE" sz="4000" kern="0" dirty="0"/>
          </a:p>
        </p:txBody>
      </p:sp>
      <p:sp>
        <p:nvSpPr>
          <p:cNvPr id="17" name="Textplatzhalter 4"/>
          <p:cNvSpPr txBox="1">
            <a:spLocks/>
          </p:cNvSpPr>
          <p:nvPr/>
        </p:nvSpPr>
        <p:spPr bwMode="auto">
          <a:xfrm>
            <a:off x="6540599" y="3800735"/>
            <a:ext cx="648072" cy="39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54000" indent="-254000" algn="l" rtl="0" eaLnBrk="1" fontAlgn="base" hangingPunct="1">
              <a:lnSpc>
                <a:spcPts val="2200"/>
              </a:lnSpc>
              <a:spcBef>
                <a:spcPts val="1400"/>
              </a:spcBef>
              <a:spcAft>
                <a:spcPct val="0"/>
              </a:spcAft>
              <a:buSzPct val="120000"/>
              <a:buFont typeface="Times" charset="0"/>
              <a:buBlip>
                <a:blip r:embed="rId6"/>
              </a:buBlip>
              <a:defRPr b="1">
                <a:solidFill>
                  <a:schemeClr val="tx1"/>
                </a:solidFill>
                <a:latin typeface="+mn-lt"/>
                <a:ea typeface="+mn-ea"/>
                <a:cs typeface="+mn-cs"/>
              </a:defRPr>
            </a:lvl1pPr>
            <a:lvl2pPr marL="584200" indent="-139700" algn="l" rtl="0" eaLnBrk="1" fontAlgn="base" hangingPunct="1">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1" fontAlgn="base" hangingPunct="1">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eaLnBrk="1" fontAlgn="base" hangingPunct="1">
              <a:spcBef>
                <a:spcPct val="20000"/>
              </a:spcBef>
              <a:spcAft>
                <a:spcPct val="0"/>
              </a:spcAft>
              <a:defRPr sz="2000">
                <a:solidFill>
                  <a:schemeClr val="tx1"/>
                </a:solidFill>
                <a:latin typeface="+mn-lt"/>
              </a:defRPr>
            </a:lvl4pPr>
            <a:lvl5pPr marL="1808163" indent="-306388" algn="l" rtl="0" eaLnBrk="1" fontAlgn="base" hangingPunct="1">
              <a:spcBef>
                <a:spcPct val="20000"/>
              </a:spcBef>
              <a:spcAft>
                <a:spcPct val="0"/>
              </a:spcAft>
              <a:defRPr sz="2000">
                <a:solidFill>
                  <a:schemeClr val="tx1"/>
                </a:solidFill>
                <a:latin typeface="Times" charset="0"/>
              </a:defRPr>
            </a:lvl5pPr>
            <a:lvl6pPr marL="2265363" indent="-306388" algn="l" rtl="0" eaLnBrk="1" fontAlgn="base" hangingPunct="1">
              <a:spcBef>
                <a:spcPct val="20000"/>
              </a:spcBef>
              <a:spcAft>
                <a:spcPct val="0"/>
              </a:spcAft>
              <a:defRPr sz="2000">
                <a:solidFill>
                  <a:schemeClr val="tx1"/>
                </a:solidFill>
                <a:latin typeface="Times" charset="0"/>
              </a:defRPr>
            </a:lvl6pPr>
            <a:lvl7pPr marL="2722563" indent="-306388" algn="l" rtl="0" eaLnBrk="1" fontAlgn="base" hangingPunct="1">
              <a:spcBef>
                <a:spcPct val="20000"/>
              </a:spcBef>
              <a:spcAft>
                <a:spcPct val="0"/>
              </a:spcAft>
              <a:defRPr sz="2000">
                <a:solidFill>
                  <a:schemeClr val="tx1"/>
                </a:solidFill>
                <a:latin typeface="Times" charset="0"/>
              </a:defRPr>
            </a:lvl7pPr>
            <a:lvl8pPr marL="3179763" indent="-306388" algn="l" rtl="0" eaLnBrk="1" fontAlgn="base" hangingPunct="1">
              <a:spcBef>
                <a:spcPct val="20000"/>
              </a:spcBef>
              <a:spcAft>
                <a:spcPct val="0"/>
              </a:spcAft>
              <a:defRPr sz="2000">
                <a:solidFill>
                  <a:schemeClr val="tx1"/>
                </a:solidFill>
                <a:latin typeface="Times" charset="0"/>
              </a:defRPr>
            </a:lvl8pPr>
            <a:lvl9pPr marL="3636963" indent="-306388" algn="l" rtl="0" eaLnBrk="1" fontAlgn="base" hangingPunct="1">
              <a:spcBef>
                <a:spcPct val="20000"/>
              </a:spcBef>
              <a:spcAft>
                <a:spcPct val="0"/>
              </a:spcAft>
              <a:defRPr sz="2000">
                <a:solidFill>
                  <a:schemeClr val="tx1"/>
                </a:solidFill>
                <a:latin typeface="Times" charset="0"/>
              </a:defRPr>
            </a:lvl9pPr>
          </a:lstStyle>
          <a:p>
            <a:pPr marL="0" indent="0" algn="ctr">
              <a:lnSpc>
                <a:spcPct val="100000"/>
              </a:lnSpc>
              <a:buFont typeface="Times" charset="0"/>
              <a:buNone/>
            </a:pPr>
            <a:r>
              <a:rPr lang="de-DE" sz="1800" kern="0" dirty="0" smtClean="0"/>
              <a:t>TV</a:t>
            </a:r>
            <a:endParaRPr lang="de-DE" kern="0" dirty="0"/>
          </a:p>
        </p:txBody>
      </p:sp>
      <p:sp>
        <p:nvSpPr>
          <p:cNvPr id="18" name="Textplatzhalter 4"/>
          <p:cNvSpPr txBox="1">
            <a:spLocks/>
          </p:cNvSpPr>
          <p:nvPr/>
        </p:nvSpPr>
        <p:spPr bwMode="auto">
          <a:xfrm>
            <a:off x="4749429" y="3197389"/>
            <a:ext cx="770619" cy="39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54000" indent="-254000" algn="l" rtl="0" eaLnBrk="1" fontAlgn="base" hangingPunct="1">
              <a:lnSpc>
                <a:spcPts val="2200"/>
              </a:lnSpc>
              <a:spcBef>
                <a:spcPts val="1400"/>
              </a:spcBef>
              <a:spcAft>
                <a:spcPct val="0"/>
              </a:spcAft>
              <a:buSzPct val="120000"/>
              <a:buFont typeface="Times" charset="0"/>
              <a:buBlip>
                <a:blip r:embed="rId6"/>
              </a:buBlip>
              <a:defRPr b="1">
                <a:solidFill>
                  <a:schemeClr val="tx1"/>
                </a:solidFill>
                <a:latin typeface="+mn-lt"/>
                <a:ea typeface="+mn-ea"/>
                <a:cs typeface="+mn-cs"/>
              </a:defRPr>
            </a:lvl1pPr>
            <a:lvl2pPr marL="584200" indent="-139700" algn="l" rtl="0" eaLnBrk="1" fontAlgn="base" hangingPunct="1">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1" fontAlgn="base" hangingPunct="1">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eaLnBrk="1" fontAlgn="base" hangingPunct="1">
              <a:spcBef>
                <a:spcPct val="20000"/>
              </a:spcBef>
              <a:spcAft>
                <a:spcPct val="0"/>
              </a:spcAft>
              <a:defRPr sz="2000">
                <a:solidFill>
                  <a:schemeClr val="tx1"/>
                </a:solidFill>
                <a:latin typeface="+mn-lt"/>
              </a:defRPr>
            </a:lvl4pPr>
            <a:lvl5pPr marL="1808163" indent="-306388" algn="l" rtl="0" eaLnBrk="1" fontAlgn="base" hangingPunct="1">
              <a:spcBef>
                <a:spcPct val="20000"/>
              </a:spcBef>
              <a:spcAft>
                <a:spcPct val="0"/>
              </a:spcAft>
              <a:defRPr sz="2000">
                <a:solidFill>
                  <a:schemeClr val="tx1"/>
                </a:solidFill>
                <a:latin typeface="Times" charset="0"/>
              </a:defRPr>
            </a:lvl5pPr>
            <a:lvl6pPr marL="2265363" indent="-306388" algn="l" rtl="0" eaLnBrk="1" fontAlgn="base" hangingPunct="1">
              <a:spcBef>
                <a:spcPct val="20000"/>
              </a:spcBef>
              <a:spcAft>
                <a:spcPct val="0"/>
              </a:spcAft>
              <a:defRPr sz="2000">
                <a:solidFill>
                  <a:schemeClr val="tx1"/>
                </a:solidFill>
                <a:latin typeface="Times" charset="0"/>
              </a:defRPr>
            </a:lvl6pPr>
            <a:lvl7pPr marL="2722563" indent="-306388" algn="l" rtl="0" eaLnBrk="1" fontAlgn="base" hangingPunct="1">
              <a:spcBef>
                <a:spcPct val="20000"/>
              </a:spcBef>
              <a:spcAft>
                <a:spcPct val="0"/>
              </a:spcAft>
              <a:defRPr sz="2000">
                <a:solidFill>
                  <a:schemeClr val="tx1"/>
                </a:solidFill>
                <a:latin typeface="Times" charset="0"/>
              </a:defRPr>
            </a:lvl7pPr>
            <a:lvl8pPr marL="3179763" indent="-306388" algn="l" rtl="0" eaLnBrk="1" fontAlgn="base" hangingPunct="1">
              <a:spcBef>
                <a:spcPct val="20000"/>
              </a:spcBef>
              <a:spcAft>
                <a:spcPct val="0"/>
              </a:spcAft>
              <a:defRPr sz="2000">
                <a:solidFill>
                  <a:schemeClr val="tx1"/>
                </a:solidFill>
                <a:latin typeface="Times" charset="0"/>
              </a:defRPr>
            </a:lvl8pPr>
            <a:lvl9pPr marL="3636963" indent="-306388" algn="l" rtl="0" eaLnBrk="1" fontAlgn="base" hangingPunct="1">
              <a:spcBef>
                <a:spcPct val="20000"/>
              </a:spcBef>
              <a:spcAft>
                <a:spcPct val="0"/>
              </a:spcAft>
              <a:defRPr sz="2000">
                <a:solidFill>
                  <a:schemeClr val="tx1"/>
                </a:solidFill>
                <a:latin typeface="Times" charset="0"/>
              </a:defRPr>
            </a:lvl9pPr>
          </a:lstStyle>
          <a:p>
            <a:pPr marL="0" indent="0" algn="ctr">
              <a:lnSpc>
                <a:spcPct val="100000"/>
              </a:lnSpc>
              <a:buFont typeface="Times" charset="0"/>
              <a:buNone/>
            </a:pPr>
            <a:r>
              <a:rPr lang="de-DE" sz="2800" kern="0" dirty="0" smtClean="0"/>
              <a:t>QM</a:t>
            </a:r>
            <a:endParaRPr lang="de-DE" sz="4000" kern="0" dirty="0"/>
          </a:p>
        </p:txBody>
      </p:sp>
      <p:grpSp>
        <p:nvGrpSpPr>
          <p:cNvPr id="21" name="Gruppieren 20"/>
          <p:cNvGrpSpPr/>
          <p:nvPr/>
        </p:nvGrpSpPr>
        <p:grpSpPr>
          <a:xfrm>
            <a:off x="3405145" y="3541926"/>
            <a:ext cx="756000" cy="277863"/>
            <a:chOff x="971600" y="2916967"/>
            <a:chExt cx="1324332" cy="338466"/>
          </a:xfrm>
        </p:grpSpPr>
        <p:cxnSp>
          <p:nvCxnSpPr>
            <p:cNvPr id="8" name="Gerader Verbinder 7"/>
            <p:cNvCxnSpPr/>
            <p:nvPr/>
          </p:nvCxnSpPr>
          <p:spPr>
            <a:xfrm>
              <a:off x="1021699" y="2916967"/>
              <a:ext cx="1224136" cy="0"/>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9" name="Gerader Verbinder 18"/>
            <p:cNvCxnSpPr/>
            <p:nvPr/>
          </p:nvCxnSpPr>
          <p:spPr>
            <a:xfrm flipV="1">
              <a:off x="971600" y="3255433"/>
              <a:ext cx="1324332" cy="0"/>
            </a:xfrm>
            <a:prstGeom prst="line">
              <a:avLst/>
            </a:prstGeom>
            <a:ln w="28575"/>
          </p:spPr>
          <p:style>
            <a:lnRef idx="1">
              <a:schemeClr val="accent3"/>
            </a:lnRef>
            <a:fillRef idx="0">
              <a:schemeClr val="accent3"/>
            </a:fillRef>
            <a:effectRef idx="0">
              <a:schemeClr val="accent3"/>
            </a:effectRef>
            <a:fontRef idx="minor">
              <a:schemeClr val="tx1"/>
            </a:fontRef>
          </p:style>
        </p:cxnSp>
      </p:grpSp>
      <p:cxnSp>
        <p:nvCxnSpPr>
          <p:cNvPr id="20" name="Gerader Verbinder 19"/>
          <p:cNvCxnSpPr/>
          <p:nvPr/>
        </p:nvCxnSpPr>
        <p:spPr>
          <a:xfrm>
            <a:off x="4123815" y="5535605"/>
            <a:ext cx="3842861" cy="0"/>
          </a:xfrm>
          <a:prstGeom prst="line">
            <a:avLst/>
          </a:prstGeom>
          <a:ln w="28575">
            <a:prstDash val="sysDash"/>
          </a:ln>
        </p:spPr>
        <p:style>
          <a:lnRef idx="1">
            <a:schemeClr val="accent3"/>
          </a:lnRef>
          <a:fillRef idx="0">
            <a:schemeClr val="accent3"/>
          </a:fillRef>
          <a:effectRef idx="0">
            <a:schemeClr val="accent3"/>
          </a:effectRef>
          <a:fontRef idx="minor">
            <a:schemeClr val="tx1"/>
          </a:fontRef>
        </p:style>
      </p:cxnSp>
      <p:sp>
        <p:nvSpPr>
          <p:cNvPr id="22" name="Legende mit Pfeil nach unten 21"/>
          <p:cNvSpPr/>
          <p:nvPr/>
        </p:nvSpPr>
        <p:spPr bwMode="auto">
          <a:xfrm>
            <a:off x="4050773" y="1235519"/>
            <a:ext cx="2266590" cy="609305"/>
          </a:xfrm>
          <a:prstGeom prst="downArrowCallout">
            <a:avLst/>
          </a:prstGeom>
          <a:solidFill>
            <a:schemeClr val="bg1"/>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r>
              <a:rPr kumimoji="0" lang="de-DE" sz="1400" b="1" i="0" u="none" strike="noStrike" cap="none" normalizeH="0" baseline="0" dirty="0" smtClean="0">
                <a:ln>
                  <a:noFill/>
                </a:ln>
                <a:solidFill>
                  <a:srgbClr val="FF0000"/>
                </a:solidFill>
                <a:effectLst/>
                <a:latin typeface="Arial" charset="0"/>
              </a:rPr>
              <a:t>BIBB HA Empfehlung 169</a:t>
            </a:r>
          </a:p>
        </p:txBody>
      </p:sp>
    </p:spTree>
    <p:extLst>
      <p:ext uri="{BB962C8B-B14F-4D97-AF65-F5344CB8AC3E}">
        <p14:creationId xmlns:p14="http://schemas.microsoft.com/office/powerpoint/2010/main" val="1262705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BIBB – Hauptausschuss Empfehlung 169</a:t>
            </a:r>
            <a:endParaRPr lang="de-DE" dirty="0"/>
          </a:p>
        </p:txBody>
      </p:sp>
      <p:sp>
        <p:nvSpPr>
          <p:cNvPr id="3" name="Foliennummernplatzhalter 2"/>
          <p:cNvSpPr>
            <a:spLocks noGrp="1"/>
          </p:cNvSpPr>
          <p:nvPr>
            <p:ph type="sldNum" sz="quarter" idx="10"/>
          </p:nvPr>
        </p:nvSpPr>
        <p:spPr>
          <a:xfrm>
            <a:off x="8752855" y="6589713"/>
            <a:ext cx="64120" cy="141642"/>
          </a:xfrm>
        </p:spPr>
        <p:txBody>
          <a:bodyPr/>
          <a:lstStyle/>
          <a:p>
            <a:fld id="{937305C3-CF25-4CD0-BFD4-495C10265775}" type="slidenum">
              <a:rPr lang="de-DE" smtClean="0"/>
              <a:t>2</a:t>
            </a:fld>
            <a:endParaRPr lang="de-DE" dirty="0">
              <a:solidFill>
                <a:schemeClr val="tx1"/>
              </a:solidFill>
            </a:endParaRPr>
          </a:p>
        </p:txBody>
      </p:sp>
      <p:sp>
        <p:nvSpPr>
          <p:cNvPr id="5" name="Textplatzhalter 4"/>
          <p:cNvSpPr>
            <a:spLocks noGrp="1"/>
          </p:cNvSpPr>
          <p:nvPr>
            <p:ph type="body" sz="quarter" idx="12"/>
          </p:nvPr>
        </p:nvSpPr>
        <p:spPr/>
        <p:txBody>
          <a:bodyPr/>
          <a:lstStyle/>
          <a:p>
            <a:pPr marL="0" indent="0">
              <a:buNone/>
            </a:pPr>
            <a:r>
              <a:rPr lang="de-DE" dirty="0" smtClean="0"/>
              <a:t>Wesentliche </a:t>
            </a:r>
            <a:r>
              <a:rPr lang="de-DE" dirty="0" smtClean="0"/>
              <a:t>Neuerungen</a:t>
            </a:r>
            <a:endParaRPr lang="de-DE" dirty="0" smtClean="0"/>
          </a:p>
          <a:p>
            <a:pPr marL="0" indent="0">
              <a:buNone/>
            </a:pPr>
            <a:endParaRPr lang="de-DE" dirty="0" smtClean="0"/>
          </a:p>
          <a:p>
            <a:r>
              <a:rPr lang="de-DE" dirty="0"/>
              <a:t>K</a:t>
            </a:r>
            <a:r>
              <a:rPr lang="de-DE" dirty="0" smtClean="0"/>
              <a:t>lare </a:t>
            </a:r>
            <a:r>
              <a:rPr lang="de-DE" dirty="0"/>
              <a:t>Definition </a:t>
            </a:r>
            <a:r>
              <a:rPr lang="de-DE" dirty="0" smtClean="0"/>
              <a:t>des Formates duales Studium. </a:t>
            </a:r>
            <a:endParaRPr lang="de-DE" dirty="0"/>
          </a:p>
          <a:p>
            <a:r>
              <a:rPr lang="de-DE" dirty="0" smtClean="0"/>
              <a:t>Zugeständnis </a:t>
            </a:r>
            <a:r>
              <a:rPr lang="de-DE" dirty="0"/>
              <a:t>an die </a:t>
            </a:r>
            <a:r>
              <a:rPr lang="de-DE" dirty="0" smtClean="0"/>
              <a:t>Berufsbildungsausschüsse, </a:t>
            </a:r>
            <a:r>
              <a:rPr lang="de-DE" dirty="0"/>
              <a:t>bei der Gestaltung von dualen Studienangeboten eine Rolle einnehmen zu können.</a:t>
            </a:r>
          </a:p>
          <a:p>
            <a:r>
              <a:rPr lang="de-DE" dirty="0" smtClean="0"/>
              <a:t>Definition </a:t>
            </a:r>
            <a:r>
              <a:rPr lang="de-DE" dirty="0"/>
              <a:t>von vier Qualitätsdimensionen zur Gestaltung der </a:t>
            </a:r>
            <a:r>
              <a:rPr lang="de-DE" dirty="0" smtClean="0"/>
              <a:t>Praxisphasen</a:t>
            </a:r>
            <a:r>
              <a:rPr lang="de-DE" dirty="0"/>
              <a:t>. </a:t>
            </a:r>
          </a:p>
        </p:txBody>
      </p:sp>
    </p:spTree>
    <p:extLst>
      <p:ext uri="{BB962C8B-B14F-4D97-AF65-F5344CB8AC3E}">
        <p14:creationId xmlns:p14="http://schemas.microsoft.com/office/powerpoint/2010/main" val="17269999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Gerader Verbinder 47"/>
          <p:cNvCxnSpPr/>
          <p:nvPr/>
        </p:nvCxnSpPr>
        <p:spPr>
          <a:xfrm>
            <a:off x="2023256" y="5733256"/>
            <a:ext cx="2376264" cy="0"/>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grpSp>
        <p:nvGrpSpPr>
          <p:cNvPr id="32" name="Ebenen"/>
          <p:cNvGrpSpPr/>
          <p:nvPr/>
        </p:nvGrpSpPr>
        <p:grpSpPr>
          <a:xfrm>
            <a:off x="8244408" y="1069718"/>
            <a:ext cx="1213916" cy="3835418"/>
            <a:chOff x="8244408" y="1069718"/>
            <a:chExt cx="1213916" cy="3835418"/>
          </a:xfrm>
        </p:grpSpPr>
        <p:sp>
          <p:nvSpPr>
            <p:cNvPr id="26" name="Rechteck 25"/>
            <p:cNvSpPr/>
            <p:nvPr/>
          </p:nvSpPr>
          <p:spPr bwMode="auto">
            <a:xfrm>
              <a:off x="8244408" y="1069718"/>
              <a:ext cx="1213916" cy="252000"/>
            </a:xfrm>
            <a:prstGeom prst="rect">
              <a:avLst/>
            </a:prstGeom>
            <a:ln>
              <a:headEnd type="none" w="med" len="med"/>
              <a:tailEnd type="none" w="med" len="med"/>
            </a:ln>
            <a:effectLst>
              <a:outerShdw blurRad="63500" sx="102000" sy="102000" algn="ctr" rotWithShape="0">
                <a:prstClr val="black">
                  <a:alpha val="40000"/>
                </a:prstClr>
              </a:outerShdw>
            </a:effectLst>
            <a:extLst/>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ctr" anchorCtr="0" compatLnSpc="1">
              <a:prstTxWarp prst="textNoShape">
                <a:avLst/>
              </a:prstTxWarp>
            </a:bodyPr>
            <a:lstStyle/>
            <a:p>
              <a:pPr marL="85725">
                <a:buNone/>
              </a:pPr>
              <a:r>
                <a:rPr lang="de-DE" sz="1000" dirty="0">
                  <a:solidFill>
                    <a:schemeClr val="bg1"/>
                  </a:solidFill>
                </a:rPr>
                <a:t>Makroebene</a:t>
              </a:r>
              <a:endParaRPr kumimoji="0" lang="de-DE" sz="1000" i="0" strike="noStrike" cap="none" normalizeH="0" baseline="0" dirty="0" smtClean="0">
                <a:ln>
                  <a:noFill/>
                </a:ln>
                <a:solidFill>
                  <a:schemeClr val="bg1"/>
                </a:solidFill>
                <a:effectLst/>
              </a:endParaRPr>
            </a:p>
          </p:txBody>
        </p:sp>
        <p:sp>
          <p:nvSpPr>
            <p:cNvPr id="27" name="Rechteck 26"/>
            <p:cNvSpPr/>
            <p:nvPr/>
          </p:nvSpPr>
          <p:spPr bwMode="auto">
            <a:xfrm>
              <a:off x="8244408" y="2337787"/>
              <a:ext cx="1213916" cy="252000"/>
            </a:xfrm>
            <a:prstGeom prst="rect">
              <a:avLst/>
            </a:prstGeom>
            <a:ln>
              <a:headEnd type="none" w="med" len="med"/>
              <a:tailEnd type="none" w="med" len="med"/>
            </a:ln>
            <a:effectLst>
              <a:outerShdw blurRad="63500" sx="102000" sy="102000" algn="ctr" rotWithShape="0">
                <a:prstClr val="black">
                  <a:alpha val="40000"/>
                </a:prstClr>
              </a:outerShdw>
            </a:effectLst>
            <a:extLst/>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ctr" anchorCtr="0" compatLnSpc="1">
              <a:prstTxWarp prst="textNoShape">
                <a:avLst/>
              </a:prstTxWarp>
            </a:bodyPr>
            <a:lstStyle/>
            <a:p>
              <a:pPr marL="85725">
                <a:buNone/>
              </a:pPr>
              <a:r>
                <a:rPr lang="de-DE" sz="1000" dirty="0" err="1" smtClean="0">
                  <a:solidFill>
                    <a:schemeClr val="bg1"/>
                  </a:solidFill>
                </a:rPr>
                <a:t>Mesoebene</a:t>
              </a:r>
              <a:endParaRPr kumimoji="0" lang="de-DE" sz="1000" i="0" strike="noStrike" cap="none" normalizeH="0" baseline="0" dirty="0" smtClean="0">
                <a:ln>
                  <a:noFill/>
                </a:ln>
                <a:solidFill>
                  <a:schemeClr val="bg1"/>
                </a:solidFill>
                <a:effectLst/>
              </a:endParaRPr>
            </a:p>
          </p:txBody>
        </p:sp>
        <p:sp>
          <p:nvSpPr>
            <p:cNvPr id="28" name="Rechteck 27"/>
            <p:cNvSpPr/>
            <p:nvPr/>
          </p:nvSpPr>
          <p:spPr bwMode="auto">
            <a:xfrm>
              <a:off x="8244408" y="4653136"/>
              <a:ext cx="1213916" cy="252000"/>
            </a:xfrm>
            <a:prstGeom prst="rect">
              <a:avLst/>
            </a:prstGeom>
            <a:ln>
              <a:headEnd type="none" w="med" len="med"/>
              <a:tailEnd type="none" w="med" len="med"/>
            </a:ln>
            <a:effectLst>
              <a:outerShdw blurRad="63500" sx="102000" sy="102000" algn="ctr" rotWithShape="0">
                <a:prstClr val="black">
                  <a:alpha val="40000"/>
                </a:prstClr>
              </a:outerShdw>
            </a:effectLst>
            <a:extLst/>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ctr" anchorCtr="0" compatLnSpc="1">
              <a:prstTxWarp prst="textNoShape">
                <a:avLst/>
              </a:prstTxWarp>
            </a:bodyPr>
            <a:lstStyle/>
            <a:p>
              <a:pPr marL="85725">
                <a:buNone/>
              </a:pPr>
              <a:r>
                <a:rPr lang="de-DE" sz="1000" dirty="0" smtClean="0">
                  <a:solidFill>
                    <a:schemeClr val="bg1"/>
                  </a:solidFill>
                </a:rPr>
                <a:t>Mikroebene</a:t>
              </a:r>
              <a:endParaRPr kumimoji="0" lang="de-DE" sz="1000" i="0" strike="noStrike" cap="none" normalizeH="0" baseline="0" dirty="0" smtClean="0">
                <a:ln>
                  <a:noFill/>
                </a:ln>
                <a:solidFill>
                  <a:schemeClr val="bg1"/>
                </a:solidFill>
                <a:effectLst/>
              </a:endParaRPr>
            </a:p>
          </p:txBody>
        </p:sp>
      </p:grpSp>
      <p:sp>
        <p:nvSpPr>
          <p:cNvPr id="2" name="Titel 1"/>
          <p:cNvSpPr>
            <a:spLocks noGrp="1"/>
          </p:cNvSpPr>
          <p:nvPr>
            <p:ph type="title"/>
          </p:nvPr>
        </p:nvSpPr>
        <p:spPr/>
        <p:txBody>
          <a:bodyPr/>
          <a:lstStyle/>
          <a:p>
            <a:r>
              <a:rPr lang="de-DE" dirty="0" smtClean="0"/>
              <a:t>Regelungen</a:t>
            </a:r>
            <a:endParaRPr lang="de-DE" dirty="0"/>
          </a:p>
        </p:txBody>
      </p:sp>
      <p:sp>
        <p:nvSpPr>
          <p:cNvPr id="3" name="Foliennummernplatzhalter 2"/>
          <p:cNvSpPr>
            <a:spLocks noGrp="1"/>
          </p:cNvSpPr>
          <p:nvPr>
            <p:ph type="sldNum" sz="quarter" idx="10"/>
          </p:nvPr>
        </p:nvSpPr>
        <p:spPr>
          <a:xfrm>
            <a:off x="8688735" y="6589713"/>
            <a:ext cx="128240" cy="141642"/>
          </a:xfrm>
        </p:spPr>
        <p:txBody>
          <a:bodyPr/>
          <a:lstStyle/>
          <a:p>
            <a:fld id="{9EC930F9-041F-47BE-9D74-51E71BB3EEC6}" type="slidenum">
              <a:rPr lang="de-DE" smtClean="0"/>
              <a:t>20</a:t>
            </a:fld>
            <a:endParaRPr lang="de-DE" dirty="0">
              <a:solidFill>
                <a:schemeClr val="tx1"/>
              </a:solidFill>
            </a:endParaRPr>
          </a:p>
        </p:txBody>
      </p:sp>
      <p:sp>
        <p:nvSpPr>
          <p:cNvPr id="5" name="Textplatzhalter 4"/>
          <p:cNvSpPr>
            <a:spLocks noGrp="1"/>
          </p:cNvSpPr>
          <p:nvPr>
            <p:ph type="body" sz="quarter" idx="12"/>
          </p:nvPr>
        </p:nvSpPr>
        <p:spPr/>
        <p:txBody>
          <a:bodyPr/>
          <a:lstStyle/>
          <a:p>
            <a:r>
              <a:rPr lang="de-DE" dirty="0" smtClean="0"/>
              <a:t>Alle (dualen) Studiengänge müssen akkreditiert sein</a:t>
            </a:r>
            <a:endParaRPr lang="de-DE" sz="1200" dirty="0" smtClean="0"/>
          </a:p>
          <a:p>
            <a:pPr lvl="1"/>
            <a:r>
              <a:rPr lang="de-DE" dirty="0" smtClean="0"/>
              <a:t>Bundesweite Qualitätssicherung im Hochschulsystem</a:t>
            </a:r>
          </a:p>
          <a:p>
            <a:pPr lvl="1"/>
            <a:r>
              <a:rPr lang="de-DE" dirty="0" smtClean="0"/>
              <a:t>Verantwortung trägt der Akkreditierungsrat</a:t>
            </a:r>
            <a:br>
              <a:rPr lang="de-DE" dirty="0" smtClean="0"/>
            </a:br>
            <a:endParaRPr lang="de-DE" dirty="0" smtClean="0"/>
          </a:p>
          <a:p>
            <a:r>
              <a:rPr lang="de-DE" dirty="0" smtClean="0"/>
              <a:t>Qualität </a:t>
            </a:r>
            <a:r>
              <a:rPr lang="de-DE" dirty="0"/>
              <a:t>und </a:t>
            </a:r>
            <a:r>
              <a:rPr lang="de-DE" dirty="0" smtClean="0"/>
              <a:t>Organisation des dualen Studiengangs</a:t>
            </a:r>
          </a:p>
          <a:p>
            <a:pPr lvl="1"/>
            <a:r>
              <a:rPr lang="de-DE" dirty="0" smtClean="0"/>
              <a:t>Verantwortung trägt die Hochschule  </a:t>
            </a:r>
          </a:p>
          <a:p>
            <a:pPr lvl="2"/>
            <a:r>
              <a:rPr lang="de-DE" dirty="0" smtClean="0"/>
              <a:t>Eignung und Pflichten der Betriebe</a:t>
            </a:r>
          </a:p>
          <a:p>
            <a:pPr lvl="2"/>
            <a:r>
              <a:rPr lang="de-DE" dirty="0" smtClean="0"/>
              <a:t>Eignung des Betreuungspersonals</a:t>
            </a:r>
          </a:p>
          <a:p>
            <a:pPr lvl="2"/>
            <a:r>
              <a:rPr lang="de-DE" dirty="0" smtClean="0"/>
              <a:t>Sicherung der Lernortkooperation</a:t>
            </a:r>
          </a:p>
          <a:p>
            <a:pPr lvl="2"/>
            <a:r>
              <a:rPr lang="de-DE" dirty="0" smtClean="0"/>
              <a:t>Kontrolle der Qualitätskriterien</a:t>
            </a:r>
          </a:p>
          <a:p>
            <a:pPr lvl="2"/>
            <a:r>
              <a:rPr lang="de-DE" dirty="0" smtClean="0"/>
              <a:t>Erstellung der Vertragsmuster</a:t>
            </a:r>
          </a:p>
          <a:p>
            <a:pPr lvl="1"/>
            <a:endParaRPr lang="de-DE" dirty="0"/>
          </a:p>
          <a:p>
            <a:r>
              <a:rPr lang="de-DE" dirty="0" smtClean="0"/>
              <a:t>In ausbildungsintegrierenden dualen Studiengängen gilt in der </a:t>
            </a:r>
            <a:br>
              <a:rPr lang="de-DE" dirty="0" smtClean="0"/>
            </a:br>
            <a:r>
              <a:rPr lang="de-DE" dirty="0" smtClean="0"/>
              <a:t>Praxisphase, also in der dualen Ausbildung, zusätzlich das BBiG</a:t>
            </a:r>
          </a:p>
          <a:p>
            <a:pPr lvl="1"/>
            <a:r>
              <a:rPr lang="de-DE" dirty="0" smtClean="0"/>
              <a:t>Verantwortung für die Qualität in der Praxishase</a:t>
            </a:r>
            <a:r>
              <a:rPr lang="de-DE" sz="1100" u="sng" dirty="0" smtClean="0"/>
              <a:t>  </a:t>
            </a:r>
            <a:r>
              <a:rPr lang="de-DE" dirty="0" smtClean="0"/>
              <a:t/>
            </a:r>
            <a:br>
              <a:rPr lang="de-DE" dirty="0" smtClean="0"/>
            </a:br>
            <a:r>
              <a:rPr lang="de-DE" dirty="0" smtClean="0"/>
              <a:t>trägt somit die zuständige Stelle (IHK/HWK)</a:t>
            </a:r>
            <a:br>
              <a:rPr lang="de-DE" dirty="0" smtClean="0"/>
            </a:br>
            <a:endParaRPr lang="de-DE" dirty="0" smtClean="0"/>
          </a:p>
        </p:txBody>
      </p:sp>
      <p:grpSp>
        <p:nvGrpSpPr>
          <p:cNvPr id="14" name="Duale Praxis"/>
          <p:cNvGrpSpPr/>
          <p:nvPr/>
        </p:nvGrpSpPr>
        <p:grpSpPr>
          <a:xfrm>
            <a:off x="5758440" y="3260612"/>
            <a:ext cx="2898966" cy="1301466"/>
            <a:chOff x="5170715" y="3176844"/>
            <a:chExt cx="2898966" cy="1301466"/>
          </a:xfrm>
        </p:grpSpPr>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170715" y="3209550"/>
              <a:ext cx="1268760" cy="1268760"/>
            </a:xfrm>
            <a:prstGeom prst="rect">
              <a:avLst/>
            </a:prstGeom>
          </p:spPr>
        </p:pic>
        <p:sp>
          <p:nvSpPr>
            <p:cNvPr id="13" name="Ovale Legende 12"/>
            <p:cNvSpPr/>
            <p:nvPr/>
          </p:nvSpPr>
          <p:spPr bwMode="auto">
            <a:xfrm>
              <a:off x="6279333" y="3176844"/>
              <a:ext cx="1790348" cy="892391"/>
            </a:xfrm>
            <a:prstGeom prst="wedgeEllipseCallout">
              <a:avLst>
                <a:gd name="adj1" fmla="val -57934"/>
                <a:gd name="adj2" fmla="val -23826"/>
              </a:avLst>
            </a:prstGeom>
            <a:noFill/>
            <a:ln w="9525"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r>
                <a:rPr kumimoji="0" lang="de-DE" sz="1100" b="0" i="0" u="none" strike="noStrike" cap="none" normalizeH="0" baseline="0" dirty="0" smtClean="0">
                  <a:ln>
                    <a:noFill/>
                  </a:ln>
                  <a:solidFill>
                    <a:schemeClr val="tx1"/>
                  </a:solidFill>
                  <a:effectLst/>
                  <a:latin typeface="Arial" charset="0"/>
                </a:rPr>
                <a:t>In</a:t>
              </a:r>
              <a:r>
                <a:rPr kumimoji="0" lang="de-DE" sz="1100" b="0" i="0" u="none" strike="noStrike" cap="none" normalizeH="0" dirty="0" smtClean="0">
                  <a:ln>
                    <a:noFill/>
                  </a:ln>
                  <a:solidFill>
                    <a:schemeClr val="tx1"/>
                  </a:solidFill>
                  <a:effectLst/>
                  <a:latin typeface="Arial" charset="0"/>
                </a:rPr>
                <a:t> der</a:t>
              </a:r>
              <a:r>
                <a:rPr kumimoji="0" lang="de-DE" sz="1100" b="0" i="0" u="none" strike="noStrike" cap="none" normalizeH="0" baseline="0" dirty="0" smtClean="0">
                  <a:ln>
                    <a:noFill/>
                  </a:ln>
                  <a:solidFill>
                    <a:schemeClr val="tx1"/>
                  </a:solidFill>
                  <a:effectLst/>
                  <a:latin typeface="Arial" charset="0"/>
                </a:rPr>
                <a:t> Ausbildung klassische Aufgabe der BBAs und Kammern</a:t>
              </a:r>
            </a:p>
          </p:txBody>
        </p:sp>
      </p:grpSp>
      <p:grpSp>
        <p:nvGrpSpPr>
          <p:cNvPr id="43" name="Hochschulräte"/>
          <p:cNvGrpSpPr/>
          <p:nvPr/>
        </p:nvGrpSpPr>
        <p:grpSpPr>
          <a:xfrm>
            <a:off x="3609924" y="3006731"/>
            <a:ext cx="2618260" cy="1646405"/>
            <a:chOff x="3609924" y="3006731"/>
            <a:chExt cx="2618260" cy="1646405"/>
          </a:xfrm>
        </p:grpSpPr>
        <p:grpSp>
          <p:nvGrpSpPr>
            <p:cNvPr id="42" name="Gruppieren 41"/>
            <p:cNvGrpSpPr/>
            <p:nvPr/>
          </p:nvGrpSpPr>
          <p:grpSpPr>
            <a:xfrm>
              <a:off x="3609924" y="3006731"/>
              <a:ext cx="1965582" cy="1214357"/>
              <a:chOff x="3609924" y="3006731"/>
              <a:chExt cx="1965582" cy="1214357"/>
            </a:xfrm>
          </p:grpSpPr>
          <p:sp>
            <p:nvSpPr>
              <p:cNvPr id="11" name="Rechteck 10"/>
              <p:cNvSpPr/>
              <p:nvPr/>
            </p:nvSpPr>
            <p:spPr bwMode="auto">
              <a:xfrm>
                <a:off x="3856527" y="3135813"/>
                <a:ext cx="1718979" cy="936104"/>
              </a:xfrm>
              <a:prstGeom prst="rect">
                <a:avLst/>
              </a:prstGeom>
              <a:no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r>
                  <a:rPr lang="de-DE" sz="1200" dirty="0"/>
                  <a:t>h</a:t>
                </a:r>
                <a:r>
                  <a:rPr kumimoji="0" lang="de-DE" sz="1200" b="0" i="0" u="none" strike="noStrike" cap="none" normalizeH="0" baseline="0" dirty="0" smtClean="0">
                    <a:ln>
                      <a:noFill/>
                    </a:ln>
                    <a:effectLst/>
                    <a:latin typeface="Arial" charset="0"/>
                  </a:rPr>
                  <a:t>äufig Aufgabe der Hochschulräte oder</a:t>
                </a:r>
                <a:br>
                  <a:rPr kumimoji="0" lang="de-DE" sz="1200" b="0" i="0" u="none" strike="noStrike" cap="none" normalizeH="0" baseline="0" dirty="0" smtClean="0">
                    <a:ln>
                      <a:noFill/>
                    </a:ln>
                    <a:effectLst/>
                    <a:latin typeface="Arial" charset="0"/>
                  </a:rPr>
                </a:br>
                <a:r>
                  <a:rPr kumimoji="0" lang="de-DE" sz="1200" b="0" i="0" u="none" strike="noStrike" cap="none" normalizeH="0" baseline="0" dirty="0" smtClean="0">
                    <a:ln>
                      <a:noFill/>
                    </a:ln>
                    <a:effectLst/>
                    <a:latin typeface="Arial" charset="0"/>
                  </a:rPr>
                  <a:t>dualen Kommissionen</a:t>
                </a:r>
              </a:p>
            </p:txBody>
          </p:sp>
          <p:sp>
            <p:nvSpPr>
              <p:cNvPr id="10" name="Geschweifte Klammer rechts 9"/>
              <p:cNvSpPr/>
              <p:nvPr/>
            </p:nvSpPr>
            <p:spPr bwMode="auto">
              <a:xfrm>
                <a:off x="3609924" y="3006731"/>
                <a:ext cx="169987" cy="1214357"/>
              </a:xfrm>
              <a:prstGeom prst="rightBrace">
                <a:avLst/>
              </a:prstGeom>
              <a:ln>
                <a:solidFill>
                  <a:schemeClr val="bg2"/>
                </a:solidFill>
              </a:ln>
              <a:extLst/>
            </p:spPr>
            <p:style>
              <a:lnRef idx="1">
                <a:schemeClr val="accent3"/>
              </a:lnRef>
              <a:fillRef idx="0">
                <a:schemeClr val="accent3"/>
              </a:fillRef>
              <a:effectRef idx="0">
                <a:schemeClr val="accent3"/>
              </a:effectRef>
              <a:fontRef idx="minor">
                <a:schemeClr val="tx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Times" charset="0"/>
                  <a:buChar char="•"/>
                  <a:tabLst/>
                </a:pPr>
                <a:endParaRPr kumimoji="0" lang="de-DE" sz="2400" b="0" i="0" u="none" strike="noStrike" cap="none" normalizeH="0" baseline="0" smtClean="0">
                  <a:ln>
                    <a:noFill/>
                  </a:ln>
                  <a:solidFill>
                    <a:schemeClr val="tx1"/>
                  </a:solidFill>
                  <a:effectLst/>
                  <a:latin typeface="Arial" charset="0"/>
                </a:endParaRPr>
              </a:p>
            </p:txBody>
          </p:sp>
        </p:grpSp>
        <p:pic>
          <p:nvPicPr>
            <p:cNvPr id="17" name="Grafik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161250" y="3190828"/>
              <a:ext cx="2066934" cy="1462308"/>
            </a:xfrm>
            <a:prstGeom prst="rect">
              <a:avLst/>
            </a:prstGeom>
          </p:spPr>
        </p:pic>
      </p:grpSp>
    </p:spTree>
    <p:extLst>
      <p:ext uri="{BB962C8B-B14F-4D97-AF65-F5344CB8AC3E}">
        <p14:creationId xmlns:p14="http://schemas.microsoft.com/office/powerpoint/2010/main" val="213355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7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ieren 9"/>
          <p:cNvGrpSpPr/>
          <p:nvPr/>
        </p:nvGrpSpPr>
        <p:grpSpPr>
          <a:xfrm>
            <a:off x="242528" y="3931621"/>
            <a:ext cx="8565454" cy="1585613"/>
            <a:chOff x="251520" y="4968351"/>
            <a:chExt cx="8565454" cy="1470819"/>
          </a:xfrm>
        </p:grpSpPr>
        <p:sp>
          <p:nvSpPr>
            <p:cNvPr id="11" name="Rechteck 10"/>
            <p:cNvSpPr/>
            <p:nvPr/>
          </p:nvSpPr>
          <p:spPr bwMode="auto">
            <a:xfrm>
              <a:off x="254382" y="4968351"/>
              <a:ext cx="8553600" cy="1404023"/>
            </a:xfrm>
            <a:prstGeom prst="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12" name="Rechteck 7"/>
            <p:cNvSpPr/>
            <p:nvPr/>
          </p:nvSpPr>
          <p:spPr bwMode="auto">
            <a:xfrm>
              <a:off x="251520" y="5013176"/>
              <a:ext cx="8565454" cy="1425994"/>
            </a:xfrm>
            <a:custGeom>
              <a:avLst/>
              <a:gdLst>
                <a:gd name="connsiteX0" fmla="*/ 0 w 8565454"/>
                <a:gd name="connsiteY0" fmla="*/ 0 h 1224136"/>
                <a:gd name="connsiteX1" fmla="*/ 8565454 w 8565454"/>
                <a:gd name="connsiteY1" fmla="*/ 0 h 1224136"/>
                <a:gd name="connsiteX2" fmla="*/ 8565454 w 8565454"/>
                <a:gd name="connsiteY2" fmla="*/ 1224136 h 1224136"/>
                <a:gd name="connsiteX3" fmla="*/ 0 w 8565454"/>
                <a:gd name="connsiteY3" fmla="*/ 1224136 h 1224136"/>
                <a:gd name="connsiteX4" fmla="*/ 0 w 8565454"/>
                <a:gd name="connsiteY4" fmla="*/ 0 h 1224136"/>
                <a:gd name="connsiteX0" fmla="*/ 10360 w 8575814"/>
                <a:gd name="connsiteY0" fmla="*/ 0 h 1224136"/>
                <a:gd name="connsiteX1" fmla="*/ 8575814 w 8575814"/>
                <a:gd name="connsiteY1" fmla="*/ 0 h 1224136"/>
                <a:gd name="connsiteX2" fmla="*/ 8575814 w 8575814"/>
                <a:gd name="connsiteY2" fmla="*/ 1224136 h 1224136"/>
                <a:gd name="connsiteX3" fmla="*/ 10360 w 8575814"/>
                <a:gd name="connsiteY3" fmla="*/ 1224136 h 1224136"/>
                <a:gd name="connsiteX4" fmla="*/ 0 w 8575814"/>
                <a:gd name="connsiteY4" fmla="*/ 412934 h 1224136"/>
                <a:gd name="connsiteX5" fmla="*/ 10360 w 8575814"/>
                <a:gd name="connsiteY5" fmla="*/ 0 h 1224136"/>
                <a:gd name="connsiteX0" fmla="*/ 10360 w 8575814"/>
                <a:gd name="connsiteY0" fmla="*/ 0 h 1224136"/>
                <a:gd name="connsiteX1" fmla="*/ 371789 w 8575814"/>
                <a:gd name="connsiteY1" fmla="*/ 951 h 1224136"/>
                <a:gd name="connsiteX2" fmla="*/ 8575814 w 8575814"/>
                <a:gd name="connsiteY2" fmla="*/ 0 h 1224136"/>
                <a:gd name="connsiteX3" fmla="*/ 8575814 w 8575814"/>
                <a:gd name="connsiteY3" fmla="*/ 1224136 h 1224136"/>
                <a:gd name="connsiteX4" fmla="*/ 10360 w 8575814"/>
                <a:gd name="connsiteY4" fmla="*/ 1224136 h 1224136"/>
                <a:gd name="connsiteX5" fmla="*/ 0 w 8575814"/>
                <a:gd name="connsiteY5" fmla="*/ 412934 h 1224136"/>
                <a:gd name="connsiteX6" fmla="*/ 10360 w 8575814"/>
                <a:gd name="connsiteY6" fmla="*/ 0 h 1224136"/>
                <a:gd name="connsiteX0" fmla="*/ 10360 w 8575814"/>
                <a:gd name="connsiteY0" fmla="*/ 9097 h 1233233"/>
                <a:gd name="connsiteX1" fmla="*/ 150726 w 8575814"/>
                <a:gd name="connsiteY1" fmla="*/ 0 h 1233233"/>
                <a:gd name="connsiteX2" fmla="*/ 371789 w 8575814"/>
                <a:gd name="connsiteY2" fmla="*/ 10048 h 1233233"/>
                <a:gd name="connsiteX3" fmla="*/ 8575814 w 8575814"/>
                <a:gd name="connsiteY3" fmla="*/ 9097 h 1233233"/>
                <a:gd name="connsiteX4" fmla="*/ 8575814 w 8575814"/>
                <a:gd name="connsiteY4" fmla="*/ 1233233 h 1233233"/>
                <a:gd name="connsiteX5" fmla="*/ 10360 w 8575814"/>
                <a:gd name="connsiteY5" fmla="*/ 1233233 h 1233233"/>
                <a:gd name="connsiteX6" fmla="*/ 0 w 8575814"/>
                <a:gd name="connsiteY6" fmla="*/ 422031 h 1233233"/>
                <a:gd name="connsiteX7" fmla="*/ 10360 w 8575814"/>
                <a:gd name="connsiteY7" fmla="*/ 9097 h 1233233"/>
                <a:gd name="connsiteX0" fmla="*/ 10360 w 8575814"/>
                <a:gd name="connsiteY0" fmla="*/ 0 h 1224136"/>
                <a:gd name="connsiteX1" fmla="*/ 211016 w 8575814"/>
                <a:gd name="connsiteY1" fmla="*/ 211967 h 1224136"/>
                <a:gd name="connsiteX2" fmla="*/ 371789 w 8575814"/>
                <a:gd name="connsiteY2" fmla="*/ 951 h 1224136"/>
                <a:gd name="connsiteX3" fmla="*/ 8575814 w 8575814"/>
                <a:gd name="connsiteY3" fmla="*/ 0 h 1224136"/>
                <a:gd name="connsiteX4" fmla="*/ 8575814 w 8575814"/>
                <a:gd name="connsiteY4" fmla="*/ 1224136 h 1224136"/>
                <a:gd name="connsiteX5" fmla="*/ 10360 w 8575814"/>
                <a:gd name="connsiteY5" fmla="*/ 1224136 h 1224136"/>
                <a:gd name="connsiteX6" fmla="*/ 0 w 8575814"/>
                <a:gd name="connsiteY6" fmla="*/ 412934 h 1224136"/>
                <a:gd name="connsiteX7" fmla="*/ 10360 w 8575814"/>
                <a:gd name="connsiteY7" fmla="*/ 0 h 1224136"/>
                <a:gd name="connsiteX0" fmla="*/ 0 w 8565454"/>
                <a:gd name="connsiteY0" fmla="*/ 0 h 1224136"/>
                <a:gd name="connsiteX1" fmla="*/ 200656 w 8565454"/>
                <a:gd name="connsiteY1" fmla="*/ 211967 h 1224136"/>
                <a:gd name="connsiteX2" fmla="*/ 361429 w 8565454"/>
                <a:gd name="connsiteY2" fmla="*/ 951 h 1224136"/>
                <a:gd name="connsiteX3" fmla="*/ 8565454 w 8565454"/>
                <a:gd name="connsiteY3" fmla="*/ 0 h 1224136"/>
                <a:gd name="connsiteX4" fmla="*/ 8565454 w 8565454"/>
                <a:gd name="connsiteY4" fmla="*/ 1224136 h 1224136"/>
                <a:gd name="connsiteX5" fmla="*/ 0 w 8565454"/>
                <a:gd name="connsiteY5" fmla="*/ 1224136 h 1224136"/>
                <a:gd name="connsiteX6" fmla="*/ 0 w 8565454"/>
                <a:gd name="connsiteY6" fmla="*/ 0 h 122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65454" h="1224136">
                  <a:moveTo>
                    <a:pt x="0" y="0"/>
                  </a:moveTo>
                  <a:lnTo>
                    <a:pt x="200656" y="211967"/>
                  </a:lnTo>
                  <a:lnTo>
                    <a:pt x="361429" y="951"/>
                  </a:lnTo>
                  <a:lnTo>
                    <a:pt x="8565454" y="0"/>
                  </a:lnTo>
                  <a:lnTo>
                    <a:pt x="8565454" y="1224136"/>
                  </a:lnTo>
                  <a:lnTo>
                    <a:pt x="0" y="1224136"/>
                  </a:lnTo>
                  <a:lnTo>
                    <a:pt x="0" y="0"/>
                  </a:lnTo>
                  <a:close/>
                </a:path>
              </a:pathLst>
            </a:custGeom>
            <a:solidFill>
              <a:schemeClr val="bg1"/>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grpSp>
      <p:sp>
        <p:nvSpPr>
          <p:cNvPr id="2" name="Titel 1"/>
          <p:cNvSpPr>
            <a:spLocks noGrp="1"/>
          </p:cNvSpPr>
          <p:nvPr>
            <p:ph type="title"/>
          </p:nvPr>
        </p:nvSpPr>
        <p:spPr/>
        <p:txBody>
          <a:bodyPr/>
          <a:lstStyle/>
          <a:p>
            <a:r>
              <a:rPr lang="de-DE" dirty="0" smtClean="0"/>
              <a:t>Regelungen</a:t>
            </a:r>
            <a:endParaRPr lang="de-DE" dirty="0"/>
          </a:p>
        </p:txBody>
      </p:sp>
      <p:sp>
        <p:nvSpPr>
          <p:cNvPr id="3" name="Foliennummernplatzhalter 2"/>
          <p:cNvSpPr>
            <a:spLocks noGrp="1"/>
          </p:cNvSpPr>
          <p:nvPr>
            <p:ph type="sldNum" sz="quarter" idx="10"/>
          </p:nvPr>
        </p:nvSpPr>
        <p:spPr>
          <a:xfrm>
            <a:off x="8688735" y="6589713"/>
            <a:ext cx="128240" cy="141642"/>
          </a:xfrm>
        </p:spPr>
        <p:txBody>
          <a:bodyPr/>
          <a:lstStyle/>
          <a:p>
            <a:fld id="{9C27A013-B0A7-41C3-AA0F-6F96B940218F}" type="slidenum">
              <a:rPr lang="de-DE" smtClean="0"/>
              <a:t>21</a:t>
            </a:fld>
            <a:endParaRPr lang="de-DE" dirty="0">
              <a:solidFill>
                <a:schemeClr val="tx1"/>
              </a:solidFill>
            </a:endParaRPr>
          </a:p>
        </p:txBody>
      </p:sp>
      <p:sp>
        <p:nvSpPr>
          <p:cNvPr id="5" name="Textplatzhalter 4"/>
          <p:cNvSpPr>
            <a:spLocks noGrp="1"/>
          </p:cNvSpPr>
          <p:nvPr>
            <p:ph type="body" sz="quarter" idx="12"/>
          </p:nvPr>
        </p:nvSpPr>
        <p:spPr/>
        <p:txBody>
          <a:bodyPr/>
          <a:lstStyle/>
          <a:p>
            <a:pPr marL="0" indent="0">
              <a:buNone/>
            </a:pPr>
            <a:r>
              <a:rPr lang="de-DE" dirty="0" smtClean="0"/>
              <a:t>Zwei Hypothesen </a:t>
            </a:r>
            <a:r>
              <a:rPr lang="de-DE" dirty="0"/>
              <a:t>zu den </a:t>
            </a:r>
            <a:r>
              <a:rPr lang="de-DE" dirty="0" smtClean="0"/>
              <a:t>Verantwortlichkeiten im dualen Studium</a:t>
            </a:r>
            <a:br>
              <a:rPr lang="de-DE" dirty="0" smtClean="0"/>
            </a:br>
            <a:endParaRPr lang="de-DE" dirty="0" smtClean="0"/>
          </a:p>
          <a:p>
            <a:r>
              <a:rPr lang="de-DE" dirty="0" smtClean="0"/>
              <a:t>Die Besetzung von Hochschulgremien gewinnt an Bedeutung.</a:t>
            </a:r>
          </a:p>
          <a:p>
            <a:pPr lvl="1"/>
            <a:r>
              <a:rPr lang="de-DE" dirty="0" smtClean="0"/>
              <a:t>Hochschulräte und duale Kommissionen haben zum Teil Aufgaben wie Kammern / BBAs.</a:t>
            </a:r>
            <a:br>
              <a:rPr lang="de-DE" dirty="0" smtClean="0"/>
            </a:br>
            <a:endParaRPr lang="de-DE" dirty="0" smtClean="0"/>
          </a:p>
          <a:p>
            <a:r>
              <a:rPr lang="de-DE" dirty="0" smtClean="0"/>
              <a:t>Das Thema ist noch nicht in den BBAs angekommen.</a:t>
            </a:r>
          </a:p>
          <a:p>
            <a:pPr lvl="1"/>
            <a:r>
              <a:rPr lang="de-DE" dirty="0" smtClean="0"/>
              <a:t>Kammern als zuständige Stelle haben noch keine erkennbare Rolle</a:t>
            </a:r>
          </a:p>
          <a:p>
            <a:pPr lvl="1"/>
            <a:r>
              <a:rPr lang="de-DE" dirty="0" smtClean="0"/>
              <a:t>Kammern mit ihren privatrechtlichen Bildungseinrichtungen agieren bereits vereinzelt</a:t>
            </a:r>
            <a:r>
              <a:rPr lang="de-DE" dirty="0"/>
              <a:t/>
            </a:r>
            <a:br>
              <a:rPr lang="de-DE" dirty="0"/>
            </a:br>
            <a:endParaRPr lang="de-DE" dirty="0"/>
          </a:p>
          <a:p>
            <a:pPr marL="271463" indent="0">
              <a:buNone/>
            </a:pPr>
            <a:r>
              <a:rPr lang="de-DE" dirty="0" smtClean="0"/>
              <a:t>Arbeitnehmervertreter </a:t>
            </a:r>
            <a:r>
              <a:rPr lang="de-DE" dirty="0"/>
              <a:t>sollten </a:t>
            </a:r>
            <a:r>
              <a:rPr lang="de-DE" dirty="0" smtClean="0"/>
              <a:t>strategisch Hochschulgremien besetzen</a:t>
            </a:r>
            <a:endParaRPr lang="de-DE" dirty="0"/>
          </a:p>
          <a:p>
            <a:pPr lvl="1"/>
            <a:r>
              <a:rPr lang="de-DE" dirty="0" smtClean="0"/>
              <a:t>Das A und O sind gute Kontakte in die Landespolitik und die Hochschule</a:t>
            </a:r>
          </a:p>
          <a:p>
            <a:pPr lvl="1"/>
            <a:r>
              <a:rPr lang="de-DE" dirty="0" smtClean="0"/>
              <a:t>Ein Augenmerk muss auf die Entwicklung der Landeshochschulgesetze und </a:t>
            </a:r>
            <a:br>
              <a:rPr lang="de-DE" dirty="0" smtClean="0"/>
            </a:br>
            <a:r>
              <a:rPr lang="de-DE" dirty="0" smtClean="0"/>
              <a:t>die Grundordnungen der Hochschulen gelegt werden</a:t>
            </a:r>
          </a:p>
          <a:p>
            <a:pPr lvl="1"/>
            <a:r>
              <a:rPr lang="de-DE" dirty="0" smtClean="0"/>
              <a:t>Die Koordination sollte über den DGB erfolgen</a:t>
            </a:r>
            <a:endParaRPr lang="de-DE" dirty="0"/>
          </a:p>
          <a:p>
            <a:pPr marL="0" indent="0">
              <a:buNone/>
            </a:pPr>
            <a:endParaRPr lang="de-DE" dirty="0"/>
          </a:p>
        </p:txBody>
      </p:sp>
    </p:spTree>
    <p:extLst>
      <p:ext uri="{BB962C8B-B14F-4D97-AF65-F5344CB8AC3E}">
        <p14:creationId xmlns:p14="http://schemas.microsoft.com/office/powerpoint/2010/main" val="42570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500"/>
                                        <p:tgtEl>
                                          <p:spTgt spid="5">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7" end="7"/>
                                            </p:txEl>
                                          </p:spTgt>
                                        </p:tgtEl>
                                        <p:attrNameLst>
                                          <p:attrName>style.visibility</p:attrName>
                                        </p:attrNameLst>
                                      </p:cBhvr>
                                      <p:to>
                                        <p:strVal val="visible"/>
                                      </p:to>
                                    </p:set>
                                    <p:animEffect transition="in" filter="fade">
                                      <p:cBhvr>
                                        <p:cTn id="10" dur="500"/>
                                        <p:tgtEl>
                                          <p:spTgt spid="5">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animEffect transition="in" filter="fade">
                                      <p:cBhvr>
                                        <p:cTn id="13" dur="500"/>
                                        <p:tgtEl>
                                          <p:spTgt spid="5">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9" end="9"/>
                                            </p:txEl>
                                          </p:spTgt>
                                        </p:tgtEl>
                                        <p:attrNameLst>
                                          <p:attrName>style.visibility</p:attrName>
                                        </p:attrNameLst>
                                      </p:cBhvr>
                                      <p:to>
                                        <p:strVal val="visible"/>
                                      </p:to>
                                    </p:set>
                                    <p:animEffect transition="in" filter="fade">
                                      <p:cBhvr>
                                        <p:cTn id="16" dur="500"/>
                                        <p:tgtEl>
                                          <p:spTgt spid="5">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251520" y="3933056"/>
            <a:ext cx="8565454" cy="2088234"/>
            <a:chOff x="251520" y="4968350"/>
            <a:chExt cx="8565454" cy="1937052"/>
          </a:xfrm>
        </p:grpSpPr>
        <p:sp>
          <p:nvSpPr>
            <p:cNvPr id="7" name="Rechteck 6"/>
            <p:cNvSpPr/>
            <p:nvPr/>
          </p:nvSpPr>
          <p:spPr bwMode="auto">
            <a:xfrm>
              <a:off x="254382" y="4968350"/>
              <a:ext cx="8553600" cy="1870254"/>
            </a:xfrm>
            <a:prstGeom prst="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8" name="Rechteck 7"/>
            <p:cNvSpPr/>
            <p:nvPr/>
          </p:nvSpPr>
          <p:spPr bwMode="auto">
            <a:xfrm>
              <a:off x="251520" y="5013176"/>
              <a:ext cx="8565454" cy="1892226"/>
            </a:xfrm>
            <a:custGeom>
              <a:avLst/>
              <a:gdLst>
                <a:gd name="connsiteX0" fmla="*/ 0 w 8565454"/>
                <a:gd name="connsiteY0" fmla="*/ 0 h 1224136"/>
                <a:gd name="connsiteX1" fmla="*/ 8565454 w 8565454"/>
                <a:gd name="connsiteY1" fmla="*/ 0 h 1224136"/>
                <a:gd name="connsiteX2" fmla="*/ 8565454 w 8565454"/>
                <a:gd name="connsiteY2" fmla="*/ 1224136 h 1224136"/>
                <a:gd name="connsiteX3" fmla="*/ 0 w 8565454"/>
                <a:gd name="connsiteY3" fmla="*/ 1224136 h 1224136"/>
                <a:gd name="connsiteX4" fmla="*/ 0 w 8565454"/>
                <a:gd name="connsiteY4" fmla="*/ 0 h 1224136"/>
                <a:gd name="connsiteX0" fmla="*/ 10360 w 8575814"/>
                <a:gd name="connsiteY0" fmla="*/ 0 h 1224136"/>
                <a:gd name="connsiteX1" fmla="*/ 8575814 w 8575814"/>
                <a:gd name="connsiteY1" fmla="*/ 0 h 1224136"/>
                <a:gd name="connsiteX2" fmla="*/ 8575814 w 8575814"/>
                <a:gd name="connsiteY2" fmla="*/ 1224136 h 1224136"/>
                <a:gd name="connsiteX3" fmla="*/ 10360 w 8575814"/>
                <a:gd name="connsiteY3" fmla="*/ 1224136 h 1224136"/>
                <a:gd name="connsiteX4" fmla="*/ 0 w 8575814"/>
                <a:gd name="connsiteY4" fmla="*/ 412934 h 1224136"/>
                <a:gd name="connsiteX5" fmla="*/ 10360 w 8575814"/>
                <a:gd name="connsiteY5" fmla="*/ 0 h 1224136"/>
                <a:gd name="connsiteX0" fmla="*/ 10360 w 8575814"/>
                <a:gd name="connsiteY0" fmla="*/ 0 h 1224136"/>
                <a:gd name="connsiteX1" fmla="*/ 371789 w 8575814"/>
                <a:gd name="connsiteY1" fmla="*/ 951 h 1224136"/>
                <a:gd name="connsiteX2" fmla="*/ 8575814 w 8575814"/>
                <a:gd name="connsiteY2" fmla="*/ 0 h 1224136"/>
                <a:gd name="connsiteX3" fmla="*/ 8575814 w 8575814"/>
                <a:gd name="connsiteY3" fmla="*/ 1224136 h 1224136"/>
                <a:gd name="connsiteX4" fmla="*/ 10360 w 8575814"/>
                <a:gd name="connsiteY4" fmla="*/ 1224136 h 1224136"/>
                <a:gd name="connsiteX5" fmla="*/ 0 w 8575814"/>
                <a:gd name="connsiteY5" fmla="*/ 412934 h 1224136"/>
                <a:gd name="connsiteX6" fmla="*/ 10360 w 8575814"/>
                <a:gd name="connsiteY6" fmla="*/ 0 h 1224136"/>
                <a:gd name="connsiteX0" fmla="*/ 10360 w 8575814"/>
                <a:gd name="connsiteY0" fmla="*/ 9097 h 1233233"/>
                <a:gd name="connsiteX1" fmla="*/ 150726 w 8575814"/>
                <a:gd name="connsiteY1" fmla="*/ 0 h 1233233"/>
                <a:gd name="connsiteX2" fmla="*/ 371789 w 8575814"/>
                <a:gd name="connsiteY2" fmla="*/ 10048 h 1233233"/>
                <a:gd name="connsiteX3" fmla="*/ 8575814 w 8575814"/>
                <a:gd name="connsiteY3" fmla="*/ 9097 h 1233233"/>
                <a:gd name="connsiteX4" fmla="*/ 8575814 w 8575814"/>
                <a:gd name="connsiteY4" fmla="*/ 1233233 h 1233233"/>
                <a:gd name="connsiteX5" fmla="*/ 10360 w 8575814"/>
                <a:gd name="connsiteY5" fmla="*/ 1233233 h 1233233"/>
                <a:gd name="connsiteX6" fmla="*/ 0 w 8575814"/>
                <a:gd name="connsiteY6" fmla="*/ 422031 h 1233233"/>
                <a:gd name="connsiteX7" fmla="*/ 10360 w 8575814"/>
                <a:gd name="connsiteY7" fmla="*/ 9097 h 1233233"/>
                <a:gd name="connsiteX0" fmla="*/ 10360 w 8575814"/>
                <a:gd name="connsiteY0" fmla="*/ 0 h 1224136"/>
                <a:gd name="connsiteX1" fmla="*/ 211016 w 8575814"/>
                <a:gd name="connsiteY1" fmla="*/ 211967 h 1224136"/>
                <a:gd name="connsiteX2" fmla="*/ 371789 w 8575814"/>
                <a:gd name="connsiteY2" fmla="*/ 951 h 1224136"/>
                <a:gd name="connsiteX3" fmla="*/ 8575814 w 8575814"/>
                <a:gd name="connsiteY3" fmla="*/ 0 h 1224136"/>
                <a:gd name="connsiteX4" fmla="*/ 8575814 w 8575814"/>
                <a:gd name="connsiteY4" fmla="*/ 1224136 h 1224136"/>
                <a:gd name="connsiteX5" fmla="*/ 10360 w 8575814"/>
                <a:gd name="connsiteY5" fmla="*/ 1224136 h 1224136"/>
                <a:gd name="connsiteX6" fmla="*/ 0 w 8575814"/>
                <a:gd name="connsiteY6" fmla="*/ 412934 h 1224136"/>
                <a:gd name="connsiteX7" fmla="*/ 10360 w 8575814"/>
                <a:gd name="connsiteY7" fmla="*/ 0 h 1224136"/>
                <a:gd name="connsiteX0" fmla="*/ 0 w 8565454"/>
                <a:gd name="connsiteY0" fmla="*/ 0 h 1224136"/>
                <a:gd name="connsiteX1" fmla="*/ 200656 w 8565454"/>
                <a:gd name="connsiteY1" fmla="*/ 211967 h 1224136"/>
                <a:gd name="connsiteX2" fmla="*/ 361429 w 8565454"/>
                <a:gd name="connsiteY2" fmla="*/ 951 h 1224136"/>
                <a:gd name="connsiteX3" fmla="*/ 8565454 w 8565454"/>
                <a:gd name="connsiteY3" fmla="*/ 0 h 1224136"/>
                <a:gd name="connsiteX4" fmla="*/ 8565454 w 8565454"/>
                <a:gd name="connsiteY4" fmla="*/ 1224136 h 1224136"/>
                <a:gd name="connsiteX5" fmla="*/ 0 w 8565454"/>
                <a:gd name="connsiteY5" fmla="*/ 1224136 h 1224136"/>
                <a:gd name="connsiteX6" fmla="*/ 0 w 8565454"/>
                <a:gd name="connsiteY6" fmla="*/ 0 h 122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65454" h="1224136">
                  <a:moveTo>
                    <a:pt x="0" y="0"/>
                  </a:moveTo>
                  <a:lnTo>
                    <a:pt x="200656" y="211967"/>
                  </a:lnTo>
                  <a:lnTo>
                    <a:pt x="361429" y="951"/>
                  </a:lnTo>
                  <a:lnTo>
                    <a:pt x="8565454" y="0"/>
                  </a:lnTo>
                  <a:lnTo>
                    <a:pt x="8565454" y="1224136"/>
                  </a:lnTo>
                  <a:lnTo>
                    <a:pt x="0" y="1224136"/>
                  </a:lnTo>
                  <a:lnTo>
                    <a:pt x="0" y="0"/>
                  </a:lnTo>
                  <a:close/>
                </a:path>
              </a:pathLst>
            </a:custGeom>
            <a:solidFill>
              <a:schemeClr val="bg1"/>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grpSp>
      <p:sp>
        <p:nvSpPr>
          <p:cNvPr id="2" name="Titel 1"/>
          <p:cNvSpPr>
            <a:spLocks noGrp="1"/>
          </p:cNvSpPr>
          <p:nvPr>
            <p:ph type="title"/>
          </p:nvPr>
        </p:nvSpPr>
        <p:spPr/>
        <p:txBody>
          <a:bodyPr/>
          <a:lstStyle/>
          <a:p>
            <a:r>
              <a:rPr lang="de-DE" dirty="0" smtClean="0"/>
              <a:t>Regelungen</a:t>
            </a:r>
            <a:endParaRPr lang="de-DE" dirty="0"/>
          </a:p>
        </p:txBody>
      </p:sp>
      <p:sp>
        <p:nvSpPr>
          <p:cNvPr id="3" name="Foliennummernplatzhalter 2"/>
          <p:cNvSpPr>
            <a:spLocks noGrp="1"/>
          </p:cNvSpPr>
          <p:nvPr>
            <p:ph type="sldNum" sz="quarter" idx="10"/>
          </p:nvPr>
        </p:nvSpPr>
        <p:spPr>
          <a:xfrm>
            <a:off x="8688735" y="6589713"/>
            <a:ext cx="128240" cy="141642"/>
          </a:xfrm>
        </p:spPr>
        <p:txBody>
          <a:bodyPr/>
          <a:lstStyle/>
          <a:p>
            <a:fld id="{9C27A013-B0A7-41C3-AA0F-6F96B940218F}" type="slidenum">
              <a:rPr lang="de-DE" smtClean="0"/>
              <a:t>22</a:t>
            </a:fld>
            <a:endParaRPr lang="de-DE" dirty="0">
              <a:solidFill>
                <a:schemeClr val="tx1"/>
              </a:solidFill>
            </a:endParaRPr>
          </a:p>
        </p:txBody>
      </p:sp>
      <p:sp>
        <p:nvSpPr>
          <p:cNvPr id="5" name="Textplatzhalter 4"/>
          <p:cNvSpPr>
            <a:spLocks noGrp="1"/>
          </p:cNvSpPr>
          <p:nvPr>
            <p:ph type="body" sz="quarter" idx="12"/>
          </p:nvPr>
        </p:nvSpPr>
        <p:spPr/>
        <p:txBody>
          <a:bodyPr/>
          <a:lstStyle/>
          <a:p>
            <a:pPr marL="0" indent="0">
              <a:buNone/>
            </a:pPr>
            <a:r>
              <a:rPr lang="de-DE" dirty="0" smtClean="0"/>
              <a:t>Zwei Hypothesen </a:t>
            </a:r>
            <a:r>
              <a:rPr lang="de-DE" dirty="0"/>
              <a:t>zu den </a:t>
            </a:r>
            <a:r>
              <a:rPr lang="de-DE" dirty="0" smtClean="0"/>
              <a:t>Verantwortlichkeiten im dualen Studium</a:t>
            </a:r>
            <a:br>
              <a:rPr lang="de-DE" dirty="0" smtClean="0"/>
            </a:br>
            <a:endParaRPr lang="de-DE" dirty="0" smtClean="0"/>
          </a:p>
          <a:p>
            <a:r>
              <a:rPr lang="de-DE" dirty="0" smtClean="0"/>
              <a:t>Die Besetzung von Hochschulgremien gewinnt an Bedeutung.</a:t>
            </a:r>
          </a:p>
          <a:p>
            <a:pPr lvl="1"/>
            <a:r>
              <a:rPr lang="de-DE" dirty="0" smtClean="0"/>
              <a:t>Hochschulräte und duale Kommissionen haben zum Teil Aufgaben wie Kammern / BBAs.</a:t>
            </a:r>
            <a:br>
              <a:rPr lang="de-DE" dirty="0" smtClean="0"/>
            </a:br>
            <a:endParaRPr lang="de-DE" dirty="0" smtClean="0"/>
          </a:p>
          <a:p>
            <a:r>
              <a:rPr lang="de-DE" dirty="0" smtClean="0"/>
              <a:t>Das Thema ist noch nicht in den BBAs angekommen.</a:t>
            </a:r>
          </a:p>
          <a:p>
            <a:pPr lvl="1"/>
            <a:r>
              <a:rPr lang="de-DE" dirty="0" smtClean="0"/>
              <a:t>Kammern als zuständige Stelle haben noch keine erkennbare Rolle</a:t>
            </a:r>
          </a:p>
          <a:p>
            <a:pPr lvl="1"/>
            <a:r>
              <a:rPr lang="de-DE" dirty="0" smtClean="0"/>
              <a:t>Kammern mit ihren privatrechtlichen Bildungseinrichtungen agieren bereits vereinzelt</a:t>
            </a:r>
            <a:r>
              <a:rPr lang="de-DE" dirty="0"/>
              <a:t/>
            </a:r>
            <a:br>
              <a:rPr lang="de-DE" dirty="0"/>
            </a:br>
            <a:endParaRPr lang="de-DE" dirty="0"/>
          </a:p>
          <a:p>
            <a:pPr marL="271463" indent="0">
              <a:buNone/>
            </a:pPr>
            <a:r>
              <a:rPr lang="de-DE" dirty="0" smtClean="0"/>
              <a:t>Arbeitnehmervertreter können den LAB / BBA positionieren</a:t>
            </a:r>
            <a:endParaRPr lang="de-DE" sz="1200" b="0" dirty="0" smtClean="0"/>
          </a:p>
          <a:p>
            <a:pPr marL="266700" lvl="1" indent="0">
              <a:buNone/>
            </a:pPr>
            <a:r>
              <a:rPr lang="de-DE" i="1" u="sng" dirty="0" smtClean="0"/>
              <a:t>Koordination</a:t>
            </a:r>
            <a:r>
              <a:rPr lang="de-DE" i="1" dirty="0" smtClean="0"/>
              <a:t> des Vorgehens sollte zunächst </a:t>
            </a:r>
            <a:r>
              <a:rPr lang="de-DE" i="1" u="sng" dirty="0" smtClean="0"/>
              <a:t>über den DGB-Bezirk </a:t>
            </a:r>
            <a:r>
              <a:rPr lang="de-DE" i="1" dirty="0" smtClean="0"/>
              <a:t>erfolgen</a:t>
            </a:r>
          </a:p>
          <a:p>
            <a:pPr lvl="1"/>
            <a:r>
              <a:rPr lang="de-DE" dirty="0" smtClean="0"/>
              <a:t>„Bei </a:t>
            </a:r>
            <a:r>
              <a:rPr lang="de-DE" dirty="0"/>
              <a:t>der Einrichtung und Ausgestaltung dualer </a:t>
            </a:r>
            <a:r>
              <a:rPr lang="de-DE" dirty="0" smtClean="0"/>
              <a:t>Studiengänge“ </a:t>
            </a:r>
            <a:r>
              <a:rPr lang="de-DE" sz="1200" dirty="0" smtClean="0"/>
              <a:t>(</a:t>
            </a:r>
            <a:r>
              <a:rPr lang="de-DE" sz="1200" u="sng" dirty="0" smtClean="0"/>
              <a:t>BIBB-HA Empf. 169</a:t>
            </a:r>
            <a:r>
              <a:rPr lang="de-DE" sz="1200" dirty="0" smtClean="0"/>
              <a:t>)</a:t>
            </a:r>
            <a:endParaRPr lang="de-DE" dirty="0" smtClean="0"/>
          </a:p>
          <a:p>
            <a:pPr lvl="1"/>
            <a:r>
              <a:rPr lang="de-DE" dirty="0" smtClean="0"/>
              <a:t>Zu Fragen der Qualität und Qualitätskontrolle </a:t>
            </a:r>
            <a:r>
              <a:rPr lang="de-DE" u="sng" dirty="0"/>
              <a:t>(§79 </a:t>
            </a:r>
            <a:r>
              <a:rPr lang="de-DE" u="sng" dirty="0" smtClean="0"/>
              <a:t>BBiG)</a:t>
            </a:r>
            <a:endParaRPr lang="de-DE" dirty="0" smtClean="0"/>
          </a:p>
          <a:p>
            <a:pPr lvl="1"/>
            <a:r>
              <a:rPr lang="de-DE" dirty="0" smtClean="0"/>
              <a:t>Zu Fragen regionaler Verdrängungsprozesse und den gesellschaftlichen Folgen</a:t>
            </a:r>
          </a:p>
          <a:p>
            <a:pPr lvl="1"/>
            <a:r>
              <a:rPr lang="de-DE" dirty="0" smtClean="0"/>
              <a:t>Zu Fragen </a:t>
            </a:r>
            <a:r>
              <a:rPr lang="de-DE" dirty="0"/>
              <a:t>der Lernortkooperation und der Studienbewerberauswahl</a:t>
            </a:r>
            <a:endParaRPr lang="de-DE" dirty="0" smtClean="0"/>
          </a:p>
        </p:txBody>
      </p:sp>
    </p:spTree>
    <p:extLst>
      <p:ext uri="{BB962C8B-B14F-4D97-AF65-F5344CB8AC3E}">
        <p14:creationId xmlns:p14="http://schemas.microsoft.com/office/powerpoint/2010/main" val="141309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5" y="3563280"/>
            <a:ext cx="8421440" cy="2890056"/>
          </a:xfrm>
        </p:spPr>
        <p:txBody>
          <a:bodyPr/>
          <a:lstStyle/>
          <a:p>
            <a:r>
              <a:rPr lang="de-DE" dirty="0"/>
              <a:t>BIBB-HA Empf. </a:t>
            </a:r>
            <a:r>
              <a:rPr lang="de-DE" dirty="0" smtClean="0"/>
              <a:t>169 (S. 9)</a:t>
            </a:r>
          </a:p>
          <a:p>
            <a:pPr lvl="1"/>
            <a:r>
              <a:rPr lang="de-DE" dirty="0"/>
              <a:t>„Zudem empfiehlt der </a:t>
            </a:r>
            <a:r>
              <a:rPr lang="de-DE" dirty="0" smtClean="0"/>
              <a:t>BIBB Hauptausschuss, </a:t>
            </a:r>
            <a:r>
              <a:rPr lang="de-DE" b="1" dirty="0" smtClean="0"/>
              <a:t>bei </a:t>
            </a:r>
            <a:r>
              <a:rPr lang="de-DE" b="1" dirty="0"/>
              <a:t>der </a:t>
            </a:r>
            <a:r>
              <a:rPr lang="de-DE" b="1" dirty="0" smtClean="0">
                <a:solidFill>
                  <a:srgbClr val="FF0000"/>
                </a:solidFill>
              </a:rPr>
              <a:t>Einrichtung und Ausgestaltung dualer </a:t>
            </a:r>
            <a:r>
              <a:rPr lang="de-DE" b="1" dirty="0">
                <a:solidFill>
                  <a:srgbClr val="FF0000"/>
                </a:solidFill>
              </a:rPr>
              <a:t>Studiengänge </a:t>
            </a:r>
            <a:r>
              <a:rPr lang="de-DE" b="1" dirty="0" smtClean="0"/>
              <a:t>neben den </a:t>
            </a:r>
            <a:r>
              <a:rPr lang="de-DE" b="1" dirty="0"/>
              <a:t>unmittelbaren </a:t>
            </a:r>
            <a:r>
              <a:rPr lang="de-DE" b="1" dirty="0" smtClean="0"/>
              <a:t>Partnern auch </a:t>
            </a:r>
            <a:r>
              <a:rPr lang="de-DE" b="1" dirty="0"/>
              <a:t>weitere regionale </a:t>
            </a:r>
            <a:r>
              <a:rPr lang="de-DE" b="1" dirty="0" smtClean="0"/>
              <a:t>Akteure sowie </a:t>
            </a:r>
            <a:r>
              <a:rPr lang="de-DE" b="1" dirty="0"/>
              <a:t>bei gegebenen </a:t>
            </a:r>
            <a:r>
              <a:rPr lang="de-DE" b="1" dirty="0" smtClean="0"/>
              <a:t>Voraussetzungen die Studierenden mit </a:t>
            </a:r>
            <a:r>
              <a:rPr lang="de-DE" b="1" dirty="0"/>
              <a:t>einzubeziehen. </a:t>
            </a:r>
            <a:r>
              <a:rPr lang="de-DE" dirty="0"/>
              <a:t>Dies </a:t>
            </a:r>
            <a:r>
              <a:rPr lang="de-DE" dirty="0" smtClean="0"/>
              <a:t>kann beispielsweise </a:t>
            </a:r>
            <a:r>
              <a:rPr lang="de-DE" dirty="0"/>
              <a:t>über </a:t>
            </a:r>
            <a:r>
              <a:rPr lang="de-DE" dirty="0" smtClean="0"/>
              <a:t>regionale </a:t>
            </a:r>
            <a:r>
              <a:rPr lang="de-DE" dirty="0" smtClean="0"/>
              <a:t>Kooperationsplattformen […] </a:t>
            </a:r>
            <a:r>
              <a:rPr lang="de-DE" dirty="0" smtClean="0"/>
              <a:t>oder </a:t>
            </a:r>
            <a:r>
              <a:rPr lang="de-DE" b="1" dirty="0">
                <a:solidFill>
                  <a:srgbClr val="FF0000"/>
                </a:solidFill>
              </a:rPr>
              <a:t>auch über die </a:t>
            </a:r>
            <a:r>
              <a:rPr lang="de-DE" b="1" dirty="0" smtClean="0">
                <a:solidFill>
                  <a:srgbClr val="FF0000"/>
                </a:solidFill>
              </a:rPr>
              <a:t>Berufsbildungsausschüsse der zuständigen Stellen</a:t>
            </a:r>
            <a:r>
              <a:rPr lang="de-DE" b="1" dirty="0">
                <a:solidFill>
                  <a:srgbClr val="FF0000"/>
                </a:solidFill>
              </a:rPr>
              <a:t>, erfolgen.</a:t>
            </a:r>
            <a:r>
              <a:rPr lang="de-DE" dirty="0"/>
              <a:t>“</a:t>
            </a:r>
          </a:p>
        </p:txBody>
      </p:sp>
      <p:sp>
        <p:nvSpPr>
          <p:cNvPr id="4" name="Foliennummernplatzhalter 3"/>
          <p:cNvSpPr>
            <a:spLocks noGrp="1"/>
          </p:cNvSpPr>
          <p:nvPr>
            <p:ph type="sldNum" sz="quarter" idx="10"/>
          </p:nvPr>
        </p:nvSpPr>
        <p:spPr/>
        <p:txBody>
          <a:bodyPr/>
          <a:lstStyle/>
          <a:p>
            <a:fld id="{37D64997-12B8-4B92-8586-39D430AF88F2}" type="slidenum">
              <a:rPr lang="de-DE" smtClean="0"/>
              <a:pPr/>
              <a:t>23</a:t>
            </a:fld>
            <a:endParaRPr lang="de-DE">
              <a:solidFill>
                <a:schemeClr val="tx1"/>
              </a:solidFill>
            </a:endParaRPr>
          </a:p>
        </p:txBody>
      </p:sp>
      <p:pic>
        <p:nvPicPr>
          <p:cNvPr id="10" name="Grafik 9"/>
          <p:cNvPicPr>
            <a:picLocks noChangeAspect="1"/>
          </p:cNvPicPr>
          <p:nvPr/>
        </p:nvPicPr>
        <p:blipFill rotWithShape="1">
          <a:blip r:embed="rId3"/>
          <a:srcRect l="870" t="27506" r="730" b="22985"/>
          <a:stretch/>
        </p:blipFill>
        <p:spPr>
          <a:xfrm>
            <a:off x="-5355" y="1047194"/>
            <a:ext cx="9648641" cy="2067566"/>
          </a:xfrm>
          <a:prstGeom prst="rect">
            <a:avLst/>
          </a:prstGeom>
        </p:spPr>
      </p:pic>
      <p:sp>
        <p:nvSpPr>
          <p:cNvPr id="5" name="Titel 4"/>
          <p:cNvSpPr>
            <a:spLocks noGrp="1"/>
          </p:cNvSpPr>
          <p:nvPr>
            <p:ph type="title"/>
          </p:nvPr>
        </p:nvSpPr>
        <p:spPr/>
        <p:txBody>
          <a:bodyPr/>
          <a:lstStyle/>
          <a:p>
            <a:endParaRPr lang="de-DE"/>
          </a:p>
        </p:txBody>
      </p:sp>
    </p:spTree>
    <p:extLst>
      <p:ext uri="{BB962C8B-B14F-4D97-AF65-F5344CB8AC3E}">
        <p14:creationId xmlns:p14="http://schemas.microsoft.com/office/powerpoint/2010/main" val="3479509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5" y="3563280"/>
            <a:ext cx="8421440" cy="2890056"/>
          </a:xfrm>
        </p:spPr>
        <p:txBody>
          <a:bodyPr/>
          <a:lstStyle/>
          <a:p>
            <a:r>
              <a:rPr lang="de-DE" dirty="0" smtClean="0"/>
              <a:t>BBIG §79 Aufgaben [des BBA]</a:t>
            </a:r>
          </a:p>
          <a:p>
            <a:pPr lvl="1"/>
            <a:r>
              <a:rPr lang="de-DE" dirty="0" smtClean="0"/>
              <a:t>(1) </a:t>
            </a:r>
            <a:r>
              <a:rPr lang="de-DE" dirty="0"/>
              <a:t>Der Berufsbildungsausschuss ist </a:t>
            </a:r>
            <a:r>
              <a:rPr lang="de-DE" b="1" dirty="0"/>
              <a:t>in allen wichtigen Angelegenheiten der beruflichen Bildung </a:t>
            </a:r>
            <a:r>
              <a:rPr lang="de-DE" b="1" dirty="0">
                <a:solidFill>
                  <a:srgbClr val="FF0000"/>
                </a:solidFill>
              </a:rPr>
              <a:t>zu unterrichten und zu hören</a:t>
            </a:r>
            <a:r>
              <a:rPr lang="de-DE" dirty="0"/>
              <a:t>. Er hat im Rahmen seiner Aufgaben </a:t>
            </a:r>
            <a:r>
              <a:rPr lang="de-DE" b="1" dirty="0"/>
              <a:t>auf eine stetige Entwicklung der Qualität</a:t>
            </a:r>
            <a:r>
              <a:rPr lang="de-DE" dirty="0"/>
              <a:t> der beruflichen Bildung </a:t>
            </a:r>
            <a:r>
              <a:rPr lang="de-DE" b="1" dirty="0"/>
              <a:t>hinzuwirken</a:t>
            </a:r>
            <a:r>
              <a:rPr lang="de-DE" dirty="0" smtClean="0"/>
              <a:t>.</a:t>
            </a:r>
            <a:endParaRPr lang="de-DE" sz="1050" dirty="0"/>
          </a:p>
          <a:p>
            <a:pPr lvl="1"/>
            <a:r>
              <a:rPr lang="de-DE" dirty="0"/>
              <a:t>(2) Wichtige Angelegenheiten, in denen der BBA </a:t>
            </a:r>
            <a:r>
              <a:rPr lang="de-DE" dirty="0" smtClean="0">
                <a:solidFill>
                  <a:srgbClr val="FF0000"/>
                </a:solidFill>
              </a:rPr>
              <a:t>anzuhören</a:t>
            </a:r>
            <a:r>
              <a:rPr lang="de-DE" dirty="0" smtClean="0"/>
              <a:t> ist, […]:</a:t>
            </a:r>
          </a:p>
          <a:p>
            <a:pPr lvl="2"/>
            <a:r>
              <a:rPr lang="de-DE" dirty="0" smtClean="0"/>
              <a:t>Erlass von Verwaltungsgrundsätzen über die </a:t>
            </a:r>
            <a:r>
              <a:rPr lang="de-DE" b="1" dirty="0" smtClean="0"/>
              <a:t>Eignung von Ausbildungs- </a:t>
            </a:r>
            <a:r>
              <a:rPr lang="de-DE" dirty="0" smtClean="0"/>
              <a:t>und Umschulungs</a:t>
            </a:r>
            <a:r>
              <a:rPr lang="de-DE" b="1" dirty="0" smtClean="0"/>
              <a:t>stätten</a:t>
            </a:r>
            <a:r>
              <a:rPr lang="de-DE" dirty="0" smtClean="0"/>
              <a:t> […], wesentliche inhaltliche </a:t>
            </a:r>
            <a:r>
              <a:rPr lang="de-DE" b="1" dirty="0" smtClean="0"/>
              <a:t>Änderungen des Ausbildungsvertragsmusters</a:t>
            </a:r>
            <a:r>
              <a:rPr lang="de-DE" dirty="0" smtClean="0"/>
              <a:t>.</a:t>
            </a:r>
          </a:p>
          <a:p>
            <a:pPr lvl="1"/>
            <a:r>
              <a:rPr lang="de-DE" dirty="0" smtClean="0"/>
              <a:t> </a:t>
            </a:r>
            <a:r>
              <a:rPr lang="de-DE" dirty="0"/>
              <a:t>(3) </a:t>
            </a:r>
            <a:r>
              <a:rPr lang="de-DE" dirty="0" smtClean="0"/>
              <a:t>Wichtige Angelegenheiten, in denen der BBA </a:t>
            </a:r>
            <a:r>
              <a:rPr lang="de-DE" dirty="0" smtClean="0">
                <a:solidFill>
                  <a:srgbClr val="FF0000"/>
                </a:solidFill>
              </a:rPr>
              <a:t>zu </a:t>
            </a:r>
            <a:r>
              <a:rPr lang="de-DE" dirty="0">
                <a:solidFill>
                  <a:srgbClr val="FF0000"/>
                </a:solidFill>
              </a:rPr>
              <a:t>unterrichten</a:t>
            </a:r>
            <a:r>
              <a:rPr lang="de-DE" dirty="0"/>
              <a:t> </a:t>
            </a:r>
            <a:r>
              <a:rPr lang="de-DE" dirty="0" smtClean="0"/>
              <a:t>ist, […]:</a:t>
            </a:r>
          </a:p>
          <a:p>
            <a:pPr lvl="2"/>
            <a:r>
              <a:rPr lang="de-DE" dirty="0" smtClean="0"/>
              <a:t>Zahl und Ergebnisse von durchgeführten </a:t>
            </a:r>
            <a:r>
              <a:rPr lang="de-DE" b="1" dirty="0" smtClean="0"/>
              <a:t>Prüfungen sowie hierbei gewonnene Erfahrungen</a:t>
            </a:r>
            <a:r>
              <a:rPr lang="de-DE" dirty="0" smtClean="0"/>
              <a:t>, [… im] Zuständigkeitsbereich der zuständigen Stelle </a:t>
            </a:r>
            <a:r>
              <a:rPr lang="de-DE" b="1" dirty="0" smtClean="0"/>
              <a:t>neue Formen, Inhalte und Methoden der Berufsbildung</a:t>
            </a:r>
            <a:r>
              <a:rPr lang="de-DE" dirty="0" smtClean="0"/>
              <a:t>, </a:t>
            </a:r>
            <a:br>
              <a:rPr lang="de-DE" dirty="0" smtClean="0"/>
            </a:br>
            <a:r>
              <a:rPr lang="de-DE" dirty="0" smtClean="0"/>
              <a:t>[… und] </a:t>
            </a:r>
            <a:r>
              <a:rPr lang="de-DE" b="1" dirty="0" smtClean="0"/>
              <a:t>Arbeitsmarktfragen</a:t>
            </a:r>
            <a:r>
              <a:rPr lang="de-DE" dirty="0" smtClean="0"/>
              <a:t> […].</a:t>
            </a:r>
          </a:p>
          <a:p>
            <a:pPr lvl="1"/>
            <a:endParaRPr lang="de-DE" dirty="0"/>
          </a:p>
        </p:txBody>
      </p:sp>
      <p:sp>
        <p:nvSpPr>
          <p:cNvPr id="4" name="Foliennummernplatzhalter 3"/>
          <p:cNvSpPr>
            <a:spLocks noGrp="1"/>
          </p:cNvSpPr>
          <p:nvPr>
            <p:ph type="sldNum" sz="quarter" idx="10"/>
          </p:nvPr>
        </p:nvSpPr>
        <p:spPr/>
        <p:txBody>
          <a:bodyPr/>
          <a:lstStyle/>
          <a:p>
            <a:fld id="{37D64997-12B8-4B92-8586-39D430AF88F2}" type="slidenum">
              <a:rPr lang="de-DE" smtClean="0"/>
              <a:pPr/>
              <a:t>24</a:t>
            </a:fld>
            <a:endParaRPr lang="de-DE">
              <a:solidFill>
                <a:schemeClr val="tx1"/>
              </a:solidFill>
            </a:endParaRPr>
          </a:p>
        </p:txBody>
      </p:sp>
      <p:pic>
        <p:nvPicPr>
          <p:cNvPr id="10" name="Grafik 9"/>
          <p:cNvPicPr>
            <a:picLocks noChangeAspect="1"/>
          </p:cNvPicPr>
          <p:nvPr/>
        </p:nvPicPr>
        <p:blipFill rotWithShape="1">
          <a:blip r:embed="rId3"/>
          <a:srcRect l="870" t="27506" r="730" b="22985"/>
          <a:stretch/>
        </p:blipFill>
        <p:spPr>
          <a:xfrm>
            <a:off x="-5355" y="1047194"/>
            <a:ext cx="9648641" cy="2067566"/>
          </a:xfrm>
          <a:prstGeom prst="rect">
            <a:avLst/>
          </a:prstGeom>
        </p:spPr>
      </p:pic>
      <p:sp>
        <p:nvSpPr>
          <p:cNvPr id="5" name="Titel 4"/>
          <p:cNvSpPr>
            <a:spLocks noGrp="1"/>
          </p:cNvSpPr>
          <p:nvPr>
            <p:ph type="title"/>
          </p:nvPr>
        </p:nvSpPr>
        <p:spPr/>
        <p:txBody>
          <a:bodyPr/>
          <a:lstStyle/>
          <a:p>
            <a:endParaRPr lang="de-DE"/>
          </a:p>
        </p:txBody>
      </p:sp>
    </p:spTree>
    <p:extLst>
      <p:ext uri="{BB962C8B-B14F-4D97-AF65-F5344CB8AC3E}">
        <p14:creationId xmlns:p14="http://schemas.microsoft.com/office/powerpoint/2010/main" val="1301936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duotone>
              <a:schemeClr val="accent3">
                <a:shade val="45000"/>
                <a:satMod val="135000"/>
              </a:schemeClr>
              <a:prstClr val="white"/>
            </a:duotone>
          </a:blip>
          <a:srcRect l="9488" t="8437" r="5122" b="15627"/>
          <a:stretch/>
        </p:blipFill>
        <p:spPr>
          <a:xfrm>
            <a:off x="7472920" y="2945542"/>
            <a:ext cx="987512" cy="987513"/>
          </a:xfrm>
          <a:prstGeom prst="ellipse">
            <a:avLst/>
          </a:prstGeom>
          <a:ln w="63500" cap="rnd">
            <a:noFill/>
          </a:ln>
          <a:effectLst/>
        </p:spPr>
      </p:pic>
      <p:pic>
        <p:nvPicPr>
          <p:cNvPr id="5" name="Grafik 4"/>
          <p:cNvPicPr>
            <a:picLocks noChangeAspect="1"/>
          </p:cNvPicPr>
          <p:nvPr/>
        </p:nvPicPr>
        <p:blipFill>
          <a:blip r:embed="rId4"/>
          <a:stretch>
            <a:fillRect/>
          </a:stretch>
        </p:blipFill>
        <p:spPr>
          <a:xfrm>
            <a:off x="5620221" y="4006009"/>
            <a:ext cx="648072" cy="534288"/>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28" y="1088740"/>
            <a:ext cx="9127702" cy="4563851"/>
          </a:xfrm>
          <a:prstGeom prst="rect">
            <a:avLst/>
          </a:prstGeom>
          <a:effectLst/>
        </p:spPr>
      </p:pic>
      <p:sp>
        <p:nvSpPr>
          <p:cNvPr id="16" name="Titel 15"/>
          <p:cNvSpPr>
            <a:spLocks noGrp="1"/>
          </p:cNvSpPr>
          <p:nvPr>
            <p:ph type="title"/>
          </p:nvPr>
        </p:nvSpPr>
        <p:spPr/>
        <p:txBody>
          <a:bodyPr/>
          <a:lstStyle/>
          <a:p>
            <a:endParaRPr lang="de-DE" dirty="0"/>
          </a:p>
        </p:txBody>
      </p:sp>
      <p:sp>
        <p:nvSpPr>
          <p:cNvPr id="3" name="Foliennummernplatzhalter 2"/>
          <p:cNvSpPr>
            <a:spLocks noGrp="1"/>
          </p:cNvSpPr>
          <p:nvPr>
            <p:ph type="sldNum" sz="quarter" idx="10"/>
          </p:nvPr>
        </p:nvSpPr>
        <p:spPr/>
        <p:txBody>
          <a:bodyPr/>
          <a:lstStyle/>
          <a:p>
            <a:fld id="{37D64997-12B8-4B92-8586-39D430AF88F2}" type="slidenum">
              <a:rPr lang="de-DE" smtClean="0"/>
              <a:pPr/>
              <a:t>25</a:t>
            </a:fld>
            <a:endParaRPr lang="de-DE">
              <a:solidFill>
                <a:schemeClr val="tx1"/>
              </a:solidFill>
            </a:endParaRPr>
          </a:p>
        </p:txBody>
      </p:sp>
      <p:sp>
        <p:nvSpPr>
          <p:cNvPr id="10" name="Textplatzhalter 4"/>
          <p:cNvSpPr>
            <a:spLocks noGrp="1"/>
          </p:cNvSpPr>
          <p:nvPr>
            <p:ph type="body" sz="quarter" idx="12"/>
          </p:nvPr>
        </p:nvSpPr>
        <p:spPr>
          <a:xfrm>
            <a:off x="971600" y="2564904"/>
            <a:ext cx="1224137" cy="864096"/>
          </a:xfrm>
        </p:spPr>
        <p:txBody>
          <a:bodyPr/>
          <a:lstStyle/>
          <a:p>
            <a:pPr marL="0" indent="0" algn="ctr">
              <a:lnSpc>
                <a:spcPct val="100000"/>
              </a:lnSpc>
              <a:buNone/>
            </a:pPr>
            <a:r>
              <a:rPr lang="de-DE" sz="2400" dirty="0" smtClean="0"/>
              <a:t>Zahlen, </a:t>
            </a:r>
            <a:br>
              <a:rPr lang="de-DE" sz="2400" dirty="0" smtClean="0"/>
            </a:br>
            <a:r>
              <a:rPr lang="de-DE" sz="2400" dirty="0" smtClean="0"/>
              <a:t>Daten, </a:t>
            </a:r>
            <a:br>
              <a:rPr lang="de-DE" sz="2400" dirty="0" smtClean="0"/>
            </a:br>
            <a:r>
              <a:rPr lang="de-DE" sz="2400" dirty="0" smtClean="0"/>
              <a:t>Fakten</a:t>
            </a:r>
            <a:endParaRPr lang="de-DE" sz="2400" dirty="0"/>
          </a:p>
        </p:txBody>
      </p:sp>
      <p:sp>
        <p:nvSpPr>
          <p:cNvPr id="12" name="Textplatzhalter 4"/>
          <p:cNvSpPr txBox="1">
            <a:spLocks/>
          </p:cNvSpPr>
          <p:nvPr/>
        </p:nvSpPr>
        <p:spPr bwMode="auto">
          <a:xfrm>
            <a:off x="4499992" y="1844824"/>
            <a:ext cx="13681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54000" indent="-254000" algn="l" rtl="0" eaLnBrk="1" fontAlgn="base" hangingPunct="1">
              <a:lnSpc>
                <a:spcPts val="2200"/>
              </a:lnSpc>
              <a:spcBef>
                <a:spcPts val="1400"/>
              </a:spcBef>
              <a:spcAft>
                <a:spcPct val="0"/>
              </a:spcAft>
              <a:buSzPct val="120000"/>
              <a:buFont typeface="Times" charset="0"/>
              <a:buBlip>
                <a:blip r:embed="rId6"/>
              </a:buBlip>
              <a:defRPr b="1">
                <a:solidFill>
                  <a:schemeClr val="tx1"/>
                </a:solidFill>
                <a:latin typeface="+mn-lt"/>
                <a:ea typeface="+mn-ea"/>
                <a:cs typeface="+mn-cs"/>
              </a:defRPr>
            </a:lvl1pPr>
            <a:lvl2pPr marL="584200" indent="-139700" algn="l" rtl="0" eaLnBrk="1" fontAlgn="base" hangingPunct="1">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1" fontAlgn="base" hangingPunct="1">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eaLnBrk="1" fontAlgn="base" hangingPunct="1">
              <a:spcBef>
                <a:spcPct val="20000"/>
              </a:spcBef>
              <a:spcAft>
                <a:spcPct val="0"/>
              </a:spcAft>
              <a:defRPr sz="2000">
                <a:solidFill>
                  <a:schemeClr val="tx1"/>
                </a:solidFill>
                <a:latin typeface="+mn-lt"/>
              </a:defRPr>
            </a:lvl4pPr>
            <a:lvl5pPr marL="1808163" indent="-306388" algn="l" rtl="0" eaLnBrk="1" fontAlgn="base" hangingPunct="1">
              <a:spcBef>
                <a:spcPct val="20000"/>
              </a:spcBef>
              <a:spcAft>
                <a:spcPct val="0"/>
              </a:spcAft>
              <a:defRPr sz="2000">
                <a:solidFill>
                  <a:schemeClr val="tx1"/>
                </a:solidFill>
                <a:latin typeface="Times" charset="0"/>
              </a:defRPr>
            </a:lvl5pPr>
            <a:lvl6pPr marL="2265363" indent="-306388" algn="l" rtl="0" eaLnBrk="1" fontAlgn="base" hangingPunct="1">
              <a:spcBef>
                <a:spcPct val="20000"/>
              </a:spcBef>
              <a:spcAft>
                <a:spcPct val="0"/>
              </a:spcAft>
              <a:defRPr sz="2000">
                <a:solidFill>
                  <a:schemeClr val="tx1"/>
                </a:solidFill>
                <a:latin typeface="Times" charset="0"/>
              </a:defRPr>
            </a:lvl6pPr>
            <a:lvl7pPr marL="2722563" indent="-306388" algn="l" rtl="0" eaLnBrk="1" fontAlgn="base" hangingPunct="1">
              <a:spcBef>
                <a:spcPct val="20000"/>
              </a:spcBef>
              <a:spcAft>
                <a:spcPct val="0"/>
              </a:spcAft>
              <a:defRPr sz="2000">
                <a:solidFill>
                  <a:schemeClr val="tx1"/>
                </a:solidFill>
                <a:latin typeface="Times" charset="0"/>
              </a:defRPr>
            </a:lvl7pPr>
            <a:lvl8pPr marL="3179763" indent="-306388" algn="l" rtl="0" eaLnBrk="1" fontAlgn="base" hangingPunct="1">
              <a:spcBef>
                <a:spcPct val="20000"/>
              </a:spcBef>
              <a:spcAft>
                <a:spcPct val="0"/>
              </a:spcAft>
              <a:defRPr sz="2000">
                <a:solidFill>
                  <a:schemeClr val="tx1"/>
                </a:solidFill>
                <a:latin typeface="Times" charset="0"/>
              </a:defRPr>
            </a:lvl8pPr>
            <a:lvl9pPr marL="3636963" indent="-306388" algn="l" rtl="0" eaLnBrk="1" fontAlgn="base" hangingPunct="1">
              <a:spcBef>
                <a:spcPct val="20000"/>
              </a:spcBef>
              <a:spcAft>
                <a:spcPct val="0"/>
              </a:spcAft>
              <a:defRPr sz="2000">
                <a:solidFill>
                  <a:schemeClr val="tx1"/>
                </a:solidFill>
                <a:latin typeface="Times" charset="0"/>
              </a:defRPr>
            </a:lvl9pPr>
          </a:lstStyle>
          <a:p>
            <a:pPr marL="0" indent="0" algn="ctr">
              <a:lnSpc>
                <a:spcPct val="100000"/>
              </a:lnSpc>
              <a:buFont typeface="Times" charset="0"/>
              <a:buNone/>
            </a:pPr>
            <a:r>
              <a:rPr lang="de-DE" sz="2000" kern="0" dirty="0" smtClean="0"/>
              <a:t>Qualitäts-kriterien</a:t>
            </a:r>
            <a:endParaRPr lang="de-DE" sz="2800" kern="0" dirty="0"/>
          </a:p>
        </p:txBody>
      </p:sp>
      <p:sp>
        <p:nvSpPr>
          <p:cNvPr id="13" name="Textplatzhalter 4"/>
          <p:cNvSpPr txBox="1">
            <a:spLocks/>
          </p:cNvSpPr>
          <p:nvPr/>
        </p:nvSpPr>
        <p:spPr bwMode="auto">
          <a:xfrm>
            <a:off x="4103948" y="5229200"/>
            <a:ext cx="388843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54000" indent="-254000" algn="l" rtl="0" eaLnBrk="1" fontAlgn="base" hangingPunct="1">
              <a:lnSpc>
                <a:spcPts val="2200"/>
              </a:lnSpc>
              <a:spcBef>
                <a:spcPts val="1400"/>
              </a:spcBef>
              <a:spcAft>
                <a:spcPct val="0"/>
              </a:spcAft>
              <a:buSzPct val="120000"/>
              <a:buFont typeface="Times" charset="0"/>
              <a:buBlip>
                <a:blip r:embed="rId6"/>
              </a:buBlip>
              <a:defRPr b="1">
                <a:solidFill>
                  <a:schemeClr val="tx1"/>
                </a:solidFill>
                <a:latin typeface="+mn-lt"/>
                <a:ea typeface="+mn-ea"/>
                <a:cs typeface="+mn-cs"/>
              </a:defRPr>
            </a:lvl1pPr>
            <a:lvl2pPr marL="584200" indent="-139700" algn="l" rtl="0" eaLnBrk="1" fontAlgn="base" hangingPunct="1">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1" fontAlgn="base" hangingPunct="1">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eaLnBrk="1" fontAlgn="base" hangingPunct="1">
              <a:spcBef>
                <a:spcPct val="20000"/>
              </a:spcBef>
              <a:spcAft>
                <a:spcPct val="0"/>
              </a:spcAft>
              <a:defRPr sz="2000">
                <a:solidFill>
                  <a:schemeClr val="tx1"/>
                </a:solidFill>
                <a:latin typeface="+mn-lt"/>
              </a:defRPr>
            </a:lvl4pPr>
            <a:lvl5pPr marL="1808163" indent="-306388" algn="l" rtl="0" eaLnBrk="1" fontAlgn="base" hangingPunct="1">
              <a:spcBef>
                <a:spcPct val="20000"/>
              </a:spcBef>
              <a:spcAft>
                <a:spcPct val="0"/>
              </a:spcAft>
              <a:defRPr sz="2000">
                <a:solidFill>
                  <a:schemeClr val="tx1"/>
                </a:solidFill>
                <a:latin typeface="Times" charset="0"/>
              </a:defRPr>
            </a:lvl5pPr>
            <a:lvl6pPr marL="2265363" indent="-306388" algn="l" rtl="0" eaLnBrk="1" fontAlgn="base" hangingPunct="1">
              <a:spcBef>
                <a:spcPct val="20000"/>
              </a:spcBef>
              <a:spcAft>
                <a:spcPct val="0"/>
              </a:spcAft>
              <a:defRPr sz="2000">
                <a:solidFill>
                  <a:schemeClr val="tx1"/>
                </a:solidFill>
                <a:latin typeface="Times" charset="0"/>
              </a:defRPr>
            </a:lvl6pPr>
            <a:lvl7pPr marL="2722563" indent="-306388" algn="l" rtl="0" eaLnBrk="1" fontAlgn="base" hangingPunct="1">
              <a:spcBef>
                <a:spcPct val="20000"/>
              </a:spcBef>
              <a:spcAft>
                <a:spcPct val="0"/>
              </a:spcAft>
              <a:defRPr sz="2000">
                <a:solidFill>
                  <a:schemeClr val="tx1"/>
                </a:solidFill>
                <a:latin typeface="Times" charset="0"/>
              </a:defRPr>
            </a:lvl7pPr>
            <a:lvl8pPr marL="3179763" indent="-306388" algn="l" rtl="0" eaLnBrk="1" fontAlgn="base" hangingPunct="1">
              <a:spcBef>
                <a:spcPct val="20000"/>
              </a:spcBef>
              <a:spcAft>
                <a:spcPct val="0"/>
              </a:spcAft>
              <a:defRPr sz="2000">
                <a:solidFill>
                  <a:schemeClr val="tx1"/>
                </a:solidFill>
                <a:latin typeface="Times" charset="0"/>
              </a:defRPr>
            </a:lvl8pPr>
            <a:lvl9pPr marL="3636963" indent="-306388" algn="l" rtl="0" eaLnBrk="1" fontAlgn="base" hangingPunct="1">
              <a:spcBef>
                <a:spcPct val="20000"/>
              </a:spcBef>
              <a:spcAft>
                <a:spcPct val="0"/>
              </a:spcAft>
              <a:defRPr sz="2000">
                <a:solidFill>
                  <a:schemeClr val="tx1"/>
                </a:solidFill>
                <a:latin typeface="Times" charset="0"/>
              </a:defRPr>
            </a:lvl9pPr>
          </a:lstStyle>
          <a:p>
            <a:pPr marL="0" indent="0" algn="ctr">
              <a:spcBef>
                <a:spcPts val="600"/>
              </a:spcBef>
              <a:buFont typeface="Times" charset="0"/>
              <a:buNone/>
            </a:pPr>
            <a:r>
              <a:rPr lang="de-DE" sz="2000" kern="0" dirty="0" smtClean="0"/>
              <a:t>Mitgestaltung / Mitbestimmung</a:t>
            </a:r>
            <a:endParaRPr lang="de-DE" sz="2000" kern="0" dirty="0"/>
          </a:p>
        </p:txBody>
      </p:sp>
      <p:sp>
        <p:nvSpPr>
          <p:cNvPr id="14" name="Textplatzhalter 4"/>
          <p:cNvSpPr txBox="1">
            <a:spLocks/>
          </p:cNvSpPr>
          <p:nvPr/>
        </p:nvSpPr>
        <p:spPr bwMode="auto">
          <a:xfrm>
            <a:off x="3319289" y="3265934"/>
            <a:ext cx="93610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54000" indent="-254000" algn="l" rtl="0" eaLnBrk="1" fontAlgn="base" hangingPunct="1">
              <a:lnSpc>
                <a:spcPts val="2200"/>
              </a:lnSpc>
              <a:spcBef>
                <a:spcPts val="1400"/>
              </a:spcBef>
              <a:spcAft>
                <a:spcPct val="0"/>
              </a:spcAft>
              <a:buSzPct val="120000"/>
              <a:buFont typeface="Times" charset="0"/>
              <a:buBlip>
                <a:blip r:embed="rId6"/>
              </a:buBlip>
              <a:defRPr b="1">
                <a:solidFill>
                  <a:schemeClr val="tx1"/>
                </a:solidFill>
                <a:latin typeface="+mn-lt"/>
                <a:ea typeface="+mn-ea"/>
                <a:cs typeface="+mn-cs"/>
              </a:defRPr>
            </a:lvl1pPr>
            <a:lvl2pPr marL="584200" indent="-139700" algn="l" rtl="0" eaLnBrk="1" fontAlgn="base" hangingPunct="1">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1" fontAlgn="base" hangingPunct="1">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eaLnBrk="1" fontAlgn="base" hangingPunct="1">
              <a:spcBef>
                <a:spcPct val="20000"/>
              </a:spcBef>
              <a:spcAft>
                <a:spcPct val="0"/>
              </a:spcAft>
              <a:defRPr sz="2000">
                <a:solidFill>
                  <a:schemeClr val="tx1"/>
                </a:solidFill>
                <a:latin typeface="+mn-lt"/>
              </a:defRPr>
            </a:lvl4pPr>
            <a:lvl5pPr marL="1808163" indent="-306388" algn="l" rtl="0" eaLnBrk="1" fontAlgn="base" hangingPunct="1">
              <a:spcBef>
                <a:spcPct val="20000"/>
              </a:spcBef>
              <a:spcAft>
                <a:spcPct val="0"/>
              </a:spcAft>
              <a:defRPr sz="2000">
                <a:solidFill>
                  <a:schemeClr val="tx1"/>
                </a:solidFill>
                <a:latin typeface="Times" charset="0"/>
              </a:defRPr>
            </a:lvl5pPr>
            <a:lvl6pPr marL="2265363" indent="-306388" algn="l" rtl="0" eaLnBrk="1" fontAlgn="base" hangingPunct="1">
              <a:spcBef>
                <a:spcPct val="20000"/>
              </a:spcBef>
              <a:spcAft>
                <a:spcPct val="0"/>
              </a:spcAft>
              <a:defRPr sz="2000">
                <a:solidFill>
                  <a:schemeClr val="tx1"/>
                </a:solidFill>
                <a:latin typeface="Times" charset="0"/>
              </a:defRPr>
            </a:lvl6pPr>
            <a:lvl7pPr marL="2722563" indent="-306388" algn="l" rtl="0" eaLnBrk="1" fontAlgn="base" hangingPunct="1">
              <a:spcBef>
                <a:spcPct val="20000"/>
              </a:spcBef>
              <a:spcAft>
                <a:spcPct val="0"/>
              </a:spcAft>
              <a:defRPr sz="2000">
                <a:solidFill>
                  <a:schemeClr val="tx1"/>
                </a:solidFill>
                <a:latin typeface="Times" charset="0"/>
              </a:defRPr>
            </a:lvl7pPr>
            <a:lvl8pPr marL="3179763" indent="-306388" algn="l" rtl="0" eaLnBrk="1" fontAlgn="base" hangingPunct="1">
              <a:spcBef>
                <a:spcPct val="20000"/>
              </a:spcBef>
              <a:spcAft>
                <a:spcPct val="0"/>
              </a:spcAft>
              <a:defRPr sz="2000">
                <a:solidFill>
                  <a:schemeClr val="tx1"/>
                </a:solidFill>
                <a:latin typeface="Times" charset="0"/>
              </a:defRPr>
            </a:lvl8pPr>
            <a:lvl9pPr marL="3636963" indent="-306388" algn="l" rtl="0" eaLnBrk="1" fontAlgn="base" hangingPunct="1">
              <a:spcBef>
                <a:spcPct val="20000"/>
              </a:spcBef>
              <a:spcAft>
                <a:spcPct val="0"/>
              </a:spcAft>
              <a:defRPr sz="2000">
                <a:solidFill>
                  <a:schemeClr val="tx1"/>
                </a:solidFill>
                <a:latin typeface="Times" charset="0"/>
              </a:defRPr>
            </a:lvl9pPr>
          </a:lstStyle>
          <a:p>
            <a:pPr marL="0" indent="0" algn="ctr">
              <a:buFont typeface="Times" charset="0"/>
              <a:buNone/>
            </a:pPr>
            <a:r>
              <a:rPr lang="de-DE" sz="1800" kern="0" dirty="0" smtClean="0"/>
              <a:t>Rege-lungen</a:t>
            </a:r>
            <a:endParaRPr lang="de-DE" sz="1800" kern="0" dirty="0"/>
          </a:p>
        </p:txBody>
      </p:sp>
      <p:sp>
        <p:nvSpPr>
          <p:cNvPr id="15" name="Textplatzhalter 4"/>
          <p:cNvSpPr txBox="1">
            <a:spLocks/>
          </p:cNvSpPr>
          <p:nvPr/>
        </p:nvSpPr>
        <p:spPr bwMode="auto">
          <a:xfrm>
            <a:off x="6948264" y="1844824"/>
            <a:ext cx="208823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54000" indent="-254000" algn="l" rtl="0" eaLnBrk="1" fontAlgn="base" hangingPunct="1">
              <a:lnSpc>
                <a:spcPts val="2200"/>
              </a:lnSpc>
              <a:spcBef>
                <a:spcPts val="1400"/>
              </a:spcBef>
              <a:spcAft>
                <a:spcPct val="0"/>
              </a:spcAft>
              <a:buSzPct val="120000"/>
              <a:buFont typeface="Times" charset="0"/>
              <a:buBlip>
                <a:blip r:embed="rId6"/>
              </a:buBlip>
              <a:defRPr b="1">
                <a:solidFill>
                  <a:schemeClr val="tx1"/>
                </a:solidFill>
                <a:latin typeface="+mn-lt"/>
                <a:ea typeface="+mn-ea"/>
                <a:cs typeface="+mn-cs"/>
              </a:defRPr>
            </a:lvl1pPr>
            <a:lvl2pPr marL="584200" indent="-139700" algn="l" rtl="0" eaLnBrk="1" fontAlgn="base" hangingPunct="1">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1" fontAlgn="base" hangingPunct="1">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eaLnBrk="1" fontAlgn="base" hangingPunct="1">
              <a:spcBef>
                <a:spcPct val="20000"/>
              </a:spcBef>
              <a:spcAft>
                <a:spcPct val="0"/>
              </a:spcAft>
              <a:defRPr sz="2000">
                <a:solidFill>
                  <a:schemeClr val="tx1"/>
                </a:solidFill>
                <a:latin typeface="+mn-lt"/>
              </a:defRPr>
            </a:lvl4pPr>
            <a:lvl5pPr marL="1808163" indent="-306388" algn="l" rtl="0" eaLnBrk="1" fontAlgn="base" hangingPunct="1">
              <a:spcBef>
                <a:spcPct val="20000"/>
              </a:spcBef>
              <a:spcAft>
                <a:spcPct val="0"/>
              </a:spcAft>
              <a:defRPr sz="2000">
                <a:solidFill>
                  <a:schemeClr val="tx1"/>
                </a:solidFill>
                <a:latin typeface="Times" charset="0"/>
              </a:defRPr>
            </a:lvl5pPr>
            <a:lvl6pPr marL="2265363" indent="-306388" algn="l" rtl="0" eaLnBrk="1" fontAlgn="base" hangingPunct="1">
              <a:spcBef>
                <a:spcPct val="20000"/>
              </a:spcBef>
              <a:spcAft>
                <a:spcPct val="0"/>
              </a:spcAft>
              <a:defRPr sz="2000">
                <a:solidFill>
                  <a:schemeClr val="tx1"/>
                </a:solidFill>
                <a:latin typeface="Times" charset="0"/>
              </a:defRPr>
            </a:lvl6pPr>
            <a:lvl7pPr marL="2722563" indent="-306388" algn="l" rtl="0" eaLnBrk="1" fontAlgn="base" hangingPunct="1">
              <a:spcBef>
                <a:spcPct val="20000"/>
              </a:spcBef>
              <a:spcAft>
                <a:spcPct val="0"/>
              </a:spcAft>
              <a:defRPr sz="2000">
                <a:solidFill>
                  <a:schemeClr val="tx1"/>
                </a:solidFill>
                <a:latin typeface="Times" charset="0"/>
              </a:defRPr>
            </a:lvl7pPr>
            <a:lvl8pPr marL="3179763" indent="-306388" algn="l" rtl="0" eaLnBrk="1" fontAlgn="base" hangingPunct="1">
              <a:spcBef>
                <a:spcPct val="20000"/>
              </a:spcBef>
              <a:spcAft>
                <a:spcPct val="0"/>
              </a:spcAft>
              <a:defRPr sz="2000">
                <a:solidFill>
                  <a:schemeClr val="tx1"/>
                </a:solidFill>
                <a:latin typeface="Times" charset="0"/>
              </a:defRPr>
            </a:lvl8pPr>
            <a:lvl9pPr marL="3636963" indent="-306388" algn="l" rtl="0" eaLnBrk="1" fontAlgn="base" hangingPunct="1">
              <a:spcBef>
                <a:spcPct val="20000"/>
              </a:spcBef>
              <a:spcAft>
                <a:spcPct val="0"/>
              </a:spcAft>
              <a:defRPr sz="2000">
                <a:solidFill>
                  <a:schemeClr val="tx1"/>
                </a:solidFill>
                <a:latin typeface="Times" charset="0"/>
              </a:defRPr>
            </a:lvl9pPr>
          </a:lstStyle>
          <a:p>
            <a:pPr marL="0" indent="0" algn="ctr">
              <a:lnSpc>
                <a:spcPct val="100000"/>
              </a:lnSpc>
              <a:buFont typeface="Times" charset="0"/>
              <a:buNone/>
            </a:pPr>
            <a:r>
              <a:rPr lang="de-DE" sz="2000" kern="0" dirty="0" smtClean="0"/>
              <a:t>Handlungs-empfehlungen</a:t>
            </a:r>
            <a:endParaRPr lang="de-DE" sz="2000" kern="0" dirty="0"/>
          </a:p>
        </p:txBody>
      </p:sp>
      <p:sp>
        <p:nvSpPr>
          <p:cNvPr id="11" name="Textplatzhalter 4"/>
          <p:cNvSpPr txBox="1">
            <a:spLocks/>
          </p:cNvSpPr>
          <p:nvPr/>
        </p:nvSpPr>
        <p:spPr bwMode="auto">
          <a:xfrm>
            <a:off x="5944257" y="2831866"/>
            <a:ext cx="648072" cy="39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54000" indent="-254000" algn="l" rtl="0" eaLnBrk="1" fontAlgn="base" hangingPunct="1">
              <a:lnSpc>
                <a:spcPts val="2200"/>
              </a:lnSpc>
              <a:spcBef>
                <a:spcPts val="1400"/>
              </a:spcBef>
              <a:spcAft>
                <a:spcPct val="0"/>
              </a:spcAft>
              <a:buSzPct val="120000"/>
              <a:buFont typeface="Times" charset="0"/>
              <a:buBlip>
                <a:blip r:embed="rId6"/>
              </a:buBlip>
              <a:defRPr b="1">
                <a:solidFill>
                  <a:schemeClr val="tx1"/>
                </a:solidFill>
                <a:latin typeface="+mn-lt"/>
                <a:ea typeface="+mn-ea"/>
                <a:cs typeface="+mn-cs"/>
              </a:defRPr>
            </a:lvl1pPr>
            <a:lvl2pPr marL="584200" indent="-139700" algn="l" rtl="0" eaLnBrk="1" fontAlgn="base" hangingPunct="1">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1" fontAlgn="base" hangingPunct="1">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eaLnBrk="1" fontAlgn="base" hangingPunct="1">
              <a:spcBef>
                <a:spcPct val="20000"/>
              </a:spcBef>
              <a:spcAft>
                <a:spcPct val="0"/>
              </a:spcAft>
              <a:defRPr sz="2000">
                <a:solidFill>
                  <a:schemeClr val="tx1"/>
                </a:solidFill>
                <a:latin typeface="+mn-lt"/>
              </a:defRPr>
            </a:lvl4pPr>
            <a:lvl5pPr marL="1808163" indent="-306388" algn="l" rtl="0" eaLnBrk="1" fontAlgn="base" hangingPunct="1">
              <a:spcBef>
                <a:spcPct val="20000"/>
              </a:spcBef>
              <a:spcAft>
                <a:spcPct val="0"/>
              </a:spcAft>
              <a:defRPr sz="2000">
                <a:solidFill>
                  <a:schemeClr val="tx1"/>
                </a:solidFill>
                <a:latin typeface="Times" charset="0"/>
              </a:defRPr>
            </a:lvl5pPr>
            <a:lvl6pPr marL="2265363" indent="-306388" algn="l" rtl="0" eaLnBrk="1" fontAlgn="base" hangingPunct="1">
              <a:spcBef>
                <a:spcPct val="20000"/>
              </a:spcBef>
              <a:spcAft>
                <a:spcPct val="0"/>
              </a:spcAft>
              <a:defRPr sz="2000">
                <a:solidFill>
                  <a:schemeClr val="tx1"/>
                </a:solidFill>
                <a:latin typeface="Times" charset="0"/>
              </a:defRPr>
            </a:lvl6pPr>
            <a:lvl7pPr marL="2722563" indent="-306388" algn="l" rtl="0" eaLnBrk="1" fontAlgn="base" hangingPunct="1">
              <a:spcBef>
                <a:spcPct val="20000"/>
              </a:spcBef>
              <a:spcAft>
                <a:spcPct val="0"/>
              </a:spcAft>
              <a:defRPr sz="2000">
                <a:solidFill>
                  <a:schemeClr val="tx1"/>
                </a:solidFill>
                <a:latin typeface="Times" charset="0"/>
              </a:defRPr>
            </a:lvl7pPr>
            <a:lvl8pPr marL="3179763" indent="-306388" algn="l" rtl="0" eaLnBrk="1" fontAlgn="base" hangingPunct="1">
              <a:spcBef>
                <a:spcPct val="20000"/>
              </a:spcBef>
              <a:spcAft>
                <a:spcPct val="0"/>
              </a:spcAft>
              <a:defRPr sz="2000">
                <a:solidFill>
                  <a:schemeClr val="tx1"/>
                </a:solidFill>
                <a:latin typeface="Times" charset="0"/>
              </a:defRPr>
            </a:lvl8pPr>
            <a:lvl9pPr marL="3636963" indent="-306388" algn="l" rtl="0" eaLnBrk="1" fontAlgn="base" hangingPunct="1">
              <a:spcBef>
                <a:spcPct val="20000"/>
              </a:spcBef>
              <a:spcAft>
                <a:spcPct val="0"/>
              </a:spcAft>
              <a:defRPr sz="2000">
                <a:solidFill>
                  <a:schemeClr val="tx1"/>
                </a:solidFill>
                <a:latin typeface="Times" charset="0"/>
              </a:defRPr>
            </a:lvl9pPr>
          </a:lstStyle>
          <a:p>
            <a:pPr marL="0" indent="0" algn="ctr">
              <a:lnSpc>
                <a:spcPct val="100000"/>
              </a:lnSpc>
              <a:buFont typeface="Times" charset="0"/>
              <a:buNone/>
            </a:pPr>
            <a:r>
              <a:rPr lang="de-DE" sz="3200" kern="0" dirty="0" smtClean="0"/>
              <a:t>§§</a:t>
            </a:r>
            <a:endParaRPr lang="de-DE" sz="4000" kern="0" dirty="0"/>
          </a:p>
        </p:txBody>
      </p:sp>
      <p:sp>
        <p:nvSpPr>
          <p:cNvPr id="17" name="Textplatzhalter 4"/>
          <p:cNvSpPr txBox="1">
            <a:spLocks/>
          </p:cNvSpPr>
          <p:nvPr/>
        </p:nvSpPr>
        <p:spPr bwMode="auto">
          <a:xfrm>
            <a:off x="6540599" y="3800735"/>
            <a:ext cx="648072" cy="39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54000" indent="-254000" algn="l" rtl="0" eaLnBrk="1" fontAlgn="base" hangingPunct="1">
              <a:lnSpc>
                <a:spcPts val="2200"/>
              </a:lnSpc>
              <a:spcBef>
                <a:spcPts val="1400"/>
              </a:spcBef>
              <a:spcAft>
                <a:spcPct val="0"/>
              </a:spcAft>
              <a:buSzPct val="120000"/>
              <a:buFont typeface="Times" charset="0"/>
              <a:buBlip>
                <a:blip r:embed="rId6"/>
              </a:buBlip>
              <a:defRPr b="1">
                <a:solidFill>
                  <a:schemeClr val="tx1"/>
                </a:solidFill>
                <a:latin typeface="+mn-lt"/>
                <a:ea typeface="+mn-ea"/>
                <a:cs typeface="+mn-cs"/>
              </a:defRPr>
            </a:lvl1pPr>
            <a:lvl2pPr marL="584200" indent="-139700" algn="l" rtl="0" eaLnBrk="1" fontAlgn="base" hangingPunct="1">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1" fontAlgn="base" hangingPunct="1">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eaLnBrk="1" fontAlgn="base" hangingPunct="1">
              <a:spcBef>
                <a:spcPct val="20000"/>
              </a:spcBef>
              <a:spcAft>
                <a:spcPct val="0"/>
              </a:spcAft>
              <a:defRPr sz="2000">
                <a:solidFill>
                  <a:schemeClr val="tx1"/>
                </a:solidFill>
                <a:latin typeface="+mn-lt"/>
              </a:defRPr>
            </a:lvl4pPr>
            <a:lvl5pPr marL="1808163" indent="-306388" algn="l" rtl="0" eaLnBrk="1" fontAlgn="base" hangingPunct="1">
              <a:spcBef>
                <a:spcPct val="20000"/>
              </a:spcBef>
              <a:spcAft>
                <a:spcPct val="0"/>
              </a:spcAft>
              <a:defRPr sz="2000">
                <a:solidFill>
                  <a:schemeClr val="tx1"/>
                </a:solidFill>
                <a:latin typeface="Times" charset="0"/>
              </a:defRPr>
            </a:lvl5pPr>
            <a:lvl6pPr marL="2265363" indent="-306388" algn="l" rtl="0" eaLnBrk="1" fontAlgn="base" hangingPunct="1">
              <a:spcBef>
                <a:spcPct val="20000"/>
              </a:spcBef>
              <a:spcAft>
                <a:spcPct val="0"/>
              </a:spcAft>
              <a:defRPr sz="2000">
                <a:solidFill>
                  <a:schemeClr val="tx1"/>
                </a:solidFill>
                <a:latin typeface="Times" charset="0"/>
              </a:defRPr>
            </a:lvl6pPr>
            <a:lvl7pPr marL="2722563" indent="-306388" algn="l" rtl="0" eaLnBrk="1" fontAlgn="base" hangingPunct="1">
              <a:spcBef>
                <a:spcPct val="20000"/>
              </a:spcBef>
              <a:spcAft>
                <a:spcPct val="0"/>
              </a:spcAft>
              <a:defRPr sz="2000">
                <a:solidFill>
                  <a:schemeClr val="tx1"/>
                </a:solidFill>
                <a:latin typeface="Times" charset="0"/>
              </a:defRPr>
            </a:lvl7pPr>
            <a:lvl8pPr marL="3179763" indent="-306388" algn="l" rtl="0" eaLnBrk="1" fontAlgn="base" hangingPunct="1">
              <a:spcBef>
                <a:spcPct val="20000"/>
              </a:spcBef>
              <a:spcAft>
                <a:spcPct val="0"/>
              </a:spcAft>
              <a:defRPr sz="2000">
                <a:solidFill>
                  <a:schemeClr val="tx1"/>
                </a:solidFill>
                <a:latin typeface="Times" charset="0"/>
              </a:defRPr>
            </a:lvl8pPr>
            <a:lvl9pPr marL="3636963" indent="-306388" algn="l" rtl="0" eaLnBrk="1" fontAlgn="base" hangingPunct="1">
              <a:spcBef>
                <a:spcPct val="20000"/>
              </a:spcBef>
              <a:spcAft>
                <a:spcPct val="0"/>
              </a:spcAft>
              <a:defRPr sz="2000">
                <a:solidFill>
                  <a:schemeClr val="tx1"/>
                </a:solidFill>
                <a:latin typeface="Times" charset="0"/>
              </a:defRPr>
            </a:lvl9pPr>
          </a:lstStyle>
          <a:p>
            <a:pPr marL="0" indent="0" algn="ctr">
              <a:lnSpc>
                <a:spcPct val="100000"/>
              </a:lnSpc>
              <a:buFont typeface="Times" charset="0"/>
              <a:buNone/>
            </a:pPr>
            <a:r>
              <a:rPr lang="de-DE" sz="1800" kern="0" dirty="0" smtClean="0"/>
              <a:t>TV</a:t>
            </a:r>
            <a:endParaRPr lang="de-DE" kern="0" dirty="0"/>
          </a:p>
        </p:txBody>
      </p:sp>
      <p:sp>
        <p:nvSpPr>
          <p:cNvPr id="18" name="Textplatzhalter 4"/>
          <p:cNvSpPr txBox="1">
            <a:spLocks/>
          </p:cNvSpPr>
          <p:nvPr/>
        </p:nvSpPr>
        <p:spPr bwMode="auto">
          <a:xfrm>
            <a:off x="4749429" y="3197389"/>
            <a:ext cx="770619" cy="39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54000" indent="-254000" algn="l" rtl="0" eaLnBrk="1" fontAlgn="base" hangingPunct="1">
              <a:lnSpc>
                <a:spcPts val="2200"/>
              </a:lnSpc>
              <a:spcBef>
                <a:spcPts val="1400"/>
              </a:spcBef>
              <a:spcAft>
                <a:spcPct val="0"/>
              </a:spcAft>
              <a:buSzPct val="120000"/>
              <a:buFont typeface="Times" charset="0"/>
              <a:buBlip>
                <a:blip r:embed="rId6"/>
              </a:buBlip>
              <a:defRPr b="1">
                <a:solidFill>
                  <a:schemeClr val="tx1"/>
                </a:solidFill>
                <a:latin typeface="+mn-lt"/>
                <a:ea typeface="+mn-ea"/>
                <a:cs typeface="+mn-cs"/>
              </a:defRPr>
            </a:lvl1pPr>
            <a:lvl2pPr marL="584200" indent="-139700" algn="l" rtl="0" eaLnBrk="1" fontAlgn="base" hangingPunct="1">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1" fontAlgn="base" hangingPunct="1">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eaLnBrk="1" fontAlgn="base" hangingPunct="1">
              <a:spcBef>
                <a:spcPct val="20000"/>
              </a:spcBef>
              <a:spcAft>
                <a:spcPct val="0"/>
              </a:spcAft>
              <a:defRPr sz="2000">
                <a:solidFill>
                  <a:schemeClr val="tx1"/>
                </a:solidFill>
                <a:latin typeface="+mn-lt"/>
              </a:defRPr>
            </a:lvl4pPr>
            <a:lvl5pPr marL="1808163" indent="-306388" algn="l" rtl="0" eaLnBrk="1" fontAlgn="base" hangingPunct="1">
              <a:spcBef>
                <a:spcPct val="20000"/>
              </a:spcBef>
              <a:spcAft>
                <a:spcPct val="0"/>
              </a:spcAft>
              <a:defRPr sz="2000">
                <a:solidFill>
                  <a:schemeClr val="tx1"/>
                </a:solidFill>
                <a:latin typeface="Times" charset="0"/>
              </a:defRPr>
            </a:lvl5pPr>
            <a:lvl6pPr marL="2265363" indent="-306388" algn="l" rtl="0" eaLnBrk="1" fontAlgn="base" hangingPunct="1">
              <a:spcBef>
                <a:spcPct val="20000"/>
              </a:spcBef>
              <a:spcAft>
                <a:spcPct val="0"/>
              </a:spcAft>
              <a:defRPr sz="2000">
                <a:solidFill>
                  <a:schemeClr val="tx1"/>
                </a:solidFill>
                <a:latin typeface="Times" charset="0"/>
              </a:defRPr>
            </a:lvl6pPr>
            <a:lvl7pPr marL="2722563" indent="-306388" algn="l" rtl="0" eaLnBrk="1" fontAlgn="base" hangingPunct="1">
              <a:spcBef>
                <a:spcPct val="20000"/>
              </a:spcBef>
              <a:spcAft>
                <a:spcPct val="0"/>
              </a:spcAft>
              <a:defRPr sz="2000">
                <a:solidFill>
                  <a:schemeClr val="tx1"/>
                </a:solidFill>
                <a:latin typeface="Times" charset="0"/>
              </a:defRPr>
            </a:lvl7pPr>
            <a:lvl8pPr marL="3179763" indent="-306388" algn="l" rtl="0" eaLnBrk="1" fontAlgn="base" hangingPunct="1">
              <a:spcBef>
                <a:spcPct val="20000"/>
              </a:spcBef>
              <a:spcAft>
                <a:spcPct val="0"/>
              </a:spcAft>
              <a:defRPr sz="2000">
                <a:solidFill>
                  <a:schemeClr val="tx1"/>
                </a:solidFill>
                <a:latin typeface="Times" charset="0"/>
              </a:defRPr>
            </a:lvl8pPr>
            <a:lvl9pPr marL="3636963" indent="-306388" algn="l" rtl="0" eaLnBrk="1" fontAlgn="base" hangingPunct="1">
              <a:spcBef>
                <a:spcPct val="20000"/>
              </a:spcBef>
              <a:spcAft>
                <a:spcPct val="0"/>
              </a:spcAft>
              <a:defRPr sz="2000">
                <a:solidFill>
                  <a:schemeClr val="tx1"/>
                </a:solidFill>
                <a:latin typeface="Times" charset="0"/>
              </a:defRPr>
            </a:lvl9pPr>
          </a:lstStyle>
          <a:p>
            <a:pPr marL="0" indent="0" algn="ctr">
              <a:lnSpc>
                <a:spcPct val="100000"/>
              </a:lnSpc>
              <a:buFont typeface="Times" charset="0"/>
              <a:buNone/>
            </a:pPr>
            <a:r>
              <a:rPr lang="de-DE" sz="2800" kern="0" dirty="0" smtClean="0"/>
              <a:t>QM</a:t>
            </a:r>
            <a:endParaRPr lang="de-DE" sz="4000" kern="0" dirty="0"/>
          </a:p>
        </p:txBody>
      </p:sp>
      <p:grpSp>
        <p:nvGrpSpPr>
          <p:cNvPr id="21" name="Gruppieren 20"/>
          <p:cNvGrpSpPr/>
          <p:nvPr/>
        </p:nvGrpSpPr>
        <p:grpSpPr>
          <a:xfrm>
            <a:off x="4606478" y="2132531"/>
            <a:ext cx="1224000" cy="306438"/>
            <a:chOff x="1021699" y="2916967"/>
            <a:chExt cx="2144151" cy="373272"/>
          </a:xfrm>
        </p:grpSpPr>
        <p:cxnSp>
          <p:nvCxnSpPr>
            <p:cNvPr id="8" name="Gerader Verbinder 7"/>
            <p:cNvCxnSpPr/>
            <p:nvPr/>
          </p:nvCxnSpPr>
          <p:spPr>
            <a:xfrm>
              <a:off x="1021699" y="2916967"/>
              <a:ext cx="2144151" cy="0"/>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9" name="Gerader Verbinder 18"/>
            <p:cNvCxnSpPr/>
            <p:nvPr/>
          </p:nvCxnSpPr>
          <p:spPr>
            <a:xfrm flipV="1">
              <a:off x="1179357" y="3290239"/>
              <a:ext cx="1828836" cy="0"/>
            </a:xfrm>
            <a:prstGeom prst="line">
              <a:avLst/>
            </a:prstGeom>
            <a:ln w="28575"/>
          </p:spPr>
          <p:style>
            <a:lnRef idx="1">
              <a:schemeClr val="accent3"/>
            </a:lnRef>
            <a:fillRef idx="0">
              <a:schemeClr val="accent3"/>
            </a:fillRef>
            <a:effectRef idx="0">
              <a:schemeClr val="accent3"/>
            </a:effectRef>
            <a:fontRef idx="minor">
              <a:schemeClr val="tx1"/>
            </a:fontRef>
          </p:style>
        </p:cxnSp>
      </p:grpSp>
      <p:cxnSp>
        <p:nvCxnSpPr>
          <p:cNvPr id="20" name="Gerader Verbinder 19"/>
          <p:cNvCxnSpPr/>
          <p:nvPr/>
        </p:nvCxnSpPr>
        <p:spPr>
          <a:xfrm>
            <a:off x="4123815" y="5535605"/>
            <a:ext cx="3842861" cy="0"/>
          </a:xfrm>
          <a:prstGeom prst="line">
            <a:avLst/>
          </a:prstGeom>
          <a:ln w="28575">
            <a:prstDash val="sysDash"/>
          </a:ln>
        </p:spPr>
        <p:style>
          <a:lnRef idx="1">
            <a:schemeClr val="accent3"/>
          </a:lnRef>
          <a:fillRef idx="0">
            <a:schemeClr val="accent3"/>
          </a:fillRef>
          <a:effectRef idx="0">
            <a:schemeClr val="accent3"/>
          </a:effectRef>
          <a:fontRef idx="minor">
            <a:schemeClr val="tx1"/>
          </a:fontRef>
        </p:style>
      </p:cxnSp>
      <p:sp>
        <p:nvSpPr>
          <p:cNvPr id="2" name="Legende mit Pfeil nach unten 1"/>
          <p:cNvSpPr/>
          <p:nvPr/>
        </p:nvSpPr>
        <p:spPr bwMode="auto">
          <a:xfrm>
            <a:off x="4050773" y="1235519"/>
            <a:ext cx="2266590" cy="609305"/>
          </a:xfrm>
          <a:prstGeom prst="downArrowCallout">
            <a:avLst/>
          </a:prstGeom>
          <a:solidFill>
            <a:schemeClr val="bg1"/>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r>
              <a:rPr kumimoji="0" lang="de-DE" sz="1400" b="1" i="0" u="none" strike="noStrike" cap="none" normalizeH="0" baseline="0" dirty="0" smtClean="0">
                <a:ln>
                  <a:noFill/>
                </a:ln>
                <a:solidFill>
                  <a:srgbClr val="FF0000"/>
                </a:solidFill>
                <a:effectLst/>
                <a:latin typeface="Arial" charset="0"/>
              </a:rPr>
              <a:t>BIBB HA Empfehlung 169</a:t>
            </a:r>
          </a:p>
        </p:txBody>
      </p:sp>
    </p:spTree>
    <p:extLst>
      <p:ext uri="{BB962C8B-B14F-4D97-AF65-F5344CB8AC3E}">
        <p14:creationId xmlns:p14="http://schemas.microsoft.com/office/powerpoint/2010/main" val="13550001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platzhalter 18"/>
          <p:cNvSpPr>
            <a:spLocks noGrp="1"/>
          </p:cNvSpPr>
          <p:nvPr>
            <p:ph type="body" sz="quarter" idx="12"/>
          </p:nvPr>
        </p:nvSpPr>
        <p:spPr/>
        <p:txBody>
          <a:bodyPr/>
          <a:lstStyle/>
          <a:p>
            <a:pPr marL="0" indent="0">
              <a:buNone/>
            </a:pPr>
            <a:r>
              <a:rPr lang="de-DE" dirty="0"/>
              <a:t>Die nachstehenden </a:t>
            </a:r>
            <a:r>
              <a:rPr lang="de-DE" dirty="0">
                <a:solidFill>
                  <a:srgbClr val="FF0000"/>
                </a:solidFill>
              </a:rPr>
              <a:t>vier </a:t>
            </a:r>
            <a:r>
              <a:rPr lang="de-DE" dirty="0" smtClean="0">
                <a:solidFill>
                  <a:srgbClr val="FF0000"/>
                </a:solidFill>
              </a:rPr>
              <a:t>Qualitätsdimensionen </a:t>
            </a:r>
            <a:r>
              <a:rPr lang="de-DE" dirty="0" smtClean="0"/>
              <a:t>zum </a:t>
            </a:r>
            <a:r>
              <a:rPr lang="de-DE" dirty="0"/>
              <a:t>dualen </a:t>
            </a:r>
            <a:r>
              <a:rPr lang="de-DE" dirty="0" smtClean="0"/>
              <a:t>Studium werden </a:t>
            </a:r>
            <a:r>
              <a:rPr lang="de-DE" dirty="0"/>
              <a:t>getragen von den Gewerkschaften</a:t>
            </a:r>
            <a:r>
              <a:rPr lang="de-DE" dirty="0" smtClean="0"/>
              <a:t>, den Spitzenorganisationen der </a:t>
            </a:r>
            <a:r>
              <a:rPr lang="de-DE" dirty="0"/>
              <a:t>Wirtschaft (BDA, ZDH, DIHK), </a:t>
            </a:r>
            <a:r>
              <a:rPr lang="de-DE" dirty="0" smtClean="0"/>
              <a:t>den Ländern </a:t>
            </a:r>
            <a:r>
              <a:rPr lang="de-DE" dirty="0"/>
              <a:t>und dem Bund. </a:t>
            </a:r>
            <a:r>
              <a:rPr lang="de-DE" dirty="0" smtClean="0"/>
              <a:t>Sie </a:t>
            </a:r>
            <a:r>
              <a:rPr lang="de-DE" dirty="0" smtClean="0">
                <a:solidFill>
                  <a:srgbClr val="FF0000"/>
                </a:solidFill>
              </a:rPr>
              <a:t>stellen damit </a:t>
            </a:r>
            <a:r>
              <a:rPr lang="de-DE" dirty="0">
                <a:solidFill>
                  <a:srgbClr val="FF0000"/>
                </a:solidFill>
              </a:rPr>
              <a:t>eine </a:t>
            </a:r>
            <a:r>
              <a:rPr lang="de-DE" dirty="0" smtClean="0">
                <a:solidFill>
                  <a:srgbClr val="FF0000"/>
                </a:solidFill>
              </a:rPr>
              <a:t>abgestimmte Mindestanforderung dar</a:t>
            </a:r>
            <a:r>
              <a:rPr lang="de-DE" dirty="0" smtClean="0"/>
              <a:t>.</a:t>
            </a:r>
          </a:p>
          <a:p>
            <a:r>
              <a:rPr lang="de-DE" b="0" dirty="0"/>
              <a:t>Die Qualitätsdimensionen sind </a:t>
            </a:r>
            <a:r>
              <a:rPr lang="de-DE" b="0" dirty="0" smtClean="0"/>
              <a:t>als Ziel </a:t>
            </a:r>
            <a:r>
              <a:rPr lang="de-DE" b="0" dirty="0"/>
              <a:t>und teilweise abstrakt </a:t>
            </a:r>
            <a:r>
              <a:rPr lang="de-DE" b="0" dirty="0" smtClean="0"/>
              <a:t>formuliert. </a:t>
            </a:r>
            <a:br>
              <a:rPr lang="de-DE" b="0" dirty="0" smtClean="0"/>
            </a:br>
            <a:r>
              <a:rPr lang="de-DE" b="0" dirty="0" smtClean="0"/>
              <a:t>Dies </a:t>
            </a:r>
            <a:r>
              <a:rPr lang="de-DE" b="0" dirty="0"/>
              <a:t>eröffnet </a:t>
            </a:r>
            <a:r>
              <a:rPr lang="de-DE" b="0" dirty="0" smtClean="0"/>
              <a:t>Handlungsspielräume zur </a:t>
            </a:r>
            <a:r>
              <a:rPr lang="de-DE" b="0" dirty="0"/>
              <a:t>konkreten Ausgestaltung</a:t>
            </a:r>
            <a:endParaRPr lang="de-DE" dirty="0" smtClean="0"/>
          </a:p>
        </p:txBody>
      </p:sp>
      <p:sp>
        <p:nvSpPr>
          <p:cNvPr id="2" name="Titel 1"/>
          <p:cNvSpPr>
            <a:spLocks noGrp="1"/>
          </p:cNvSpPr>
          <p:nvPr>
            <p:ph type="title"/>
          </p:nvPr>
        </p:nvSpPr>
        <p:spPr/>
        <p:txBody>
          <a:bodyPr/>
          <a:lstStyle/>
          <a:p>
            <a:r>
              <a:rPr lang="de-DE" dirty="0" smtClean="0"/>
              <a:t>Qualitätskriterien für die Praxisphasen *</a:t>
            </a:r>
            <a:endParaRPr lang="de-DE" dirty="0"/>
          </a:p>
        </p:txBody>
      </p:sp>
      <p:sp>
        <p:nvSpPr>
          <p:cNvPr id="3" name="Foliennummernplatzhalter 2"/>
          <p:cNvSpPr>
            <a:spLocks noGrp="1"/>
          </p:cNvSpPr>
          <p:nvPr>
            <p:ph type="sldNum" sz="quarter" idx="10"/>
          </p:nvPr>
        </p:nvSpPr>
        <p:spPr>
          <a:xfrm>
            <a:off x="8688735" y="6589713"/>
            <a:ext cx="128240" cy="141642"/>
          </a:xfrm>
        </p:spPr>
        <p:txBody>
          <a:bodyPr/>
          <a:lstStyle/>
          <a:p>
            <a:fld id="{10EA3EBF-3925-4E62-A8D8-622F322BDFF8}" type="slidenum">
              <a:rPr lang="de-DE" smtClean="0"/>
              <a:t>26</a:t>
            </a:fld>
            <a:endParaRPr lang="de-DE" dirty="0">
              <a:solidFill>
                <a:schemeClr val="tx1"/>
              </a:solidFill>
            </a:endParaRPr>
          </a:p>
        </p:txBody>
      </p:sp>
      <p:sp>
        <p:nvSpPr>
          <p:cNvPr id="17" name="Fußzeilenplatzhalter 4"/>
          <p:cNvSpPr>
            <a:spLocks noGrp="1"/>
          </p:cNvSpPr>
          <p:nvPr>
            <p:ph type="ftr" sz="quarter" idx="11"/>
          </p:nvPr>
        </p:nvSpPr>
        <p:spPr>
          <a:xfrm>
            <a:off x="184150" y="6589713"/>
            <a:ext cx="3600000" cy="153888"/>
          </a:xfrm>
        </p:spPr>
        <p:txBody>
          <a:bodyPr anchor="ctr"/>
          <a:lstStyle/>
          <a:p>
            <a:r>
              <a:rPr lang="de-DE" sz="1000" dirty="0" smtClean="0"/>
              <a:t>* BIBB-HA Empfehlung 169. </a:t>
            </a:r>
            <a:r>
              <a:rPr lang="de-DE" sz="1000" dirty="0"/>
              <a:t>S. </a:t>
            </a:r>
            <a:r>
              <a:rPr lang="de-DE" sz="1000" dirty="0" smtClean="0"/>
              <a:t>10f.</a:t>
            </a:r>
            <a:endParaRPr lang="de-DE" sz="1000" dirty="0"/>
          </a:p>
        </p:txBody>
      </p:sp>
    </p:spTree>
    <p:extLst>
      <p:ext uri="{BB962C8B-B14F-4D97-AF65-F5344CB8AC3E}">
        <p14:creationId xmlns:p14="http://schemas.microsoft.com/office/powerpoint/2010/main" val="8272334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pieren 19"/>
          <p:cNvGrpSpPr/>
          <p:nvPr/>
        </p:nvGrpSpPr>
        <p:grpSpPr>
          <a:xfrm>
            <a:off x="251520" y="4077073"/>
            <a:ext cx="8565454" cy="1656184"/>
            <a:chOff x="251520" y="4968351"/>
            <a:chExt cx="8565454" cy="1084244"/>
          </a:xfrm>
        </p:grpSpPr>
        <p:sp>
          <p:nvSpPr>
            <p:cNvPr id="21" name="Rechteck 20"/>
            <p:cNvSpPr/>
            <p:nvPr/>
          </p:nvSpPr>
          <p:spPr bwMode="auto">
            <a:xfrm>
              <a:off x="254382" y="4968351"/>
              <a:ext cx="8553600" cy="360040"/>
            </a:xfrm>
            <a:prstGeom prst="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22" name="Rechteck 7"/>
            <p:cNvSpPr/>
            <p:nvPr/>
          </p:nvSpPr>
          <p:spPr bwMode="auto">
            <a:xfrm>
              <a:off x="251520" y="5013176"/>
              <a:ext cx="8565454" cy="1039419"/>
            </a:xfrm>
            <a:custGeom>
              <a:avLst/>
              <a:gdLst>
                <a:gd name="connsiteX0" fmla="*/ 0 w 8565454"/>
                <a:gd name="connsiteY0" fmla="*/ 0 h 1224136"/>
                <a:gd name="connsiteX1" fmla="*/ 8565454 w 8565454"/>
                <a:gd name="connsiteY1" fmla="*/ 0 h 1224136"/>
                <a:gd name="connsiteX2" fmla="*/ 8565454 w 8565454"/>
                <a:gd name="connsiteY2" fmla="*/ 1224136 h 1224136"/>
                <a:gd name="connsiteX3" fmla="*/ 0 w 8565454"/>
                <a:gd name="connsiteY3" fmla="*/ 1224136 h 1224136"/>
                <a:gd name="connsiteX4" fmla="*/ 0 w 8565454"/>
                <a:gd name="connsiteY4" fmla="*/ 0 h 1224136"/>
                <a:gd name="connsiteX0" fmla="*/ 10360 w 8575814"/>
                <a:gd name="connsiteY0" fmla="*/ 0 h 1224136"/>
                <a:gd name="connsiteX1" fmla="*/ 8575814 w 8575814"/>
                <a:gd name="connsiteY1" fmla="*/ 0 h 1224136"/>
                <a:gd name="connsiteX2" fmla="*/ 8575814 w 8575814"/>
                <a:gd name="connsiteY2" fmla="*/ 1224136 h 1224136"/>
                <a:gd name="connsiteX3" fmla="*/ 10360 w 8575814"/>
                <a:gd name="connsiteY3" fmla="*/ 1224136 h 1224136"/>
                <a:gd name="connsiteX4" fmla="*/ 0 w 8575814"/>
                <a:gd name="connsiteY4" fmla="*/ 412934 h 1224136"/>
                <a:gd name="connsiteX5" fmla="*/ 10360 w 8575814"/>
                <a:gd name="connsiteY5" fmla="*/ 0 h 1224136"/>
                <a:gd name="connsiteX0" fmla="*/ 10360 w 8575814"/>
                <a:gd name="connsiteY0" fmla="*/ 0 h 1224136"/>
                <a:gd name="connsiteX1" fmla="*/ 371789 w 8575814"/>
                <a:gd name="connsiteY1" fmla="*/ 951 h 1224136"/>
                <a:gd name="connsiteX2" fmla="*/ 8575814 w 8575814"/>
                <a:gd name="connsiteY2" fmla="*/ 0 h 1224136"/>
                <a:gd name="connsiteX3" fmla="*/ 8575814 w 8575814"/>
                <a:gd name="connsiteY3" fmla="*/ 1224136 h 1224136"/>
                <a:gd name="connsiteX4" fmla="*/ 10360 w 8575814"/>
                <a:gd name="connsiteY4" fmla="*/ 1224136 h 1224136"/>
                <a:gd name="connsiteX5" fmla="*/ 0 w 8575814"/>
                <a:gd name="connsiteY5" fmla="*/ 412934 h 1224136"/>
                <a:gd name="connsiteX6" fmla="*/ 10360 w 8575814"/>
                <a:gd name="connsiteY6" fmla="*/ 0 h 1224136"/>
                <a:gd name="connsiteX0" fmla="*/ 10360 w 8575814"/>
                <a:gd name="connsiteY0" fmla="*/ 9097 h 1233233"/>
                <a:gd name="connsiteX1" fmla="*/ 150726 w 8575814"/>
                <a:gd name="connsiteY1" fmla="*/ 0 h 1233233"/>
                <a:gd name="connsiteX2" fmla="*/ 371789 w 8575814"/>
                <a:gd name="connsiteY2" fmla="*/ 10048 h 1233233"/>
                <a:gd name="connsiteX3" fmla="*/ 8575814 w 8575814"/>
                <a:gd name="connsiteY3" fmla="*/ 9097 h 1233233"/>
                <a:gd name="connsiteX4" fmla="*/ 8575814 w 8575814"/>
                <a:gd name="connsiteY4" fmla="*/ 1233233 h 1233233"/>
                <a:gd name="connsiteX5" fmla="*/ 10360 w 8575814"/>
                <a:gd name="connsiteY5" fmla="*/ 1233233 h 1233233"/>
                <a:gd name="connsiteX6" fmla="*/ 0 w 8575814"/>
                <a:gd name="connsiteY6" fmla="*/ 422031 h 1233233"/>
                <a:gd name="connsiteX7" fmla="*/ 10360 w 8575814"/>
                <a:gd name="connsiteY7" fmla="*/ 9097 h 1233233"/>
                <a:gd name="connsiteX0" fmla="*/ 10360 w 8575814"/>
                <a:gd name="connsiteY0" fmla="*/ 0 h 1224136"/>
                <a:gd name="connsiteX1" fmla="*/ 211016 w 8575814"/>
                <a:gd name="connsiteY1" fmla="*/ 211967 h 1224136"/>
                <a:gd name="connsiteX2" fmla="*/ 371789 w 8575814"/>
                <a:gd name="connsiteY2" fmla="*/ 951 h 1224136"/>
                <a:gd name="connsiteX3" fmla="*/ 8575814 w 8575814"/>
                <a:gd name="connsiteY3" fmla="*/ 0 h 1224136"/>
                <a:gd name="connsiteX4" fmla="*/ 8575814 w 8575814"/>
                <a:gd name="connsiteY4" fmla="*/ 1224136 h 1224136"/>
                <a:gd name="connsiteX5" fmla="*/ 10360 w 8575814"/>
                <a:gd name="connsiteY5" fmla="*/ 1224136 h 1224136"/>
                <a:gd name="connsiteX6" fmla="*/ 0 w 8575814"/>
                <a:gd name="connsiteY6" fmla="*/ 412934 h 1224136"/>
                <a:gd name="connsiteX7" fmla="*/ 10360 w 8575814"/>
                <a:gd name="connsiteY7" fmla="*/ 0 h 1224136"/>
                <a:gd name="connsiteX0" fmla="*/ 0 w 8565454"/>
                <a:gd name="connsiteY0" fmla="*/ 0 h 1224136"/>
                <a:gd name="connsiteX1" fmla="*/ 200656 w 8565454"/>
                <a:gd name="connsiteY1" fmla="*/ 211967 h 1224136"/>
                <a:gd name="connsiteX2" fmla="*/ 361429 w 8565454"/>
                <a:gd name="connsiteY2" fmla="*/ 951 h 1224136"/>
                <a:gd name="connsiteX3" fmla="*/ 8565454 w 8565454"/>
                <a:gd name="connsiteY3" fmla="*/ 0 h 1224136"/>
                <a:gd name="connsiteX4" fmla="*/ 8565454 w 8565454"/>
                <a:gd name="connsiteY4" fmla="*/ 1224136 h 1224136"/>
                <a:gd name="connsiteX5" fmla="*/ 0 w 8565454"/>
                <a:gd name="connsiteY5" fmla="*/ 1224136 h 1224136"/>
                <a:gd name="connsiteX6" fmla="*/ 0 w 8565454"/>
                <a:gd name="connsiteY6" fmla="*/ 0 h 122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65454" h="1224136">
                  <a:moveTo>
                    <a:pt x="0" y="0"/>
                  </a:moveTo>
                  <a:lnTo>
                    <a:pt x="200656" y="211967"/>
                  </a:lnTo>
                  <a:lnTo>
                    <a:pt x="361429" y="951"/>
                  </a:lnTo>
                  <a:lnTo>
                    <a:pt x="8565454" y="0"/>
                  </a:lnTo>
                  <a:lnTo>
                    <a:pt x="8565454" y="1224136"/>
                  </a:lnTo>
                  <a:lnTo>
                    <a:pt x="0" y="1224136"/>
                  </a:lnTo>
                  <a:lnTo>
                    <a:pt x="0" y="0"/>
                  </a:lnTo>
                  <a:close/>
                </a:path>
              </a:pathLst>
            </a:custGeom>
            <a:solidFill>
              <a:schemeClr val="bg1"/>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grpSp>
      <p:sp>
        <p:nvSpPr>
          <p:cNvPr id="19" name="Textplatzhalter 18"/>
          <p:cNvSpPr>
            <a:spLocks noGrp="1"/>
          </p:cNvSpPr>
          <p:nvPr>
            <p:ph type="body" sz="quarter" idx="12"/>
          </p:nvPr>
        </p:nvSpPr>
        <p:spPr/>
        <p:txBody>
          <a:bodyPr/>
          <a:lstStyle/>
          <a:p>
            <a:pPr marL="0" indent="0">
              <a:buNone/>
            </a:pPr>
            <a:r>
              <a:rPr lang="de-DE" dirty="0" smtClean="0"/>
              <a:t>Institutionelle/Organisatorische </a:t>
            </a:r>
            <a:r>
              <a:rPr lang="de-DE" dirty="0"/>
              <a:t>Verzahnung und Gestaltung </a:t>
            </a:r>
          </a:p>
          <a:p>
            <a:r>
              <a:rPr lang="de-DE" dirty="0" smtClean="0"/>
              <a:t>Lernortkooperation ist verlässlich gestaltet</a:t>
            </a:r>
          </a:p>
          <a:p>
            <a:pPr lvl="1"/>
            <a:r>
              <a:rPr lang="de-DE" dirty="0" smtClean="0"/>
              <a:t>Betreuer und Dozenten tauschen sich aus</a:t>
            </a:r>
          </a:p>
          <a:p>
            <a:pPr lvl="1"/>
            <a:r>
              <a:rPr lang="de-DE" dirty="0" smtClean="0"/>
              <a:t>Praxispartner und Studierenden wirken </a:t>
            </a:r>
            <a:r>
              <a:rPr lang="de-DE" dirty="0"/>
              <a:t>in hochschulischen Gremien mit</a:t>
            </a:r>
            <a:endParaRPr lang="de-DE" dirty="0" smtClean="0"/>
          </a:p>
          <a:p>
            <a:r>
              <a:rPr lang="de-DE" dirty="0" smtClean="0"/>
              <a:t>Verantwortliche Betreuer/innen </a:t>
            </a:r>
            <a:r>
              <a:rPr lang="de-DE" dirty="0"/>
              <a:t>sind klar </a:t>
            </a:r>
            <a:r>
              <a:rPr lang="de-DE" dirty="0" smtClean="0"/>
              <a:t>benannt sowie</a:t>
            </a:r>
            <a:br>
              <a:rPr lang="de-DE" dirty="0" smtClean="0"/>
            </a:br>
            <a:r>
              <a:rPr lang="de-DE" dirty="0" smtClean="0"/>
              <a:t>fachlich </a:t>
            </a:r>
            <a:r>
              <a:rPr lang="de-DE" dirty="0"/>
              <a:t>und </a:t>
            </a:r>
            <a:r>
              <a:rPr lang="de-DE" dirty="0" smtClean="0"/>
              <a:t>persönlich Kompetent</a:t>
            </a:r>
          </a:p>
          <a:p>
            <a:r>
              <a:rPr lang="de-DE" dirty="0" smtClean="0"/>
              <a:t>Angemessene </a:t>
            </a:r>
            <a:r>
              <a:rPr lang="de-DE" dirty="0"/>
              <a:t>personelle, </a:t>
            </a:r>
            <a:r>
              <a:rPr lang="de-DE" dirty="0" smtClean="0"/>
              <a:t>fachliche </a:t>
            </a:r>
            <a:r>
              <a:rPr lang="de-DE" dirty="0"/>
              <a:t>und sächliche </a:t>
            </a:r>
            <a:r>
              <a:rPr lang="de-DE" dirty="0" smtClean="0"/>
              <a:t>Ausstattung</a:t>
            </a:r>
            <a:br>
              <a:rPr lang="de-DE" dirty="0" smtClean="0"/>
            </a:br>
            <a:r>
              <a:rPr lang="de-DE" dirty="0" smtClean="0"/>
              <a:t/>
            </a:r>
            <a:br>
              <a:rPr lang="de-DE" dirty="0" smtClean="0"/>
            </a:br>
            <a:endParaRPr lang="de-DE" dirty="0"/>
          </a:p>
          <a:p>
            <a:pPr marL="271463" indent="0">
              <a:buNone/>
            </a:pPr>
            <a:r>
              <a:rPr lang="de-DE" dirty="0"/>
              <a:t>Betriebsräte </a:t>
            </a:r>
            <a:r>
              <a:rPr lang="de-DE" dirty="0" smtClean="0"/>
              <a:t>können mitgestalten </a:t>
            </a:r>
            <a:r>
              <a:rPr lang="de-DE" sz="1400" b="0" u="sng" dirty="0" smtClean="0"/>
              <a:t>(§ </a:t>
            </a:r>
            <a:r>
              <a:rPr lang="de-DE" sz="1400" b="0" u="sng" dirty="0"/>
              <a:t>98 </a:t>
            </a:r>
            <a:r>
              <a:rPr lang="de-DE" sz="1400" b="0" u="sng" dirty="0" smtClean="0"/>
              <a:t>BetrVG)</a:t>
            </a:r>
            <a:endParaRPr lang="de-DE" b="0" u="sng" dirty="0"/>
          </a:p>
          <a:p>
            <a:pPr marL="271463" indent="0">
              <a:buNone/>
            </a:pPr>
            <a:r>
              <a:rPr lang="de-DE" dirty="0" smtClean="0"/>
              <a:t>BBAs können „Lernortkooperation“ als Thema setzen </a:t>
            </a:r>
            <a:r>
              <a:rPr lang="de-DE" sz="1400" b="0" u="sng" dirty="0" smtClean="0"/>
              <a:t>(§</a:t>
            </a:r>
            <a:r>
              <a:rPr lang="de-DE" sz="1400" b="0" u="sng" dirty="0"/>
              <a:t>79 BBiG</a:t>
            </a:r>
            <a:r>
              <a:rPr lang="de-DE" sz="1400" b="0" u="sng" dirty="0" smtClean="0"/>
              <a:t>)</a:t>
            </a:r>
            <a:endParaRPr lang="de-DE" dirty="0"/>
          </a:p>
          <a:p>
            <a:pPr lvl="1"/>
            <a:r>
              <a:rPr lang="de-DE" dirty="0" smtClean="0"/>
              <a:t>Ausgangspunkt des Diskurses können ausbildungsintegrierende Formate sein</a:t>
            </a:r>
            <a:endParaRPr lang="de-DE" dirty="0"/>
          </a:p>
        </p:txBody>
      </p:sp>
      <p:sp>
        <p:nvSpPr>
          <p:cNvPr id="2" name="Titel 1"/>
          <p:cNvSpPr>
            <a:spLocks noGrp="1"/>
          </p:cNvSpPr>
          <p:nvPr>
            <p:ph type="title"/>
          </p:nvPr>
        </p:nvSpPr>
        <p:spPr/>
        <p:txBody>
          <a:bodyPr/>
          <a:lstStyle/>
          <a:p>
            <a:r>
              <a:rPr lang="de-DE" dirty="0" smtClean="0"/>
              <a:t>Qualitätskriterien für die Praxisphasen *</a:t>
            </a:r>
            <a:endParaRPr lang="de-DE" dirty="0"/>
          </a:p>
        </p:txBody>
      </p:sp>
      <p:sp>
        <p:nvSpPr>
          <p:cNvPr id="3" name="Foliennummernplatzhalter 2"/>
          <p:cNvSpPr>
            <a:spLocks noGrp="1"/>
          </p:cNvSpPr>
          <p:nvPr>
            <p:ph type="sldNum" sz="quarter" idx="10"/>
          </p:nvPr>
        </p:nvSpPr>
        <p:spPr>
          <a:xfrm>
            <a:off x="8688735" y="6589713"/>
            <a:ext cx="128240" cy="141642"/>
          </a:xfrm>
        </p:spPr>
        <p:txBody>
          <a:bodyPr/>
          <a:lstStyle/>
          <a:p>
            <a:fld id="{10EA3EBF-3925-4E62-A8D8-622F322BDFF8}" type="slidenum">
              <a:rPr lang="de-DE" smtClean="0"/>
              <a:t>27</a:t>
            </a:fld>
            <a:endParaRPr lang="de-DE" dirty="0">
              <a:solidFill>
                <a:schemeClr val="tx1"/>
              </a:solidFill>
            </a:endParaRPr>
          </a:p>
        </p:txBody>
      </p:sp>
      <p:sp>
        <p:nvSpPr>
          <p:cNvPr id="17" name="Fußzeilenplatzhalter 4"/>
          <p:cNvSpPr>
            <a:spLocks noGrp="1"/>
          </p:cNvSpPr>
          <p:nvPr>
            <p:ph type="ftr" sz="quarter" idx="11"/>
          </p:nvPr>
        </p:nvSpPr>
        <p:spPr>
          <a:xfrm>
            <a:off x="184150" y="6589713"/>
            <a:ext cx="3600000" cy="153888"/>
          </a:xfrm>
        </p:spPr>
        <p:txBody>
          <a:bodyPr anchor="ctr"/>
          <a:lstStyle/>
          <a:p>
            <a:r>
              <a:rPr lang="de-DE" sz="1000" dirty="0" smtClean="0"/>
              <a:t>* BIBB-HA Empfehlung 169. </a:t>
            </a:r>
            <a:r>
              <a:rPr lang="de-DE" sz="1000" dirty="0"/>
              <a:t>S. </a:t>
            </a:r>
            <a:r>
              <a:rPr lang="de-DE" sz="1000" dirty="0" smtClean="0"/>
              <a:t>10f.</a:t>
            </a:r>
            <a:endParaRPr lang="de-DE" sz="1000" dirty="0"/>
          </a:p>
        </p:txBody>
      </p:sp>
      <p:sp>
        <p:nvSpPr>
          <p:cNvPr id="9" name="Interaktive Schaltfläche: Anfang 8">
            <a:hlinkClick r:id="rId3" action="ppaction://hlinksldjump" highlightClick="1"/>
          </p:cNvPr>
          <p:cNvSpPr/>
          <p:nvPr/>
        </p:nvSpPr>
        <p:spPr bwMode="auto">
          <a:xfrm flipH="1">
            <a:off x="8923587" y="6237311"/>
            <a:ext cx="175915" cy="175915"/>
          </a:xfrm>
          <a:prstGeom prst="actionButtonBeginning">
            <a:avLst/>
          </a:prstGeom>
          <a:noFill/>
          <a:ln w="9525" cap="flat" cmpd="sng" algn="ctr">
            <a:solidFill>
              <a:schemeClr val="accent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92746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9">
                                            <p:txEl>
                                              <p:pRg st="6" end="6"/>
                                            </p:txEl>
                                          </p:spTgt>
                                        </p:tgtEl>
                                        <p:attrNameLst>
                                          <p:attrName>style.visibility</p:attrName>
                                        </p:attrNameLst>
                                      </p:cBhvr>
                                      <p:to>
                                        <p:strVal val="visible"/>
                                      </p:to>
                                    </p:set>
                                    <p:animEffect transition="in" filter="fade">
                                      <p:cBhvr>
                                        <p:cTn id="10" dur="500"/>
                                        <p:tgtEl>
                                          <p:spTgt spid="19">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xEl>
                                              <p:pRg st="7" end="7"/>
                                            </p:txEl>
                                          </p:spTgt>
                                        </p:tgtEl>
                                        <p:attrNameLst>
                                          <p:attrName>style.visibility</p:attrName>
                                        </p:attrNameLst>
                                      </p:cBhvr>
                                      <p:to>
                                        <p:strVal val="visible"/>
                                      </p:to>
                                    </p:set>
                                    <p:animEffect transition="in" filter="fade">
                                      <p:cBhvr>
                                        <p:cTn id="13" dur="500"/>
                                        <p:tgtEl>
                                          <p:spTgt spid="19">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xEl>
                                              <p:pRg st="8" end="8"/>
                                            </p:txEl>
                                          </p:spTgt>
                                        </p:tgtEl>
                                        <p:attrNameLst>
                                          <p:attrName>style.visibility</p:attrName>
                                        </p:attrNameLst>
                                      </p:cBhvr>
                                      <p:to>
                                        <p:strVal val="visible"/>
                                      </p:to>
                                    </p:set>
                                    <p:animEffect transition="in" filter="fade">
                                      <p:cBhvr>
                                        <p:cTn id="16" dur="500"/>
                                        <p:tgtEl>
                                          <p:spTgt spid="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5" y="3563280"/>
            <a:ext cx="8421440" cy="2890056"/>
          </a:xfrm>
        </p:spPr>
        <p:txBody>
          <a:bodyPr/>
          <a:lstStyle/>
          <a:p>
            <a:r>
              <a:rPr lang="de-DE" dirty="0"/>
              <a:t>BetrVG </a:t>
            </a:r>
            <a:r>
              <a:rPr lang="de-DE" dirty="0" smtClean="0"/>
              <a:t>§98 </a:t>
            </a:r>
            <a:r>
              <a:rPr lang="de-DE" dirty="0"/>
              <a:t>Durchführung betrieblicher Bildungsmaßnahmen</a:t>
            </a:r>
            <a:endParaRPr lang="de-DE" dirty="0" smtClean="0"/>
          </a:p>
          <a:p>
            <a:pPr lvl="1"/>
            <a:r>
              <a:rPr lang="de-DE" dirty="0" smtClean="0"/>
              <a:t>(1</a:t>
            </a:r>
            <a:r>
              <a:rPr lang="de-DE" dirty="0"/>
              <a:t>) Der Betriebsrat hat bei der </a:t>
            </a:r>
            <a:r>
              <a:rPr lang="de-DE" b="1" dirty="0"/>
              <a:t>Durchführung von Maßnahmen </a:t>
            </a:r>
            <a:r>
              <a:rPr lang="de-DE" b="1" dirty="0" smtClean="0"/>
              <a:t>der betrieblichen </a:t>
            </a:r>
            <a:r>
              <a:rPr lang="de-DE" b="1" dirty="0"/>
              <a:t>Berufsbildung </a:t>
            </a:r>
            <a:r>
              <a:rPr lang="de-DE" b="1" dirty="0">
                <a:solidFill>
                  <a:schemeClr val="accent3"/>
                </a:solidFill>
              </a:rPr>
              <a:t>mitzubestimmen</a:t>
            </a:r>
            <a:r>
              <a:rPr lang="de-DE" dirty="0" smtClean="0"/>
              <a:t>.</a:t>
            </a:r>
          </a:p>
          <a:p>
            <a:pPr lvl="1"/>
            <a:r>
              <a:rPr lang="de-DE" dirty="0"/>
              <a:t>(2) Der Betriebsrat kann der </a:t>
            </a:r>
            <a:r>
              <a:rPr lang="de-DE" b="1" dirty="0"/>
              <a:t>Bestellung einer mit der </a:t>
            </a:r>
            <a:r>
              <a:rPr lang="de-DE" b="1" dirty="0" smtClean="0"/>
              <a:t>Durchführung der </a:t>
            </a:r>
            <a:r>
              <a:rPr lang="de-DE" b="1" dirty="0"/>
              <a:t>betrieblichen Berufsbildung beauftragten Person </a:t>
            </a:r>
            <a:r>
              <a:rPr lang="de-DE" b="1" dirty="0" smtClean="0">
                <a:solidFill>
                  <a:schemeClr val="accent3"/>
                </a:solidFill>
              </a:rPr>
              <a:t>widersprechen</a:t>
            </a:r>
            <a:r>
              <a:rPr lang="de-DE" b="1" dirty="0" smtClean="0"/>
              <a:t> oder </a:t>
            </a:r>
            <a:r>
              <a:rPr lang="de-DE" b="1" dirty="0"/>
              <a:t>ihre </a:t>
            </a:r>
            <a:r>
              <a:rPr lang="de-DE" b="1" dirty="0">
                <a:solidFill>
                  <a:schemeClr val="accent3"/>
                </a:solidFill>
              </a:rPr>
              <a:t>Abberufung verlangen</a:t>
            </a:r>
            <a:r>
              <a:rPr lang="de-DE" dirty="0"/>
              <a:t>, </a:t>
            </a:r>
            <a:r>
              <a:rPr lang="de-DE" dirty="0" smtClean="0"/>
              <a:t>[…] </a:t>
            </a:r>
            <a:endParaRPr lang="de-DE" dirty="0"/>
          </a:p>
          <a:p>
            <a:pPr lvl="1"/>
            <a:r>
              <a:rPr lang="de-DE" dirty="0"/>
              <a:t>(3) Führt der Arbeitgeber </a:t>
            </a:r>
            <a:r>
              <a:rPr lang="de-DE" b="1" dirty="0"/>
              <a:t>betriebliche Maßnahmen</a:t>
            </a:r>
            <a:r>
              <a:rPr lang="de-DE" dirty="0"/>
              <a:t> der </a:t>
            </a:r>
            <a:r>
              <a:rPr lang="de-DE" dirty="0" smtClean="0"/>
              <a:t>Berufsbildung durch </a:t>
            </a:r>
            <a:r>
              <a:rPr lang="de-DE" dirty="0"/>
              <a:t>oder stellt er für </a:t>
            </a:r>
            <a:r>
              <a:rPr lang="de-DE" b="1" dirty="0"/>
              <a:t>außerbetriebliche Maßnahmen </a:t>
            </a:r>
            <a:r>
              <a:rPr lang="de-DE" b="1" dirty="0" smtClean="0"/>
              <a:t>der Berufsbildung </a:t>
            </a:r>
            <a:r>
              <a:rPr lang="de-DE" dirty="0"/>
              <a:t>Arbeitnehmer frei oder </a:t>
            </a:r>
            <a:r>
              <a:rPr lang="de-DE" b="1" dirty="0"/>
              <a:t>trägt er </a:t>
            </a:r>
            <a:r>
              <a:rPr lang="de-DE" dirty="0"/>
              <a:t>die durch die </a:t>
            </a:r>
            <a:r>
              <a:rPr lang="de-DE" dirty="0" smtClean="0"/>
              <a:t>Teilnahme von </a:t>
            </a:r>
            <a:r>
              <a:rPr lang="de-DE" dirty="0"/>
              <a:t>Arbeitnehmern an solchen Maßnahmen </a:t>
            </a:r>
            <a:r>
              <a:rPr lang="de-DE" dirty="0" smtClean="0"/>
              <a:t>entstehenden </a:t>
            </a:r>
            <a:r>
              <a:rPr lang="de-DE" b="1" dirty="0" smtClean="0"/>
              <a:t>Kosten </a:t>
            </a:r>
            <a:r>
              <a:rPr lang="de-DE" b="1" dirty="0"/>
              <a:t>ganz oder teilweise</a:t>
            </a:r>
            <a:r>
              <a:rPr lang="de-DE" dirty="0"/>
              <a:t>, </a:t>
            </a:r>
            <a:r>
              <a:rPr lang="de-DE" b="1" dirty="0"/>
              <a:t>so kann der Betriebsrat </a:t>
            </a:r>
            <a:r>
              <a:rPr lang="de-DE" b="1" dirty="0" smtClean="0">
                <a:solidFill>
                  <a:schemeClr val="accent3"/>
                </a:solidFill>
              </a:rPr>
              <a:t>Vorschläge</a:t>
            </a:r>
            <a:r>
              <a:rPr lang="de-DE" b="1" dirty="0" smtClean="0"/>
              <a:t> für </a:t>
            </a:r>
            <a:r>
              <a:rPr lang="de-DE" b="1" dirty="0"/>
              <a:t>die Teilnahme von Arbeitnehmern </a:t>
            </a:r>
            <a:r>
              <a:rPr lang="de-DE" b="1" dirty="0" smtClean="0"/>
              <a:t>[…] </a:t>
            </a:r>
            <a:r>
              <a:rPr lang="de-DE" b="1" dirty="0">
                <a:solidFill>
                  <a:schemeClr val="accent3"/>
                </a:solidFill>
              </a:rPr>
              <a:t>machen</a:t>
            </a:r>
            <a:r>
              <a:rPr lang="de-DE" dirty="0"/>
              <a:t>.</a:t>
            </a:r>
          </a:p>
          <a:p>
            <a:pPr lvl="1"/>
            <a:r>
              <a:rPr lang="de-DE" dirty="0" smtClean="0"/>
              <a:t>[…]</a:t>
            </a:r>
          </a:p>
        </p:txBody>
      </p:sp>
      <p:sp>
        <p:nvSpPr>
          <p:cNvPr id="4" name="Foliennummernplatzhalter 3"/>
          <p:cNvSpPr>
            <a:spLocks noGrp="1"/>
          </p:cNvSpPr>
          <p:nvPr>
            <p:ph type="sldNum" sz="quarter" idx="10"/>
          </p:nvPr>
        </p:nvSpPr>
        <p:spPr/>
        <p:txBody>
          <a:bodyPr/>
          <a:lstStyle/>
          <a:p>
            <a:fld id="{37D64997-12B8-4B92-8586-39D430AF88F2}" type="slidenum">
              <a:rPr lang="de-DE" smtClean="0"/>
              <a:pPr/>
              <a:t>28</a:t>
            </a:fld>
            <a:endParaRPr lang="de-DE">
              <a:solidFill>
                <a:schemeClr val="tx1"/>
              </a:solidFill>
            </a:endParaRPr>
          </a:p>
        </p:txBody>
      </p:sp>
      <p:pic>
        <p:nvPicPr>
          <p:cNvPr id="10" name="Grafik 9"/>
          <p:cNvPicPr>
            <a:picLocks noChangeAspect="1"/>
          </p:cNvPicPr>
          <p:nvPr/>
        </p:nvPicPr>
        <p:blipFill rotWithShape="1">
          <a:blip r:embed="rId3"/>
          <a:srcRect l="870" t="27506" r="730" b="22985"/>
          <a:stretch/>
        </p:blipFill>
        <p:spPr>
          <a:xfrm>
            <a:off x="-5355" y="1047194"/>
            <a:ext cx="9648641" cy="2067566"/>
          </a:xfrm>
          <a:prstGeom prst="rect">
            <a:avLst/>
          </a:prstGeom>
        </p:spPr>
      </p:pic>
      <p:sp>
        <p:nvSpPr>
          <p:cNvPr id="5" name="Rechteck 4"/>
          <p:cNvSpPr/>
          <p:nvPr/>
        </p:nvSpPr>
        <p:spPr bwMode="auto">
          <a:xfrm>
            <a:off x="683568" y="4941168"/>
            <a:ext cx="8280920" cy="1296144"/>
          </a:xfrm>
          <a:prstGeom prst="rect">
            <a:avLst/>
          </a:prstGeom>
          <a:solidFill>
            <a:srgbClr val="FFFFFF">
              <a:alpha val="69804"/>
            </a:srgbClr>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6" name="Titel 5"/>
          <p:cNvSpPr>
            <a:spLocks noGrp="1"/>
          </p:cNvSpPr>
          <p:nvPr>
            <p:ph type="title"/>
          </p:nvPr>
        </p:nvSpPr>
        <p:spPr/>
        <p:txBody>
          <a:bodyPr/>
          <a:lstStyle/>
          <a:p>
            <a:endParaRPr lang="de-DE"/>
          </a:p>
        </p:txBody>
      </p:sp>
    </p:spTree>
    <p:extLst>
      <p:ext uri="{BB962C8B-B14F-4D97-AF65-F5344CB8AC3E}">
        <p14:creationId xmlns:p14="http://schemas.microsoft.com/office/powerpoint/2010/main" val="2926012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251520" y="4221088"/>
            <a:ext cx="8565454" cy="863945"/>
            <a:chOff x="251520" y="4968351"/>
            <a:chExt cx="8565454" cy="801398"/>
          </a:xfrm>
        </p:grpSpPr>
        <p:sp>
          <p:nvSpPr>
            <p:cNvPr id="7" name="Rechteck 6"/>
            <p:cNvSpPr/>
            <p:nvPr/>
          </p:nvSpPr>
          <p:spPr bwMode="auto">
            <a:xfrm>
              <a:off x="254382" y="4968351"/>
              <a:ext cx="8553600" cy="360040"/>
            </a:xfrm>
            <a:prstGeom prst="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8" name="Rechteck 7"/>
            <p:cNvSpPr/>
            <p:nvPr/>
          </p:nvSpPr>
          <p:spPr bwMode="auto">
            <a:xfrm>
              <a:off x="251520" y="5013176"/>
              <a:ext cx="8565454" cy="756573"/>
            </a:xfrm>
            <a:custGeom>
              <a:avLst/>
              <a:gdLst>
                <a:gd name="connsiteX0" fmla="*/ 0 w 8565454"/>
                <a:gd name="connsiteY0" fmla="*/ 0 h 1224136"/>
                <a:gd name="connsiteX1" fmla="*/ 8565454 w 8565454"/>
                <a:gd name="connsiteY1" fmla="*/ 0 h 1224136"/>
                <a:gd name="connsiteX2" fmla="*/ 8565454 w 8565454"/>
                <a:gd name="connsiteY2" fmla="*/ 1224136 h 1224136"/>
                <a:gd name="connsiteX3" fmla="*/ 0 w 8565454"/>
                <a:gd name="connsiteY3" fmla="*/ 1224136 h 1224136"/>
                <a:gd name="connsiteX4" fmla="*/ 0 w 8565454"/>
                <a:gd name="connsiteY4" fmla="*/ 0 h 1224136"/>
                <a:gd name="connsiteX0" fmla="*/ 10360 w 8575814"/>
                <a:gd name="connsiteY0" fmla="*/ 0 h 1224136"/>
                <a:gd name="connsiteX1" fmla="*/ 8575814 w 8575814"/>
                <a:gd name="connsiteY1" fmla="*/ 0 h 1224136"/>
                <a:gd name="connsiteX2" fmla="*/ 8575814 w 8575814"/>
                <a:gd name="connsiteY2" fmla="*/ 1224136 h 1224136"/>
                <a:gd name="connsiteX3" fmla="*/ 10360 w 8575814"/>
                <a:gd name="connsiteY3" fmla="*/ 1224136 h 1224136"/>
                <a:gd name="connsiteX4" fmla="*/ 0 w 8575814"/>
                <a:gd name="connsiteY4" fmla="*/ 412934 h 1224136"/>
                <a:gd name="connsiteX5" fmla="*/ 10360 w 8575814"/>
                <a:gd name="connsiteY5" fmla="*/ 0 h 1224136"/>
                <a:gd name="connsiteX0" fmla="*/ 10360 w 8575814"/>
                <a:gd name="connsiteY0" fmla="*/ 0 h 1224136"/>
                <a:gd name="connsiteX1" fmla="*/ 371789 w 8575814"/>
                <a:gd name="connsiteY1" fmla="*/ 951 h 1224136"/>
                <a:gd name="connsiteX2" fmla="*/ 8575814 w 8575814"/>
                <a:gd name="connsiteY2" fmla="*/ 0 h 1224136"/>
                <a:gd name="connsiteX3" fmla="*/ 8575814 w 8575814"/>
                <a:gd name="connsiteY3" fmla="*/ 1224136 h 1224136"/>
                <a:gd name="connsiteX4" fmla="*/ 10360 w 8575814"/>
                <a:gd name="connsiteY4" fmla="*/ 1224136 h 1224136"/>
                <a:gd name="connsiteX5" fmla="*/ 0 w 8575814"/>
                <a:gd name="connsiteY5" fmla="*/ 412934 h 1224136"/>
                <a:gd name="connsiteX6" fmla="*/ 10360 w 8575814"/>
                <a:gd name="connsiteY6" fmla="*/ 0 h 1224136"/>
                <a:gd name="connsiteX0" fmla="*/ 10360 w 8575814"/>
                <a:gd name="connsiteY0" fmla="*/ 9097 h 1233233"/>
                <a:gd name="connsiteX1" fmla="*/ 150726 w 8575814"/>
                <a:gd name="connsiteY1" fmla="*/ 0 h 1233233"/>
                <a:gd name="connsiteX2" fmla="*/ 371789 w 8575814"/>
                <a:gd name="connsiteY2" fmla="*/ 10048 h 1233233"/>
                <a:gd name="connsiteX3" fmla="*/ 8575814 w 8575814"/>
                <a:gd name="connsiteY3" fmla="*/ 9097 h 1233233"/>
                <a:gd name="connsiteX4" fmla="*/ 8575814 w 8575814"/>
                <a:gd name="connsiteY4" fmla="*/ 1233233 h 1233233"/>
                <a:gd name="connsiteX5" fmla="*/ 10360 w 8575814"/>
                <a:gd name="connsiteY5" fmla="*/ 1233233 h 1233233"/>
                <a:gd name="connsiteX6" fmla="*/ 0 w 8575814"/>
                <a:gd name="connsiteY6" fmla="*/ 422031 h 1233233"/>
                <a:gd name="connsiteX7" fmla="*/ 10360 w 8575814"/>
                <a:gd name="connsiteY7" fmla="*/ 9097 h 1233233"/>
                <a:gd name="connsiteX0" fmla="*/ 10360 w 8575814"/>
                <a:gd name="connsiteY0" fmla="*/ 0 h 1224136"/>
                <a:gd name="connsiteX1" fmla="*/ 211016 w 8575814"/>
                <a:gd name="connsiteY1" fmla="*/ 211967 h 1224136"/>
                <a:gd name="connsiteX2" fmla="*/ 371789 w 8575814"/>
                <a:gd name="connsiteY2" fmla="*/ 951 h 1224136"/>
                <a:gd name="connsiteX3" fmla="*/ 8575814 w 8575814"/>
                <a:gd name="connsiteY3" fmla="*/ 0 h 1224136"/>
                <a:gd name="connsiteX4" fmla="*/ 8575814 w 8575814"/>
                <a:gd name="connsiteY4" fmla="*/ 1224136 h 1224136"/>
                <a:gd name="connsiteX5" fmla="*/ 10360 w 8575814"/>
                <a:gd name="connsiteY5" fmla="*/ 1224136 h 1224136"/>
                <a:gd name="connsiteX6" fmla="*/ 0 w 8575814"/>
                <a:gd name="connsiteY6" fmla="*/ 412934 h 1224136"/>
                <a:gd name="connsiteX7" fmla="*/ 10360 w 8575814"/>
                <a:gd name="connsiteY7" fmla="*/ 0 h 1224136"/>
                <a:gd name="connsiteX0" fmla="*/ 0 w 8565454"/>
                <a:gd name="connsiteY0" fmla="*/ 0 h 1224136"/>
                <a:gd name="connsiteX1" fmla="*/ 200656 w 8565454"/>
                <a:gd name="connsiteY1" fmla="*/ 211967 h 1224136"/>
                <a:gd name="connsiteX2" fmla="*/ 361429 w 8565454"/>
                <a:gd name="connsiteY2" fmla="*/ 951 h 1224136"/>
                <a:gd name="connsiteX3" fmla="*/ 8565454 w 8565454"/>
                <a:gd name="connsiteY3" fmla="*/ 0 h 1224136"/>
                <a:gd name="connsiteX4" fmla="*/ 8565454 w 8565454"/>
                <a:gd name="connsiteY4" fmla="*/ 1224136 h 1224136"/>
                <a:gd name="connsiteX5" fmla="*/ 0 w 8565454"/>
                <a:gd name="connsiteY5" fmla="*/ 1224136 h 1224136"/>
                <a:gd name="connsiteX6" fmla="*/ 0 w 8565454"/>
                <a:gd name="connsiteY6" fmla="*/ 0 h 122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65454" h="1224136">
                  <a:moveTo>
                    <a:pt x="0" y="0"/>
                  </a:moveTo>
                  <a:lnTo>
                    <a:pt x="200656" y="211967"/>
                  </a:lnTo>
                  <a:lnTo>
                    <a:pt x="361429" y="951"/>
                  </a:lnTo>
                  <a:lnTo>
                    <a:pt x="8565454" y="0"/>
                  </a:lnTo>
                  <a:lnTo>
                    <a:pt x="8565454" y="1224136"/>
                  </a:lnTo>
                  <a:lnTo>
                    <a:pt x="0" y="1224136"/>
                  </a:lnTo>
                  <a:lnTo>
                    <a:pt x="0" y="0"/>
                  </a:lnTo>
                  <a:close/>
                </a:path>
              </a:pathLst>
            </a:custGeom>
            <a:solidFill>
              <a:schemeClr val="bg1"/>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grpSp>
      <p:sp>
        <p:nvSpPr>
          <p:cNvPr id="19" name="Textplatzhalter 18"/>
          <p:cNvSpPr>
            <a:spLocks noGrp="1"/>
          </p:cNvSpPr>
          <p:nvPr>
            <p:ph type="body" sz="quarter" idx="12"/>
          </p:nvPr>
        </p:nvSpPr>
        <p:spPr/>
        <p:txBody>
          <a:bodyPr/>
          <a:lstStyle/>
          <a:p>
            <a:pPr marL="0" lvl="0" indent="0">
              <a:buNone/>
            </a:pPr>
            <a:r>
              <a:rPr lang="de-DE" dirty="0" smtClean="0"/>
              <a:t>Theorie-Praxis-Verzahnung</a:t>
            </a:r>
          </a:p>
          <a:p>
            <a:pPr lvl="0"/>
            <a:r>
              <a:rPr lang="de-DE" dirty="0" smtClean="0"/>
              <a:t>Theorie- </a:t>
            </a:r>
            <a:r>
              <a:rPr lang="de-DE" dirty="0"/>
              <a:t>und Praxisphasen sind inhaltlich aufeinander bezogen </a:t>
            </a:r>
            <a:r>
              <a:rPr lang="de-DE" dirty="0" smtClean="0"/>
              <a:t/>
            </a:r>
            <a:br>
              <a:rPr lang="de-DE" dirty="0" smtClean="0"/>
            </a:br>
            <a:r>
              <a:rPr lang="de-DE" dirty="0" smtClean="0"/>
              <a:t>und </a:t>
            </a:r>
            <a:r>
              <a:rPr lang="de-DE" dirty="0"/>
              <a:t>zeitlich aufeinander abgestimmt </a:t>
            </a:r>
          </a:p>
          <a:p>
            <a:pPr lvl="1"/>
            <a:r>
              <a:rPr lang="de-DE" dirty="0" smtClean="0"/>
              <a:t>Dies geht aus dem Modulhandbuch hervor </a:t>
            </a:r>
            <a:endParaRPr lang="de-DE" dirty="0"/>
          </a:p>
          <a:p>
            <a:pPr lvl="0"/>
            <a:r>
              <a:rPr lang="de-DE" dirty="0"/>
              <a:t>Es besteht eine </a:t>
            </a:r>
            <a:r>
              <a:rPr lang="de-DE" dirty="0" smtClean="0"/>
              <a:t>betriebliche </a:t>
            </a:r>
            <a:r>
              <a:rPr lang="de-DE" dirty="0"/>
              <a:t>Studien- und Einsatzplanung</a:t>
            </a:r>
          </a:p>
          <a:p>
            <a:pPr lvl="1"/>
            <a:r>
              <a:rPr lang="de-DE" b="1" dirty="0"/>
              <a:t>Studierbarkeit</a:t>
            </a:r>
            <a:r>
              <a:rPr lang="de-DE" dirty="0"/>
              <a:t> ist </a:t>
            </a:r>
            <a:r>
              <a:rPr lang="de-DE" dirty="0" smtClean="0"/>
              <a:t>gesichert! </a:t>
            </a:r>
            <a:r>
              <a:rPr lang="de-DE" b="1" dirty="0" smtClean="0"/>
              <a:t>Arbeitsbelastung</a:t>
            </a:r>
            <a:r>
              <a:rPr lang="de-DE" dirty="0" smtClean="0"/>
              <a:t> ist ein zentraler Aspekt (z.T. 60 Std./Woche).</a:t>
            </a:r>
            <a:endParaRPr lang="de-DE" dirty="0"/>
          </a:p>
          <a:p>
            <a:pPr lvl="1"/>
            <a:r>
              <a:rPr lang="de-DE" dirty="0"/>
              <a:t>Studierende geben Rückmeldung</a:t>
            </a:r>
          </a:p>
          <a:p>
            <a:r>
              <a:rPr lang="de-DE" dirty="0" smtClean="0"/>
              <a:t>Praxisphasen </a:t>
            </a:r>
            <a:r>
              <a:rPr lang="de-DE" dirty="0"/>
              <a:t>werden </a:t>
            </a:r>
            <a:r>
              <a:rPr lang="de-DE" dirty="0" smtClean="0"/>
              <a:t>dokumentiert</a:t>
            </a:r>
            <a:r>
              <a:rPr lang="de-DE" dirty="0"/>
              <a:t/>
            </a:r>
            <a:br>
              <a:rPr lang="de-DE" dirty="0"/>
            </a:br>
            <a:endParaRPr lang="de-DE" dirty="0"/>
          </a:p>
          <a:p>
            <a:pPr marL="271463" indent="0">
              <a:buNone/>
            </a:pPr>
            <a:r>
              <a:rPr lang="de-DE" dirty="0"/>
              <a:t>Betriebsräte </a:t>
            </a:r>
            <a:r>
              <a:rPr lang="de-DE" dirty="0" smtClean="0"/>
              <a:t>können Standards gestalten und deren Einhaltung prüfen</a:t>
            </a:r>
            <a:endParaRPr lang="de-DE" dirty="0"/>
          </a:p>
          <a:p>
            <a:pPr lvl="1"/>
            <a:r>
              <a:rPr lang="de-DE" dirty="0" smtClean="0"/>
              <a:t>§98 </a:t>
            </a:r>
            <a:r>
              <a:rPr lang="de-DE" dirty="0"/>
              <a:t>BetrVG</a:t>
            </a:r>
            <a:r>
              <a:rPr lang="de-DE" dirty="0" smtClean="0"/>
              <a:t>.</a:t>
            </a:r>
            <a:endParaRPr lang="de-DE" dirty="0"/>
          </a:p>
          <a:p>
            <a:pPr lvl="0"/>
            <a:endParaRPr lang="de-DE" dirty="0" smtClean="0"/>
          </a:p>
        </p:txBody>
      </p:sp>
      <p:sp>
        <p:nvSpPr>
          <p:cNvPr id="2" name="Titel 1"/>
          <p:cNvSpPr>
            <a:spLocks noGrp="1"/>
          </p:cNvSpPr>
          <p:nvPr>
            <p:ph type="title"/>
          </p:nvPr>
        </p:nvSpPr>
        <p:spPr/>
        <p:txBody>
          <a:bodyPr/>
          <a:lstStyle/>
          <a:p>
            <a:r>
              <a:rPr lang="de-DE" dirty="0" smtClean="0"/>
              <a:t>Qualitätskriterien für die Praxisphasen *</a:t>
            </a:r>
            <a:endParaRPr lang="de-DE" dirty="0"/>
          </a:p>
        </p:txBody>
      </p:sp>
      <p:sp>
        <p:nvSpPr>
          <p:cNvPr id="3" name="Foliennummernplatzhalter 2"/>
          <p:cNvSpPr>
            <a:spLocks noGrp="1"/>
          </p:cNvSpPr>
          <p:nvPr>
            <p:ph type="sldNum" sz="quarter" idx="10"/>
          </p:nvPr>
        </p:nvSpPr>
        <p:spPr>
          <a:xfrm>
            <a:off x="8688735" y="6589713"/>
            <a:ext cx="128240" cy="141642"/>
          </a:xfrm>
        </p:spPr>
        <p:txBody>
          <a:bodyPr/>
          <a:lstStyle/>
          <a:p>
            <a:fld id="{1A81EED7-E23E-41FB-903F-5D204AFF4A56}" type="slidenum">
              <a:rPr lang="de-DE" smtClean="0"/>
              <a:t>29</a:t>
            </a:fld>
            <a:endParaRPr lang="de-DE" dirty="0">
              <a:solidFill>
                <a:schemeClr val="tx1"/>
              </a:solidFill>
            </a:endParaRPr>
          </a:p>
        </p:txBody>
      </p:sp>
      <p:sp>
        <p:nvSpPr>
          <p:cNvPr id="17" name="Fußzeilenplatzhalter 4"/>
          <p:cNvSpPr>
            <a:spLocks noGrp="1"/>
          </p:cNvSpPr>
          <p:nvPr>
            <p:ph type="ftr" sz="quarter" idx="11"/>
          </p:nvPr>
        </p:nvSpPr>
        <p:spPr>
          <a:xfrm>
            <a:off x="184150" y="6589713"/>
            <a:ext cx="3600000" cy="153888"/>
          </a:xfrm>
        </p:spPr>
        <p:txBody>
          <a:bodyPr anchor="ctr"/>
          <a:lstStyle/>
          <a:p>
            <a:r>
              <a:rPr lang="de-DE" sz="1000" dirty="0" smtClean="0"/>
              <a:t>* BIBB-HA Empfehlung 169. </a:t>
            </a:r>
            <a:r>
              <a:rPr lang="de-DE" sz="1000" dirty="0"/>
              <a:t>S. </a:t>
            </a:r>
            <a:r>
              <a:rPr lang="de-DE" sz="1000" dirty="0" smtClean="0"/>
              <a:t>10f.</a:t>
            </a:r>
            <a:endParaRPr lang="de-DE" sz="1000" dirty="0"/>
          </a:p>
        </p:txBody>
      </p:sp>
      <p:sp>
        <p:nvSpPr>
          <p:cNvPr id="9" name="Interaktive Schaltfläche: Anfang 8">
            <a:hlinkClick r:id="rId3" action="ppaction://hlinksldjump" highlightClick="1"/>
          </p:cNvPr>
          <p:cNvSpPr/>
          <p:nvPr/>
        </p:nvSpPr>
        <p:spPr bwMode="auto">
          <a:xfrm flipH="1">
            <a:off x="8923587" y="6237311"/>
            <a:ext cx="175915" cy="175915"/>
          </a:xfrm>
          <a:prstGeom prst="actionButtonBeginning">
            <a:avLst/>
          </a:prstGeom>
          <a:noFill/>
          <a:ln w="9525" cap="flat" cmpd="sng" algn="ctr">
            <a:solidFill>
              <a:schemeClr val="accent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90570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9">
                                            <p:txEl>
                                              <p:pRg st="7" end="7"/>
                                            </p:txEl>
                                          </p:spTgt>
                                        </p:tgtEl>
                                        <p:attrNameLst>
                                          <p:attrName>style.visibility</p:attrName>
                                        </p:attrNameLst>
                                      </p:cBhvr>
                                      <p:to>
                                        <p:strVal val="visible"/>
                                      </p:to>
                                    </p:set>
                                    <p:animEffect transition="in" filter="fade">
                                      <p:cBhvr>
                                        <p:cTn id="10" dur="500"/>
                                        <p:tgtEl>
                                          <p:spTgt spid="19">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xEl>
                                              <p:pRg st="8" end="8"/>
                                            </p:txEl>
                                          </p:spTgt>
                                        </p:tgtEl>
                                        <p:attrNameLst>
                                          <p:attrName>style.visibility</p:attrName>
                                        </p:attrNameLst>
                                      </p:cBhvr>
                                      <p:to>
                                        <p:strVal val="visible"/>
                                      </p:to>
                                    </p:set>
                                    <p:animEffect transition="in" filter="fade">
                                      <p:cBhvr>
                                        <p:cTn id="13" dur="500"/>
                                        <p:tgtEl>
                                          <p:spTgt spid="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duotone>
              <a:schemeClr val="accent3">
                <a:shade val="45000"/>
                <a:satMod val="135000"/>
              </a:schemeClr>
              <a:prstClr val="white"/>
            </a:duotone>
          </a:blip>
          <a:srcRect l="9488" t="8437" r="5122" b="15627"/>
          <a:stretch/>
        </p:blipFill>
        <p:spPr>
          <a:xfrm>
            <a:off x="7472920" y="2945542"/>
            <a:ext cx="987512" cy="987513"/>
          </a:xfrm>
          <a:prstGeom prst="ellipse">
            <a:avLst/>
          </a:prstGeom>
          <a:ln w="63500" cap="rnd">
            <a:noFill/>
          </a:ln>
          <a:effectLst/>
        </p:spPr>
      </p:pic>
      <p:pic>
        <p:nvPicPr>
          <p:cNvPr id="5" name="Grafik 4"/>
          <p:cNvPicPr>
            <a:picLocks noChangeAspect="1"/>
          </p:cNvPicPr>
          <p:nvPr/>
        </p:nvPicPr>
        <p:blipFill>
          <a:blip r:embed="rId4"/>
          <a:stretch>
            <a:fillRect/>
          </a:stretch>
        </p:blipFill>
        <p:spPr>
          <a:xfrm>
            <a:off x="5620221" y="4006009"/>
            <a:ext cx="648072" cy="534288"/>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28" y="1088740"/>
            <a:ext cx="9127702" cy="4563851"/>
          </a:xfrm>
          <a:prstGeom prst="rect">
            <a:avLst/>
          </a:prstGeom>
          <a:effectLst/>
        </p:spPr>
      </p:pic>
      <p:sp>
        <p:nvSpPr>
          <p:cNvPr id="16" name="Titel 15"/>
          <p:cNvSpPr>
            <a:spLocks noGrp="1"/>
          </p:cNvSpPr>
          <p:nvPr>
            <p:ph type="title"/>
          </p:nvPr>
        </p:nvSpPr>
        <p:spPr/>
        <p:txBody>
          <a:bodyPr/>
          <a:lstStyle/>
          <a:p>
            <a:endParaRPr lang="de-DE" dirty="0"/>
          </a:p>
        </p:txBody>
      </p:sp>
      <p:sp>
        <p:nvSpPr>
          <p:cNvPr id="3" name="Foliennummernplatzhalter 2"/>
          <p:cNvSpPr>
            <a:spLocks noGrp="1"/>
          </p:cNvSpPr>
          <p:nvPr>
            <p:ph type="sldNum" sz="quarter" idx="10"/>
          </p:nvPr>
        </p:nvSpPr>
        <p:spPr/>
        <p:txBody>
          <a:bodyPr/>
          <a:lstStyle/>
          <a:p>
            <a:fld id="{37D64997-12B8-4B92-8586-39D430AF88F2}" type="slidenum">
              <a:rPr lang="de-DE" smtClean="0"/>
              <a:pPr/>
              <a:t>3</a:t>
            </a:fld>
            <a:endParaRPr lang="de-DE">
              <a:solidFill>
                <a:schemeClr val="tx1"/>
              </a:solidFill>
            </a:endParaRPr>
          </a:p>
        </p:txBody>
      </p:sp>
      <p:sp>
        <p:nvSpPr>
          <p:cNvPr id="10" name="Textplatzhalter 4"/>
          <p:cNvSpPr>
            <a:spLocks noGrp="1"/>
          </p:cNvSpPr>
          <p:nvPr>
            <p:ph type="body" sz="quarter" idx="12"/>
          </p:nvPr>
        </p:nvSpPr>
        <p:spPr>
          <a:xfrm>
            <a:off x="971600" y="2564904"/>
            <a:ext cx="1224137" cy="864096"/>
          </a:xfrm>
        </p:spPr>
        <p:txBody>
          <a:bodyPr/>
          <a:lstStyle/>
          <a:p>
            <a:pPr marL="0" indent="0" algn="ctr">
              <a:lnSpc>
                <a:spcPct val="100000"/>
              </a:lnSpc>
              <a:buNone/>
            </a:pPr>
            <a:r>
              <a:rPr lang="de-DE" sz="2400" dirty="0" smtClean="0"/>
              <a:t>Zahlen, </a:t>
            </a:r>
            <a:br>
              <a:rPr lang="de-DE" sz="2400" dirty="0" smtClean="0"/>
            </a:br>
            <a:r>
              <a:rPr lang="de-DE" sz="2400" dirty="0" smtClean="0"/>
              <a:t>Daten, </a:t>
            </a:r>
            <a:br>
              <a:rPr lang="de-DE" sz="2400" dirty="0" smtClean="0"/>
            </a:br>
            <a:r>
              <a:rPr lang="de-DE" sz="2400" dirty="0" smtClean="0"/>
              <a:t>Fakten</a:t>
            </a:r>
            <a:endParaRPr lang="de-DE" sz="2400" dirty="0"/>
          </a:p>
        </p:txBody>
      </p:sp>
      <p:sp>
        <p:nvSpPr>
          <p:cNvPr id="12" name="Textplatzhalter 4"/>
          <p:cNvSpPr txBox="1">
            <a:spLocks/>
          </p:cNvSpPr>
          <p:nvPr/>
        </p:nvSpPr>
        <p:spPr bwMode="auto">
          <a:xfrm>
            <a:off x="4499992" y="1844824"/>
            <a:ext cx="13681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54000" indent="-254000" algn="l" rtl="0" eaLnBrk="1" fontAlgn="base" hangingPunct="1">
              <a:lnSpc>
                <a:spcPts val="2200"/>
              </a:lnSpc>
              <a:spcBef>
                <a:spcPts val="1400"/>
              </a:spcBef>
              <a:spcAft>
                <a:spcPct val="0"/>
              </a:spcAft>
              <a:buSzPct val="120000"/>
              <a:buFont typeface="Times" charset="0"/>
              <a:buBlip>
                <a:blip r:embed="rId6"/>
              </a:buBlip>
              <a:defRPr b="1">
                <a:solidFill>
                  <a:schemeClr val="tx1"/>
                </a:solidFill>
                <a:latin typeface="+mn-lt"/>
                <a:ea typeface="+mn-ea"/>
                <a:cs typeface="+mn-cs"/>
              </a:defRPr>
            </a:lvl1pPr>
            <a:lvl2pPr marL="584200" indent="-139700" algn="l" rtl="0" eaLnBrk="1" fontAlgn="base" hangingPunct="1">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1" fontAlgn="base" hangingPunct="1">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eaLnBrk="1" fontAlgn="base" hangingPunct="1">
              <a:spcBef>
                <a:spcPct val="20000"/>
              </a:spcBef>
              <a:spcAft>
                <a:spcPct val="0"/>
              </a:spcAft>
              <a:defRPr sz="2000">
                <a:solidFill>
                  <a:schemeClr val="tx1"/>
                </a:solidFill>
                <a:latin typeface="+mn-lt"/>
              </a:defRPr>
            </a:lvl4pPr>
            <a:lvl5pPr marL="1808163" indent="-306388" algn="l" rtl="0" eaLnBrk="1" fontAlgn="base" hangingPunct="1">
              <a:spcBef>
                <a:spcPct val="20000"/>
              </a:spcBef>
              <a:spcAft>
                <a:spcPct val="0"/>
              </a:spcAft>
              <a:defRPr sz="2000">
                <a:solidFill>
                  <a:schemeClr val="tx1"/>
                </a:solidFill>
                <a:latin typeface="Times" charset="0"/>
              </a:defRPr>
            </a:lvl5pPr>
            <a:lvl6pPr marL="2265363" indent="-306388" algn="l" rtl="0" eaLnBrk="1" fontAlgn="base" hangingPunct="1">
              <a:spcBef>
                <a:spcPct val="20000"/>
              </a:spcBef>
              <a:spcAft>
                <a:spcPct val="0"/>
              </a:spcAft>
              <a:defRPr sz="2000">
                <a:solidFill>
                  <a:schemeClr val="tx1"/>
                </a:solidFill>
                <a:latin typeface="Times" charset="0"/>
              </a:defRPr>
            </a:lvl6pPr>
            <a:lvl7pPr marL="2722563" indent="-306388" algn="l" rtl="0" eaLnBrk="1" fontAlgn="base" hangingPunct="1">
              <a:spcBef>
                <a:spcPct val="20000"/>
              </a:spcBef>
              <a:spcAft>
                <a:spcPct val="0"/>
              </a:spcAft>
              <a:defRPr sz="2000">
                <a:solidFill>
                  <a:schemeClr val="tx1"/>
                </a:solidFill>
                <a:latin typeface="Times" charset="0"/>
              </a:defRPr>
            </a:lvl7pPr>
            <a:lvl8pPr marL="3179763" indent="-306388" algn="l" rtl="0" eaLnBrk="1" fontAlgn="base" hangingPunct="1">
              <a:spcBef>
                <a:spcPct val="20000"/>
              </a:spcBef>
              <a:spcAft>
                <a:spcPct val="0"/>
              </a:spcAft>
              <a:defRPr sz="2000">
                <a:solidFill>
                  <a:schemeClr val="tx1"/>
                </a:solidFill>
                <a:latin typeface="Times" charset="0"/>
              </a:defRPr>
            </a:lvl8pPr>
            <a:lvl9pPr marL="3636963" indent="-306388" algn="l" rtl="0" eaLnBrk="1" fontAlgn="base" hangingPunct="1">
              <a:spcBef>
                <a:spcPct val="20000"/>
              </a:spcBef>
              <a:spcAft>
                <a:spcPct val="0"/>
              </a:spcAft>
              <a:defRPr sz="2000">
                <a:solidFill>
                  <a:schemeClr val="tx1"/>
                </a:solidFill>
                <a:latin typeface="Times" charset="0"/>
              </a:defRPr>
            </a:lvl9pPr>
          </a:lstStyle>
          <a:p>
            <a:pPr marL="0" indent="0" algn="ctr">
              <a:lnSpc>
                <a:spcPct val="100000"/>
              </a:lnSpc>
              <a:buFont typeface="Times" charset="0"/>
              <a:buNone/>
            </a:pPr>
            <a:r>
              <a:rPr lang="de-DE" sz="2000" kern="0" dirty="0" smtClean="0"/>
              <a:t>Qualitäts-kriterien</a:t>
            </a:r>
            <a:endParaRPr lang="de-DE" sz="2800" kern="0" dirty="0"/>
          </a:p>
        </p:txBody>
      </p:sp>
      <p:sp>
        <p:nvSpPr>
          <p:cNvPr id="13" name="Textplatzhalter 4"/>
          <p:cNvSpPr txBox="1">
            <a:spLocks/>
          </p:cNvSpPr>
          <p:nvPr/>
        </p:nvSpPr>
        <p:spPr bwMode="auto">
          <a:xfrm>
            <a:off x="4103948" y="5229200"/>
            <a:ext cx="388843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54000" indent="-254000" algn="l" rtl="0" eaLnBrk="1" fontAlgn="base" hangingPunct="1">
              <a:lnSpc>
                <a:spcPts val="2200"/>
              </a:lnSpc>
              <a:spcBef>
                <a:spcPts val="1400"/>
              </a:spcBef>
              <a:spcAft>
                <a:spcPct val="0"/>
              </a:spcAft>
              <a:buSzPct val="120000"/>
              <a:buFont typeface="Times" charset="0"/>
              <a:buBlip>
                <a:blip r:embed="rId6"/>
              </a:buBlip>
              <a:defRPr b="1">
                <a:solidFill>
                  <a:schemeClr val="tx1"/>
                </a:solidFill>
                <a:latin typeface="+mn-lt"/>
                <a:ea typeface="+mn-ea"/>
                <a:cs typeface="+mn-cs"/>
              </a:defRPr>
            </a:lvl1pPr>
            <a:lvl2pPr marL="584200" indent="-139700" algn="l" rtl="0" eaLnBrk="1" fontAlgn="base" hangingPunct="1">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1" fontAlgn="base" hangingPunct="1">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eaLnBrk="1" fontAlgn="base" hangingPunct="1">
              <a:spcBef>
                <a:spcPct val="20000"/>
              </a:spcBef>
              <a:spcAft>
                <a:spcPct val="0"/>
              </a:spcAft>
              <a:defRPr sz="2000">
                <a:solidFill>
                  <a:schemeClr val="tx1"/>
                </a:solidFill>
                <a:latin typeface="+mn-lt"/>
              </a:defRPr>
            </a:lvl4pPr>
            <a:lvl5pPr marL="1808163" indent="-306388" algn="l" rtl="0" eaLnBrk="1" fontAlgn="base" hangingPunct="1">
              <a:spcBef>
                <a:spcPct val="20000"/>
              </a:spcBef>
              <a:spcAft>
                <a:spcPct val="0"/>
              </a:spcAft>
              <a:defRPr sz="2000">
                <a:solidFill>
                  <a:schemeClr val="tx1"/>
                </a:solidFill>
                <a:latin typeface="Times" charset="0"/>
              </a:defRPr>
            </a:lvl5pPr>
            <a:lvl6pPr marL="2265363" indent="-306388" algn="l" rtl="0" eaLnBrk="1" fontAlgn="base" hangingPunct="1">
              <a:spcBef>
                <a:spcPct val="20000"/>
              </a:spcBef>
              <a:spcAft>
                <a:spcPct val="0"/>
              </a:spcAft>
              <a:defRPr sz="2000">
                <a:solidFill>
                  <a:schemeClr val="tx1"/>
                </a:solidFill>
                <a:latin typeface="Times" charset="0"/>
              </a:defRPr>
            </a:lvl6pPr>
            <a:lvl7pPr marL="2722563" indent="-306388" algn="l" rtl="0" eaLnBrk="1" fontAlgn="base" hangingPunct="1">
              <a:spcBef>
                <a:spcPct val="20000"/>
              </a:spcBef>
              <a:spcAft>
                <a:spcPct val="0"/>
              </a:spcAft>
              <a:defRPr sz="2000">
                <a:solidFill>
                  <a:schemeClr val="tx1"/>
                </a:solidFill>
                <a:latin typeface="Times" charset="0"/>
              </a:defRPr>
            </a:lvl7pPr>
            <a:lvl8pPr marL="3179763" indent="-306388" algn="l" rtl="0" eaLnBrk="1" fontAlgn="base" hangingPunct="1">
              <a:spcBef>
                <a:spcPct val="20000"/>
              </a:spcBef>
              <a:spcAft>
                <a:spcPct val="0"/>
              </a:spcAft>
              <a:defRPr sz="2000">
                <a:solidFill>
                  <a:schemeClr val="tx1"/>
                </a:solidFill>
                <a:latin typeface="Times" charset="0"/>
              </a:defRPr>
            </a:lvl8pPr>
            <a:lvl9pPr marL="3636963" indent="-306388" algn="l" rtl="0" eaLnBrk="1" fontAlgn="base" hangingPunct="1">
              <a:spcBef>
                <a:spcPct val="20000"/>
              </a:spcBef>
              <a:spcAft>
                <a:spcPct val="0"/>
              </a:spcAft>
              <a:defRPr sz="2000">
                <a:solidFill>
                  <a:schemeClr val="tx1"/>
                </a:solidFill>
                <a:latin typeface="Times" charset="0"/>
              </a:defRPr>
            </a:lvl9pPr>
          </a:lstStyle>
          <a:p>
            <a:pPr marL="0" indent="0" algn="ctr">
              <a:spcBef>
                <a:spcPts val="600"/>
              </a:spcBef>
              <a:buFont typeface="Times" charset="0"/>
              <a:buNone/>
            </a:pPr>
            <a:r>
              <a:rPr lang="de-DE" sz="2000" kern="0" dirty="0" smtClean="0"/>
              <a:t>Mitgestaltung / Mitbestimmung</a:t>
            </a:r>
            <a:endParaRPr lang="de-DE" sz="2000" kern="0" dirty="0"/>
          </a:p>
        </p:txBody>
      </p:sp>
      <p:sp>
        <p:nvSpPr>
          <p:cNvPr id="14" name="Textplatzhalter 4"/>
          <p:cNvSpPr txBox="1">
            <a:spLocks/>
          </p:cNvSpPr>
          <p:nvPr/>
        </p:nvSpPr>
        <p:spPr bwMode="auto">
          <a:xfrm>
            <a:off x="3319289" y="3265934"/>
            <a:ext cx="93610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54000" indent="-254000" algn="l" rtl="0" eaLnBrk="1" fontAlgn="base" hangingPunct="1">
              <a:lnSpc>
                <a:spcPts val="2200"/>
              </a:lnSpc>
              <a:spcBef>
                <a:spcPts val="1400"/>
              </a:spcBef>
              <a:spcAft>
                <a:spcPct val="0"/>
              </a:spcAft>
              <a:buSzPct val="120000"/>
              <a:buFont typeface="Times" charset="0"/>
              <a:buBlip>
                <a:blip r:embed="rId6"/>
              </a:buBlip>
              <a:defRPr b="1">
                <a:solidFill>
                  <a:schemeClr val="tx1"/>
                </a:solidFill>
                <a:latin typeface="+mn-lt"/>
                <a:ea typeface="+mn-ea"/>
                <a:cs typeface="+mn-cs"/>
              </a:defRPr>
            </a:lvl1pPr>
            <a:lvl2pPr marL="584200" indent="-139700" algn="l" rtl="0" eaLnBrk="1" fontAlgn="base" hangingPunct="1">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1" fontAlgn="base" hangingPunct="1">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eaLnBrk="1" fontAlgn="base" hangingPunct="1">
              <a:spcBef>
                <a:spcPct val="20000"/>
              </a:spcBef>
              <a:spcAft>
                <a:spcPct val="0"/>
              </a:spcAft>
              <a:defRPr sz="2000">
                <a:solidFill>
                  <a:schemeClr val="tx1"/>
                </a:solidFill>
                <a:latin typeface="+mn-lt"/>
              </a:defRPr>
            </a:lvl4pPr>
            <a:lvl5pPr marL="1808163" indent="-306388" algn="l" rtl="0" eaLnBrk="1" fontAlgn="base" hangingPunct="1">
              <a:spcBef>
                <a:spcPct val="20000"/>
              </a:spcBef>
              <a:spcAft>
                <a:spcPct val="0"/>
              </a:spcAft>
              <a:defRPr sz="2000">
                <a:solidFill>
                  <a:schemeClr val="tx1"/>
                </a:solidFill>
                <a:latin typeface="Times" charset="0"/>
              </a:defRPr>
            </a:lvl5pPr>
            <a:lvl6pPr marL="2265363" indent="-306388" algn="l" rtl="0" eaLnBrk="1" fontAlgn="base" hangingPunct="1">
              <a:spcBef>
                <a:spcPct val="20000"/>
              </a:spcBef>
              <a:spcAft>
                <a:spcPct val="0"/>
              </a:spcAft>
              <a:defRPr sz="2000">
                <a:solidFill>
                  <a:schemeClr val="tx1"/>
                </a:solidFill>
                <a:latin typeface="Times" charset="0"/>
              </a:defRPr>
            </a:lvl6pPr>
            <a:lvl7pPr marL="2722563" indent="-306388" algn="l" rtl="0" eaLnBrk="1" fontAlgn="base" hangingPunct="1">
              <a:spcBef>
                <a:spcPct val="20000"/>
              </a:spcBef>
              <a:spcAft>
                <a:spcPct val="0"/>
              </a:spcAft>
              <a:defRPr sz="2000">
                <a:solidFill>
                  <a:schemeClr val="tx1"/>
                </a:solidFill>
                <a:latin typeface="Times" charset="0"/>
              </a:defRPr>
            </a:lvl7pPr>
            <a:lvl8pPr marL="3179763" indent="-306388" algn="l" rtl="0" eaLnBrk="1" fontAlgn="base" hangingPunct="1">
              <a:spcBef>
                <a:spcPct val="20000"/>
              </a:spcBef>
              <a:spcAft>
                <a:spcPct val="0"/>
              </a:spcAft>
              <a:defRPr sz="2000">
                <a:solidFill>
                  <a:schemeClr val="tx1"/>
                </a:solidFill>
                <a:latin typeface="Times" charset="0"/>
              </a:defRPr>
            </a:lvl8pPr>
            <a:lvl9pPr marL="3636963" indent="-306388" algn="l" rtl="0" eaLnBrk="1" fontAlgn="base" hangingPunct="1">
              <a:spcBef>
                <a:spcPct val="20000"/>
              </a:spcBef>
              <a:spcAft>
                <a:spcPct val="0"/>
              </a:spcAft>
              <a:defRPr sz="2000">
                <a:solidFill>
                  <a:schemeClr val="tx1"/>
                </a:solidFill>
                <a:latin typeface="Times" charset="0"/>
              </a:defRPr>
            </a:lvl9pPr>
          </a:lstStyle>
          <a:p>
            <a:pPr marL="0" indent="0" algn="ctr">
              <a:buFont typeface="Times" charset="0"/>
              <a:buNone/>
            </a:pPr>
            <a:r>
              <a:rPr lang="de-DE" sz="1800" kern="0" dirty="0" smtClean="0"/>
              <a:t>Rege-lungen</a:t>
            </a:r>
            <a:endParaRPr lang="de-DE" sz="1800" kern="0" dirty="0"/>
          </a:p>
        </p:txBody>
      </p:sp>
      <p:sp>
        <p:nvSpPr>
          <p:cNvPr id="15" name="Textplatzhalter 4"/>
          <p:cNvSpPr txBox="1">
            <a:spLocks/>
          </p:cNvSpPr>
          <p:nvPr/>
        </p:nvSpPr>
        <p:spPr bwMode="auto">
          <a:xfrm>
            <a:off x="6948264" y="1844824"/>
            <a:ext cx="208823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54000" indent="-254000" algn="l" rtl="0" eaLnBrk="1" fontAlgn="base" hangingPunct="1">
              <a:lnSpc>
                <a:spcPts val="2200"/>
              </a:lnSpc>
              <a:spcBef>
                <a:spcPts val="1400"/>
              </a:spcBef>
              <a:spcAft>
                <a:spcPct val="0"/>
              </a:spcAft>
              <a:buSzPct val="120000"/>
              <a:buFont typeface="Times" charset="0"/>
              <a:buBlip>
                <a:blip r:embed="rId6"/>
              </a:buBlip>
              <a:defRPr b="1">
                <a:solidFill>
                  <a:schemeClr val="tx1"/>
                </a:solidFill>
                <a:latin typeface="+mn-lt"/>
                <a:ea typeface="+mn-ea"/>
                <a:cs typeface="+mn-cs"/>
              </a:defRPr>
            </a:lvl1pPr>
            <a:lvl2pPr marL="584200" indent="-139700" algn="l" rtl="0" eaLnBrk="1" fontAlgn="base" hangingPunct="1">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1" fontAlgn="base" hangingPunct="1">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eaLnBrk="1" fontAlgn="base" hangingPunct="1">
              <a:spcBef>
                <a:spcPct val="20000"/>
              </a:spcBef>
              <a:spcAft>
                <a:spcPct val="0"/>
              </a:spcAft>
              <a:defRPr sz="2000">
                <a:solidFill>
                  <a:schemeClr val="tx1"/>
                </a:solidFill>
                <a:latin typeface="+mn-lt"/>
              </a:defRPr>
            </a:lvl4pPr>
            <a:lvl5pPr marL="1808163" indent="-306388" algn="l" rtl="0" eaLnBrk="1" fontAlgn="base" hangingPunct="1">
              <a:spcBef>
                <a:spcPct val="20000"/>
              </a:spcBef>
              <a:spcAft>
                <a:spcPct val="0"/>
              </a:spcAft>
              <a:defRPr sz="2000">
                <a:solidFill>
                  <a:schemeClr val="tx1"/>
                </a:solidFill>
                <a:latin typeface="Times" charset="0"/>
              </a:defRPr>
            </a:lvl5pPr>
            <a:lvl6pPr marL="2265363" indent="-306388" algn="l" rtl="0" eaLnBrk="1" fontAlgn="base" hangingPunct="1">
              <a:spcBef>
                <a:spcPct val="20000"/>
              </a:spcBef>
              <a:spcAft>
                <a:spcPct val="0"/>
              </a:spcAft>
              <a:defRPr sz="2000">
                <a:solidFill>
                  <a:schemeClr val="tx1"/>
                </a:solidFill>
                <a:latin typeface="Times" charset="0"/>
              </a:defRPr>
            </a:lvl6pPr>
            <a:lvl7pPr marL="2722563" indent="-306388" algn="l" rtl="0" eaLnBrk="1" fontAlgn="base" hangingPunct="1">
              <a:spcBef>
                <a:spcPct val="20000"/>
              </a:spcBef>
              <a:spcAft>
                <a:spcPct val="0"/>
              </a:spcAft>
              <a:defRPr sz="2000">
                <a:solidFill>
                  <a:schemeClr val="tx1"/>
                </a:solidFill>
                <a:latin typeface="Times" charset="0"/>
              </a:defRPr>
            </a:lvl7pPr>
            <a:lvl8pPr marL="3179763" indent="-306388" algn="l" rtl="0" eaLnBrk="1" fontAlgn="base" hangingPunct="1">
              <a:spcBef>
                <a:spcPct val="20000"/>
              </a:spcBef>
              <a:spcAft>
                <a:spcPct val="0"/>
              </a:spcAft>
              <a:defRPr sz="2000">
                <a:solidFill>
                  <a:schemeClr val="tx1"/>
                </a:solidFill>
                <a:latin typeface="Times" charset="0"/>
              </a:defRPr>
            </a:lvl8pPr>
            <a:lvl9pPr marL="3636963" indent="-306388" algn="l" rtl="0" eaLnBrk="1" fontAlgn="base" hangingPunct="1">
              <a:spcBef>
                <a:spcPct val="20000"/>
              </a:spcBef>
              <a:spcAft>
                <a:spcPct val="0"/>
              </a:spcAft>
              <a:defRPr sz="2000">
                <a:solidFill>
                  <a:schemeClr val="tx1"/>
                </a:solidFill>
                <a:latin typeface="Times" charset="0"/>
              </a:defRPr>
            </a:lvl9pPr>
          </a:lstStyle>
          <a:p>
            <a:pPr marL="0" indent="0" algn="ctr">
              <a:lnSpc>
                <a:spcPct val="100000"/>
              </a:lnSpc>
              <a:buFont typeface="Times" charset="0"/>
              <a:buNone/>
            </a:pPr>
            <a:r>
              <a:rPr lang="de-DE" sz="2000" kern="0" dirty="0" smtClean="0"/>
              <a:t>Handlungs-empfehlungen</a:t>
            </a:r>
            <a:endParaRPr lang="de-DE" sz="2000" kern="0" dirty="0"/>
          </a:p>
        </p:txBody>
      </p:sp>
      <p:sp>
        <p:nvSpPr>
          <p:cNvPr id="11" name="Textplatzhalter 4"/>
          <p:cNvSpPr txBox="1">
            <a:spLocks/>
          </p:cNvSpPr>
          <p:nvPr/>
        </p:nvSpPr>
        <p:spPr bwMode="auto">
          <a:xfrm>
            <a:off x="5944257" y="2831866"/>
            <a:ext cx="648072" cy="39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54000" indent="-254000" algn="l" rtl="0" eaLnBrk="1" fontAlgn="base" hangingPunct="1">
              <a:lnSpc>
                <a:spcPts val="2200"/>
              </a:lnSpc>
              <a:spcBef>
                <a:spcPts val="1400"/>
              </a:spcBef>
              <a:spcAft>
                <a:spcPct val="0"/>
              </a:spcAft>
              <a:buSzPct val="120000"/>
              <a:buFont typeface="Times" charset="0"/>
              <a:buBlip>
                <a:blip r:embed="rId6"/>
              </a:buBlip>
              <a:defRPr b="1">
                <a:solidFill>
                  <a:schemeClr val="tx1"/>
                </a:solidFill>
                <a:latin typeface="+mn-lt"/>
                <a:ea typeface="+mn-ea"/>
                <a:cs typeface="+mn-cs"/>
              </a:defRPr>
            </a:lvl1pPr>
            <a:lvl2pPr marL="584200" indent="-139700" algn="l" rtl="0" eaLnBrk="1" fontAlgn="base" hangingPunct="1">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1" fontAlgn="base" hangingPunct="1">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eaLnBrk="1" fontAlgn="base" hangingPunct="1">
              <a:spcBef>
                <a:spcPct val="20000"/>
              </a:spcBef>
              <a:spcAft>
                <a:spcPct val="0"/>
              </a:spcAft>
              <a:defRPr sz="2000">
                <a:solidFill>
                  <a:schemeClr val="tx1"/>
                </a:solidFill>
                <a:latin typeface="+mn-lt"/>
              </a:defRPr>
            </a:lvl4pPr>
            <a:lvl5pPr marL="1808163" indent="-306388" algn="l" rtl="0" eaLnBrk="1" fontAlgn="base" hangingPunct="1">
              <a:spcBef>
                <a:spcPct val="20000"/>
              </a:spcBef>
              <a:spcAft>
                <a:spcPct val="0"/>
              </a:spcAft>
              <a:defRPr sz="2000">
                <a:solidFill>
                  <a:schemeClr val="tx1"/>
                </a:solidFill>
                <a:latin typeface="Times" charset="0"/>
              </a:defRPr>
            </a:lvl5pPr>
            <a:lvl6pPr marL="2265363" indent="-306388" algn="l" rtl="0" eaLnBrk="1" fontAlgn="base" hangingPunct="1">
              <a:spcBef>
                <a:spcPct val="20000"/>
              </a:spcBef>
              <a:spcAft>
                <a:spcPct val="0"/>
              </a:spcAft>
              <a:defRPr sz="2000">
                <a:solidFill>
                  <a:schemeClr val="tx1"/>
                </a:solidFill>
                <a:latin typeface="Times" charset="0"/>
              </a:defRPr>
            </a:lvl6pPr>
            <a:lvl7pPr marL="2722563" indent="-306388" algn="l" rtl="0" eaLnBrk="1" fontAlgn="base" hangingPunct="1">
              <a:spcBef>
                <a:spcPct val="20000"/>
              </a:spcBef>
              <a:spcAft>
                <a:spcPct val="0"/>
              </a:spcAft>
              <a:defRPr sz="2000">
                <a:solidFill>
                  <a:schemeClr val="tx1"/>
                </a:solidFill>
                <a:latin typeface="Times" charset="0"/>
              </a:defRPr>
            </a:lvl7pPr>
            <a:lvl8pPr marL="3179763" indent="-306388" algn="l" rtl="0" eaLnBrk="1" fontAlgn="base" hangingPunct="1">
              <a:spcBef>
                <a:spcPct val="20000"/>
              </a:spcBef>
              <a:spcAft>
                <a:spcPct val="0"/>
              </a:spcAft>
              <a:defRPr sz="2000">
                <a:solidFill>
                  <a:schemeClr val="tx1"/>
                </a:solidFill>
                <a:latin typeface="Times" charset="0"/>
              </a:defRPr>
            </a:lvl8pPr>
            <a:lvl9pPr marL="3636963" indent="-306388" algn="l" rtl="0" eaLnBrk="1" fontAlgn="base" hangingPunct="1">
              <a:spcBef>
                <a:spcPct val="20000"/>
              </a:spcBef>
              <a:spcAft>
                <a:spcPct val="0"/>
              </a:spcAft>
              <a:defRPr sz="2000">
                <a:solidFill>
                  <a:schemeClr val="tx1"/>
                </a:solidFill>
                <a:latin typeface="Times" charset="0"/>
              </a:defRPr>
            </a:lvl9pPr>
          </a:lstStyle>
          <a:p>
            <a:pPr marL="0" indent="0" algn="ctr">
              <a:lnSpc>
                <a:spcPct val="100000"/>
              </a:lnSpc>
              <a:buFont typeface="Times" charset="0"/>
              <a:buNone/>
            </a:pPr>
            <a:r>
              <a:rPr lang="de-DE" sz="3200" kern="0" dirty="0" smtClean="0"/>
              <a:t>§§</a:t>
            </a:r>
            <a:endParaRPr lang="de-DE" sz="4000" kern="0" dirty="0"/>
          </a:p>
        </p:txBody>
      </p:sp>
      <p:sp>
        <p:nvSpPr>
          <p:cNvPr id="17" name="Textplatzhalter 4"/>
          <p:cNvSpPr txBox="1">
            <a:spLocks/>
          </p:cNvSpPr>
          <p:nvPr/>
        </p:nvSpPr>
        <p:spPr bwMode="auto">
          <a:xfrm>
            <a:off x="6540599" y="3800735"/>
            <a:ext cx="648072" cy="39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54000" indent="-254000" algn="l" rtl="0" eaLnBrk="1" fontAlgn="base" hangingPunct="1">
              <a:lnSpc>
                <a:spcPts val="2200"/>
              </a:lnSpc>
              <a:spcBef>
                <a:spcPts val="1400"/>
              </a:spcBef>
              <a:spcAft>
                <a:spcPct val="0"/>
              </a:spcAft>
              <a:buSzPct val="120000"/>
              <a:buFont typeface="Times" charset="0"/>
              <a:buBlip>
                <a:blip r:embed="rId6"/>
              </a:buBlip>
              <a:defRPr b="1">
                <a:solidFill>
                  <a:schemeClr val="tx1"/>
                </a:solidFill>
                <a:latin typeface="+mn-lt"/>
                <a:ea typeface="+mn-ea"/>
                <a:cs typeface="+mn-cs"/>
              </a:defRPr>
            </a:lvl1pPr>
            <a:lvl2pPr marL="584200" indent="-139700" algn="l" rtl="0" eaLnBrk="1" fontAlgn="base" hangingPunct="1">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1" fontAlgn="base" hangingPunct="1">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eaLnBrk="1" fontAlgn="base" hangingPunct="1">
              <a:spcBef>
                <a:spcPct val="20000"/>
              </a:spcBef>
              <a:spcAft>
                <a:spcPct val="0"/>
              </a:spcAft>
              <a:defRPr sz="2000">
                <a:solidFill>
                  <a:schemeClr val="tx1"/>
                </a:solidFill>
                <a:latin typeface="+mn-lt"/>
              </a:defRPr>
            </a:lvl4pPr>
            <a:lvl5pPr marL="1808163" indent="-306388" algn="l" rtl="0" eaLnBrk="1" fontAlgn="base" hangingPunct="1">
              <a:spcBef>
                <a:spcPct val="20000"/>
              </a:spcBef>
              <a:spcAft>
                <a:spcPct val="0"/>
              </a:spcAft>
              <a:defRPr sz="2000">
                <a:solidFill>
                  <a:schemeClr val="tx1"/>
                </a:solidFill>
                <a:latin typeface="Times" charset="0"/>
              </a:defRPr>
            </a:lvl5pPr>
            <a:lvl6pPr marL="2265363" indent="-306388" algn="l" rtl="0" eaLnBrk="1" fontAlgn="base" hangingPunct="1">
              <a:spcBef>
                <a:spcPct val="20000"/>
              </a:spcBef>
              <a:spcAft>
                <a:spcPct val="0"/>
              </a:spcAft>
              <a:defRPr sz="2000">
                <a:solidFill>
                  <a:schemeClr val="tx1"/>
                </a:solidFill>
                <a:latin typeface="Times" charset="0"/>
              </a:defRPr>
            </a:lvl6pPr>
            <a:lvl7pPr marL="2722563" indent="-306388" algn="l" rtl="0" eaLnBrk="1" fontAlgn="base" hangingPunct="1">
              <a:spcBef>
                <a:spcPct val="20000"/>
              </a:spcBef>
              <a:spcAft>
                <a:spcPct val="0"/>
              </a:spcAft>
              <a:defRPr sz="2000">
                <a:solidFill>
                  <a:schemeClr val="tx1"/>
                </a:solidFill>
                <a:latin typeface="Times" charset="0"/>
              </a:defRPr>
            </a:lvl7pPr>
            <a:lvl8pPr marL="3179763" indent="-306388" algn="l" rtl="0" eaLnBrk="1" fontAlgn="base" hangingPunct="1">
              <a:spcBef>
                <a:spcPct val="20000"/>
              </a:spcBef>
              <a:spcAft>
                <a:spcPct val="0"/>
              </a:spcAft>
              <a:defRPr sz="2000">
                <a:solidFill>
                  <a:schemeClr val="tx1"/>
                </a:solidFill>
                <a:latin typeface="Times" charset="0"/>
              </a:defRPr>
            </a:lvl8pPr>
            <a:lvl9pPr marL="3636963" indent="-306388" algn="l" rtl="0" eaLnBrk="1" fontAlgn="base" hangingPunct="1">
              <a:spcBef>
                <a:spcPct val="20000"/>
              </a:spcBef>
              <a:spcAft>
                <a:spcPct val="0"/>
              </a:spcAft>
              <a:defRPr sz="2000">
                <a:solidFill>
                  <a:schemeClr val="tx1"/>
                </a:solidFill>
                <a:latin typeface="Times" charset="0"/>
              </a:defRPr>
            </a:lvl9pPr>
          </a:lstStyle>
          <a:p>
            <a:pPr marL="0" indent="0" algn="ctr">
              <a:lnSpc>
                <a:spcPct val="100000"/>
              </a:lnSpc>
              <a:buFont typeface="Times" charset="0"/>
              <a:buNone/>
            </a:pPr>
            <a:r>
              <a:rPr lang="de-DE" sz="1800" kern="0" dirty="0" smtClean="0"/>
              <a:t>TV</a:t>
            </a:r>
            <a:endParaRPr lang="de-DE" kern="0" dirty="0"/>
          </a:p>
        </p:txBody>
      </p:sp>
      <p:sp>
        <p:nvSpPr>
          <p:cNvPr id="18" name="Textplatzhalter 4"/>
          <p:cNvSpPr txBox="1">
            <a:spLocks/>
          </p:cNvSpPr>
          <p:nvPr/>
        </p:nvSpPr>
        <p:spPr bwMode="auto">
          <a:xfrm>
            <a:off x="4749429" y="3197389"/>
            <a:ext cx="770619" cy="39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54000" indent="-254000" algn="l" rtl="0" eaLnBrk="1" fontAlgn="base" hangingPunct="1">
              <a:lnSpc>
                <a:spcPts val="2200"/>
              </a:lnSpc>
              <a:spcBef>
                <a:spcPts val="1400"/>
              </a:spcBef>
              <a:spcAft>
                <a:spcPct val="0"/>
              </a:spcAft>
              <a:buSzPct val="120000"/>
              <a:buFont typeface="Times" charset="0"/>
              <a:buBlip>
                <a:blip r:embed="rId6"/>
              </a:buBlip>
              <a:defRPr b="1">
                <a:solidFill>
                  <a:schemeClr val="tx1"/>
                </a:solidFill>
                <a:latin typeface="+mn-lt"/>
                <a:ea typeface="+mn-ea"/>
                <a:cs typeface="+mn-cs"/>
              </a:defRPr>
            </a:lvl1pPr>
            <a:lvl2pPr marL="584200" indent="-139700" algn="l" rtl="0" eaLnBrk="1" fontAlgn="base" hangingPunct="1">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1" fontAlgn="base" hangingPunct="1">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eaLnBrk="1" fontAlgn="base" hangingPunct="1">
              <a:spcBef>
                <a:spcPct val="20000"/>
              </a:spcBef>
              <a:spcAft>
                <a:spcPct val="0"/>
              </a:spcAft>
              <a:defRPr sz="2000">
                <a:solidFill>
                  <a:schemeClr val="tx1"/>
                </a:solidFill>
                <a:latin typeface="+mn-lt"/>
              </a:defRPr>
            </a:lvl4pPr>
            <a:lvl5pPr marL="1808163" indent="-306388" algn="l" rtl="0" eaLnBrk="1" fontAlgn="base" hangingPunct="1">
              <a:spcBef>
                <a:spcPct val="20000"/>
              </a:spcBef>
              <a:spcAft>
                <a:spcPct val="0"/>
              </a:spcAft>
              <a:defRPr sz="2000">
                <a:solidFill>
                  <a:schemeClr val="tx1"/>
                </a:solidFill>
                <a:latin typeface="Times" charset="0"/>
              </a:defRPr>
            </a:lvl5pPr>
            <a:lvl6pPr marL="2265363" indent="-306388" algn="l" rtl="0" eaLnBrk="1" fontAlgn="base" hangingPunct="1">
              <a:spcBef>
                <a:spcPct val="20000"/>
              </a:spcBef>
              <a:spcAft>
                <a:spcPct val="0"/>
              </a:spcAft>
              <a:defRPr sz="2000">
                <a:solidFill>
                  <a:schemeClr val="tx1"/>
                </a:solidFill>
                <a:latin typeface="Times" charset="0"/>
              </a:defRPr>
            </a:lvl6pPr>
            <a:lvl7pPr marL="2722563" indent="-306388" algn="l" rtl="0" eaLnBrk="1" fontAlgn="base" hangingPunct="1">
              <a:spcBef>
                <a:spcPct val="20000"/>
              </a:spcBef>
              <a:spcAft>
                <a:spcPct val="0"/>
              </a:spcAft>
              <a:defRPr sz="2000">
                <a:solidFill>
                  <a:schemeClr val="tx1"/>
                </a:solidFill>
                <a:latin typeface="Times" charset="0"/>
              </a:defRPr>
            </a:lvl7pPr>
            <a:lvl8pPr marL="3179763" indent="-306388" algn="l" rtl="0" eaLnBrk="1" fontAlgn="base" hangingPunct="1">
              <a:spcBef>
                <a:spcPct val="20000"/>
              </a:spcBef>
              <a:spcAft>
                <a:spcPct val="0"/>
              </a:spcAft>
              <a:defRPr sz="2000">
                <a:solidFill>
                  <a:schemeClr val="tx1"/>
                </a:solidFill>
                <a:latin typeface="Times" charset="0"/>
              </a:defRPr>
            </a:lvl8pPr>
            <a:lvl9pPr marL="3636963" indent="-306388" algn="l" rtl="0" eaLnBrk="1" fontAlgn="base" hangingPunct="1">
              <a:spcBef>
                <a:spcPct val="20000"/>
              </a:spcBef>
              <a:spcAft>
                <a:spcPct val="0"/>
              </a:spcAft>
              <a:defRPr sz="2000">
                <a:solidFill>
                  <a:schemeClr val="tx1"/>
                </a:solidFill>
                <a:latin typeface="Times" charset="0"/>
              </a:defRPr>
            </a:lvl9pPr>
          </a:lstStyle>
          <a:p>
            <a:pPr marL="0" indent="0" algn="ctr">
              <a:lnSpc>
                <a:spcPct val="100000"/>
              </a:lnSpc>
              <a:buFont typeface="Times" charset="0"/>
              <a:buNone/>
            </a:pPr>
            <a:r>
              <a:rPr lang="de-DE" sz="2800" kern="0" dirty="0" smtClean="0"/>
              <a:t>QM</a:t>
            </a:r>
            <a:endParaRPr lang="de-DE" sz="4000" kern="0" dirty="0"/>
          </a:p>
        </p:txBody>
      </p:sp>
      <p:grpSp>
        <p:nvGrpSpPr>
          <p:cNvPr id="21" name="Gruppieren 20"/>
          <p:cNvGrpSpPr/>
          <p:nvPr/>
        </p:nvGrpSpPr>
        <p:grpSpPr>
          <a:xfrm>
            <a:off x="971600" y="2916967"/>
            <a:ext cx="1224136" cy="728057"/>
            <a:chOff x="971600" y="2916967"/>
            <a:chExt cx="1224136" cy="728057"/>
          </a:xfrm>
        </p:grpSpPr>
        <p:cxnSp>
          <p:nvCxnSpPr>
            <p:cNvPr id="8" name="Gerader Verbinder 7"/>
            <p:cNvCxnSpPr/>
            <p:nvPr/>
          </p:nvCxnSpPr>
          <p:spPr>
            <a:xfrm>
              <a:off x="971600" y="2916967"/>
              <a:ext cx="1224136" cy="0"/>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9" name="Gerader Verbinder 18"/>
            <p:cNvCxnSpPr/>
            <p:nvPr/>
          </p:nvCxnSpPr>
          <p:spPr>
            <a:xfrm flipV="1">
              <a:off x="1061668" y="3265934"/>
              <a:ext cx="1044000" cy="0"/>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20" name="Gerader Verbinder 19"/>
            <p:cNvCxnSpPr/>
            <p:nvPr/>
          </p:nvCxnSpPr>
          <p:spPr>
            <a:xfrm>
              <a:off x="1025668" y="3645024"/>
              <a:ext cx="1116000" cy="0"/>
            </a:xfrm>
            <a:prstGeom prst="line">
              <a:avLst/>
            </a:prstGeom>
            <a:ln w="28575"/>
          </p:spPr>
          <p:style>
            <a:lnRef idx="1">
              <a:schemeClr val="accent3"/>
            </a:lnRef>
            <a:fillRef idx="0">
              <a:schemeClr val="accent3"/>
            </a:fillRef>
            <a:effectRef idx="0">
              <a:schemeClr val="accent3"/>
            </a:effectRef>
            <a:fontRef idx="minor">
              <a:schemeClr val="tx1"/>
            </a:fontRef>
          </p:style>
        </p:cxnSp>
      </p:grpSp>
      <p:cxnSp>
        <p:nvCxnSpPr>
          <p:cNvPr id="22" name="Gerader Verbinder 21"/>
          <p:cNvCxnSpPr/>
          <p:nvPr/>
        </p:nvCxnSpPr>
        <p:spPr>
          <a:xfrm>
            <a:off x="4123815" y="5535605"/>
            <a:ext cx="3842861" cy="0"/>
          </a:xfrm>
          <a:prstGeom prst="line">
            <a:avLst/>
          </a:prstGeom>
          <a:ln w="28575">
            <a:prstDash val="sysDash"/>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87598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10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5" y="3563280"/>
            <a:ext cx="8421440" cy="2890056"/>
          </a:xfrm>
        </p:spPr>
        <p:txBody>
          <a:bodyPr/>
          <a:lstStyle/>
          <a:p>
            <a:r>
              <a:rPr lang="de-DE" dirty="0"/>
              <a:t>BetrVG </a:t>
            </a:r>
            <a:r>
              <a:rPr lang="de-DE" dirty="0" smtClean="0"/>
              <a:t>§98 </a:t>
            </a:r>
            <a:r>
              <a:rPr lang="de-DE" dirty="0"/>
              <a:t>Durchführung betrieblicher Bildungsmaßnahmen</a:t>
            </a:r>
            <a:endParaRPr lang="de-DE" dirty="0" smtClean="0"/>
          </a:p>
          <a:p>
            <a:pPr lvl="1"/>
            <a:r>
              <a:rPr lang="de-DE" dirty="0" smtClean="0"/>
              <a:t>(1</a:t>
            </a:r>
            <a:r>
              <a:rPr lang="de-DE" dirty="0"/>
              <a:t>) Der Betriebsrat hat bei der </a:t>
            </a:r>
            <a:r>
              <a:rPr lang="de-DE" b="1" dirty="0"/>
              <a:t>Durchführung von Maßnahmen </a:t>
            </a:r>
            <a:r>
              <a:rPr lang="de-DE" b="1" dirty="0" smtClean="0"/>
              <a:t>der betrieblichen </a:t>
            </a:r>
            <a:r>
              <a:rPr lang="de-DE" b="1" dirty="0"/>
              <a:t>Berufsbildung </a:t>
            </a:r>
            <a:r>
              <a:rPr lang="de-DE" b="1" dirty="0">
                <a:solidFill>
                  <a:schemeClr val="accent3"/>
                </a:solidFill>
              </a:rPr>
              <a:t>mitzubestimmen</a:t>
            </a:r>
            <a:r>
              <a:rPr lang="de-DE" dirty="0" smtClean="0"/>
              <a:t>.</a:t>
            </a:r>
          </a:p>
          <a:p>
            <a:pPr lvl="1"/>
            <a:r>
              <a:rPr lang="de-DE" dirty="0"/>
              <a:t>(2) Der Betriebsrat kann der </a:t>
            </a:r>
            <a:r>
              <a:rPr lang="de-DE" b="1" dirty="0"/>
              <a:t>Bestellung einer mit der </a:t>
            </a:r>
            <a:r>
              <a:rPr lang="de-DE" b="1" dirty="0" smtClean="0"/>
              <a:t>Durchführung der </a:t>
            </a:r>
            <a:r>
              <a:rPr lang="de-DE" b="1" dirty="0"/>
              <a:t>betrieblichen Berufsbildung beauftragten Person </a:t>
            </a:r>
            <a:r>
              <a:rPr lang="de-DE" b="1" dirty="0" smtClean="0">
                <a:solidFill>
                  <a:schemeClr val="accent3"/>
                </a:solidFill>
              </a:rPr>
              <a:t>widersprechen</a:t>
            </a:r>
            <a:r>
              <a:rPr lang="de-DE" b="1" dirty="0" smtClean="0"/>
              <a:t> oder </a:t>
            </a:r>
            <a:r>
              <a:rPr lang="de-DE" b="1" dirty="0"/>
              <a:t>ihre </a:t>
            </a:r>
            <a:r>
              <a:rPr lang="de-DE" b="1" dirty="0">
                <a:solidFill>
                  <a:schemeClr val="accent3"/>
                </a:solidFill>
              </a:rPr>
              <a:t>Abberufung verlangen</a:t>
            </a:r>
            <a:r>
              <a:rPr lang="de-DE" dirty="0"/>
              <a:t>, </a:t>
            </a:r>
            <a:r>
              <a:rPr lang="de-DE" dirty="0" smtClean="0"/>
              <a:t>[…] </a:t>
            </a:r>
            <a:endParaRPr lang="de-DE" dirty="0"/>
          </a:p>
          <a:p>
            <a:pPr lvl="1"/>
            <a:r>
              <a:rPr lang="de-DE" dirty="0"/>
              <a:t>(3) Führt der Arbeitgeber </a:t>
            </a:r>
            <a:r>
              <a:rPr lang="de-DE" b="1" dirty="0"/>
              <a:t>betriebliche Maßnahmen</a:t>
            </a:r>
            <a:r>
              <a:rPr lang="de-DE" dirty="0"/>
              <a:t> der </a:t>
            </a:r>
            <a:r>
              <a:rPr lang="de-DE" dirty="0" smtClean="0"/>
              <a:t>Berufsbildung durch </a:t>
            </a:r>
            <a:r>
              <a:rPr lang="de-DE" dirty="0"/>
              <a:t>oder stellt er für </a:t>
            </a:r>
            <a:r>
              <a:rPr lang="de-DE" b="1" dirty="0"/>
              <a:t>außerbetriebliche Maßnahmen </a:t>
            </a:r>
            <a:r>
              <a:rPr lang="de-DE" b="1" dirty="0" smtClean="0"/>
              <a:t>der Berufsbildung </a:t>
            </a:r>
            <a:r>
              <a:rPr lang="de-DE" dirty="0"/>
              <a:t>Arbeitnehmer frei oder </a:t>
            </a:r>
            <a:r>
              <a:rPr lang="de-DE" b="1" dirty="0"/>
              <a:t>trägt er </a:t>
            </a:r>
            <a:r>
              <a:rPr lang="de-DE" dirty="0"/>
              <a:t>die durch die </a:t>
            </a:r>
            <a:r>
              <a:rPr lang="de-DE" dirty="0" smtClean="0"/>
              <a:t>Teilnahme von </a:t>
            </a:r>
            <a:r>
              <a:rPr lang="de-DE" dirty="0"/>
              <a:t>Arbeitnehmern an solchen Maßnahmen </a:t>
            </a:r>
            <a:r>
              <a:rPr lang="de-DE" dirty="0" smtClean="0"/>
              <a:t>entstehenden </a:t>
            </a:r>
            <a:r>
              <a:rPr lang="de-DE" b="1" dirty="0" smtClean="0"/>
              <a:t>Kosten </a:t>
            </a:r>
            <a:r>
              <a:rPr lang="de-DE" b="1" dirty="0"/>
              <a:t>ganz oder teilweise</a:t>
            </a:r>
            <a:r>
              <a:rPr lang="de-DE" dirty="0"/>
              <a:t>, </a:t>
            </a:r>
            <a:r>
              <a:rPr lang="de-DE" b="1" dirty="0"/>
              <a:t>so kann der Betriebsrat </a:t>
            </a:r>
            <a:r>
              <a:rPr lang="de-DE" b="1" dirty="0" smtClean="0">
                <a:solidFill>
                  <a:schemeClr val="accent3"/>
                </a:solidFill>
              </a:rPr>
              <a:t>Vorschläge</a:t>
            </a:r>
            <a:r>
              <a:rPr lang="de-DE" b="1" dirty="0" smtClean="0"/>
              <a:t> für </a:t>
            </a:r>
            <a:r>
              <a:rPr lang="de-DE" b="1" dirty="0"/>
              <a:t>die Teilnahme von Arbeitnehmern </a:t>
            </a:r>
            <a:r>
              <a:rPr lang="de-DE" b="1" dirty="0" smtClean="0"/>
              <a:t>[…] </a:t>
            </a:r>
            <a:r>
              <a:rPr lang="de-DE" b="1" dirty="0">
                <a:solidFill>
                  <a:schemeClr val="accent3"/>
                </a:solidFill>
              </a:rPr>
              <a:t>machen</a:t>
            </a:r>
            <a:r>
              <a:rPr lang="de-DE" dirty="0"/>
              <a:t>.</a:t>
            </a:r>
          </a:p>
          <a:p>
            <a:pPr lvl="1"/>
            <a:r>
              <a:rPr lang="de-DE" dirty="0" smtClean="0"/>
              <a:t>[…]</a:t>
            </a:r>
          </a:p>
        </p:txBody>
      </p:sp>
      <p:sp>
        <p:nvSpPr>
          <p:cNvPr id="4" name="Foliennummernplatzhalter 3"/>
          <p:cNvSpPr>
            <a:spLocks noGrp="1"/>
          </p:cNvSpPr>
          <p:nvPr>
            <p:ph type="sldNum" sz="quarter" idx="10"/>
          </p:nvPr>
        </p:nvSpPr>
        <p:spPr/>
        <p:txBody>
          <a:bodyPr/>
          <a:lstStyle/>
          <a:p>
            <a:fld id="{37D64997-12B8-4B92-8586-39D430AF88F2}" type="slidenum">
              <a:rPr lang="de-DE" smtClean="0"/>
              <a:pPr/>
              <a:t>30</a:t>
            </a:fld>
            <a:endParaRPr lang="de-DE">
              <a:solidFill>
                <a:schemeClr val="tx1"/>
              </a:solidFill>
            </a:endParaRPr>
          </a:p>
        </p:txBody>
      </p:sp>
      <p:pic>
        <p:nvPicPr>
          <p:cNvPr id="10" name="Grafik 9"/>
          <p:cNvPicPr>
            <a:picLocks noChangeAspect="1"/>
          </p:cNvPicPr>
          <p:nvPr/>
        </p:nvPicPr>
        <p:blipFill rotWithShape="1">
          <a:blip r:embed="rId3"/>
          <a:srcRect l="870" t="27506" r="730" b="22985"/>
          <a:stretch/>
        </p:blipFill>
        <p:spPr>
          <a:xfrm>
            <a:off x="-5355" y="1047194"/>
            <a:ext cx="9648641" cy="2067566"/>
          </a:xfrm>
          <a:prstGeom prst="rect">
            <a:avLst/>
          </a:prstGeom>
        </p:spPr>
      </p:pic>
      <p:sp>
        <p:nvSpPr>
          <p:cNvPr id="8" name="Rechteck 7"/>
          <p:cNvSpPr/>
          <p:nvPr/>
        </p:nvSpPr>
        <p:spPr bwMode="auto">
          <a:xfrm>
            <a:off x="683568" y="4365104"/>
            <a:ext cx="8280920" cy="1872208"/>
          </a:xfrm>
          <a:prstGeom prst="rect">
            <a:avLst/>
          </a:prstGeom>
          <a:solidFill>
            <a:srgbClr val="FFFFFF">
              <a:alpha val="69804"/>
            </a:srgbClr>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5" name="Titel 4"/>
          <p:cNvSpPr>
            <a:spLocks noGrp="1"/>
          </p:cNvSpPr>
          <p:nvPr>
            <p:ph type="title"/>
          </p:nvPr>
        </p:nvSpPr>
        <p:spPr/>
        <p:txBody>
          <a:bodyPr/>
          <a:lstStyle/>
          <a:p>
            <a:endParaRPr lang="de-DE"/>
          </a:p>
        </p:txBody>
      </p:sp>
    </p:spTree>
    <p:extLst>
      <p:ext uri="{BB962C8B-B14F-4D97-AF65-F5344CB8AC3E}">
        <p14:creationId xmlns:p14="http://schemas.microsoft.com/office/powerpoint/2010/main" val="3485574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251520" y="5085184"/>
            <a:ext cx="8565454" cy="1152128"/>
            <a:chOff x="251520" y="4968351"/>
            <a:chExt cx="8565454" cy="801398"/>
          </a:xfrm>
        </p:grpSpPr>
        <p:sp>
          <p:nvSpPr>
            <p:cNvPr id="7" name="Rechteck 6"/>
            <p:cNvSpPr/>
            <p:nvPr/>
          </p:nvSpPr>
          <p:spPr bwMode="auto">
            <a:xfrm>
              <a:off x="254382" y="4968351"/>
              <a:ext cx="8553600" cy="360040"/>
            </a:xfrm>
            <a:prstGeom prst="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8" name="Rechteck 7"/>
            <p:cNvSpPr/>
            <p:nvPr/>
          </p:nvSpPr>
          <p:spPr bwMode="auto">
            <a:xfrm>
              <a:off x="251520" y="5013176"/>
              <a:ext cx="8565454" cy="756573"/>
            </a:xfrm>
            <a:custGeom>
              <a:avLst/>
              <a:gdLst>
                <a:gd name="connsiteX0" fmla="*/ 0 w 8565454"/>
                <a:gd name="connsiteY0" fmla="*/ 0 h 1224136"/>
                <a:gd name="connsiteX1" fmla="*/ 8565454 w 8565454"/>
                <a:gd name="connsiteY1" fmla="*/ 0 h 1224136"/>
                <a:gd name="connsiteX2" fmla="*/ 8565454 w 8565454"/>
                <a:gd name="connsiteY2" fmla="*/ 1224136 h 1224136"/>
                <a:gd name="connsiteX3" fmla="*/ 0 w 8565454"/>
                <a:gd name="connsiteY3" fmla="*/ 1224136 h 1224136"/>
                <a:gd name="connsiteX4" fmla="*/ 0 w 8565454"/>
                <a:gd name="connsiteY4" fmla="*/ 0 h 1224136"/>
                <a:gd name="connsiteX0" fmla="*/ 10360 w 8575814"/>
                <a:gd name="connsiteY0" fmla="*/ 0 h 1224136"/>
                <a:gd name="connsiteX1" fmla="*/ 8575814 w 8575814"/>
                <a:gd name="connsiteY1" fmla="*/ 0 h 1224136"/>
                <a:gd name="connsiteX2" fmla="*/ 8575814 w 8575814"/>
                <a:gd name="connsiteY2" fmla="*/ 1224136 h 1224136"/>
                <a:gd name="connsiteX3" fmla="*/ 10360 w 8575814"/>
                <a:gd name="connsiteY3" fmla="*/ 1224136 h 1224136"/>
                <a:gd name="connsiteX4" fmla="*/ 0 w 8575814"/>
                <a:gd name="connsiteY4" fmla="*/ 412934 h 1224136"/>
                <a:gd name="connsiteX5" fmla="*/ 10360 w 8575814"/>
                <a:gd name="connsiteY5" fmla="*/ 0 h 1224136"/>
                <a:gd name="connsiteX0" fmla="*/ 10360 w 8575814"/>
                <a:gd name="connsiteY0" fmla="*/ 0 h 1224136"/>
                <a:gd name="connsiteX1" fmla="*/ 371789 w 8575814"/>
                <a:gd name="connsiteY1" fmla="*/ 951 h 1224136"/>
                <a:gd name="connsiteX2" fmla="*/ 8575814 w 8575814"/>
                <a:gd name="connsiteY2" fmla="*/ 0 h 1224136"/>
                <a:gd name="connsiteX3" fmla="*/ 8575814 w 8575814"/>
                <a:gd name="connsiteY3" fmla="*/ 1224136 h 1224136"/>
                <a:gd name="connsiteX4" fmla="*/ 10360 w 8575814"/>
                <a:gd name="connsiteY4" fmla="*/ 1224136 h 1224136"/>
                <a:gd name="connsiteX5" fmla="*/ 0 w 8575814"/>
                <a:gd name="connsiteY5" fmla="*/ 412934 h 1224136"/>
                <a:gd name="connsiteX6" fmla="*/ 10360 w 8575814"/>
                <a:gd name="connsiteY6" fmla="*/ 0 h 1224136"/>
                <a:gd name="connsiteX0" fmla="*/ 10360 w 8575814"/>
                <a:gd name="connsiteY0" fmla="*/ 9097 h 1233233"/>
                <a:gd name="connsiteX1" fmla="*/ 150726 w 8575814"/>
                <a:gd name="connsiteY1" fmla="*/ 0 h 1233233"/>
                <a:gd name="connsiteX2" fmla="*/ 371789 w 8575814"/>
                <a:gd name="connsiteY2" fmla="*/ 10048 h 1233233"/>
                <a:gd name="connsiteX3" fmla="*/ 8575814 w 8575814"/>
                <a:gd name="connsiteY3" fmla="*/ 9097 h 1233233"/>
                <a:gd name="connsiteX4" fmla="*/ 8575814 w 8575814"/>
                <a:gd name="connsiteY4" fmla="*/ 1233233 h 1233233"/>
                <a:gd name="connsiteX5" fmla="*/ 10360 w 8575814"/>
                <a:gd name="connsiteY5" fmla="*/ 1233233 h 1233233"/>
                <a:gd name="connsiteX6" fmla="*/ 0 w 8575814"/>
                <a:gd name="connsiteY6" fmla="*/ 422031 h 1233233"/>
                <a:gd name="connsiteX7" fmla="*/ 10360 w 8575814"/>
                <a:gd name="connsiteY7" fmla="*/ 9097 h 1233233"/>
                <a:gd name="connsiteX0" fmla="*/ 10360 w 8575814"/>
                <a:gd name="connsiteY0" fmla="*/ 0 h 1224136"/>
                <a:gd name="connsiteX1" fmla="*/ 211016 w 8575814"/>
                <a:gd name="connsiteY1" fmla="*/ 211967 h 1224136"/>
                <a:gd name="connsiteX2" fmla="*/ 371789 w 8575814"/>
                <a:gd name="connsiteY2" fmla="*/ 951 h 1224136"/>
                <a:gd name="connsiteX3" fmla="*/ 8575814 w 8575814"/>
                <a:gd name="connsiteY3" fmla="*/ 0 h 1224136"/>
                <a:gd name="connsiteX4" fmla="*/ 8575814 w 8575814"/>
                <a:gd name="connsiteY4" fmla="*/ 1224136 h 1224136"/>
                <a:gd name="connsiteX5" fmla="*/ 10360 w 8575814"/>
                <a:gd name="connsiteY5" fmla="*/ 1224136 h 1224136"/>
                <a:gd name="connsiteX6" fmla="*/ 0 w 8575814"/>
                <a:gd name="connsiteY6" fmla="*/ 412934 h 1224136"/>
                <a:gd name="connsiteX7" fmla="*/ 10360 w 8575814"/>
                <a:gd name="connsiteY7" fmla="*/ 0 h 1224136"/>
                <a:gd name="connsiteX0" fmla="*/ 0 w 8565454"/>
                <a:gd name="connsiteY0" fmla="*/ 0 h 1224136"/>
                <a:gd name="connsiteX1" fmla="*/ 200656 w 8565454"/>
                <a:gd name="connsiteY1" fmla="*/ 211967 h 1224136"/>
                <a:gd name="connsiteX2" fmla="*/ 361429 w 8565454"/>
                <a:gd name="connsiteY2" fmla="*/ 951 h 1224136"/>
                <a:gd name="connsiteX3" fmla="*/ 8565454 w 8565454"/>
                <a:gd name="connsiteY3" fmla="*/ 0 h 1224136"/>
                <a:gd name="connsiteX4" fmla="*/ 8565454 w 8565454"/>
                <a:gd name="connsiteY4" fmla="*/ 1224136 h 1224136"/>
                <a:gd name="connsiteX5" fmla="*/ 0 w 8565454"/>
                <a:gd name="connsiteY5" fmla="*/ 1224136 h 1224136"/>
                <a:gd name="connsiteX6" fmla="*/ 0 w 8565454"/>
                <a:gd name="connsiteY6" fmla="*/ 0 h 122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65454" h="1224136">
                  <a:moveTo>
                    <a:pt x="0" y="0"/>
                  </a:moveTo>
                  <a:lnTo>
                    <a:pt x="200656" y="211967"/>
                  </a:lnTo>
                  <a:lnTo>
                    <a:pt x="361429" y="951"/>
                  </a:lnTo>
                  <a:lnTo>
                    <a:pt x="8565454" y="0"/>
                  </a:lnTo>
                  <a:lnTo>
                    <a:pt x="8565454" y="1224136"/>
                  </a:lnTo>
                  <a:lnTo>
                    <a:pt x="0" y="1224136"/>
                  </a:lnTo>
                  <a:lnTo>
                    <a:pt x="0" y="0"/>
                  </a:lnTo>
                  <a:close/>
                </a:path>
              </a:pathLst>
            </a:custGeom>
            <a:solidFill>
              <a:schemeClr val="bg1"/>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grpSp>
      <p:sp>
        <p:nvSpPr>
          <p:cNvPr id="19" name="Textplatzhalter 18"/>
          <p:cNvSpPr>
            <a:spLocks noGrp="1"/>
          </p:cNvSpPr>
          <p:nvPr>
            <p:ph type="body" sz="quarter" idx="12"/>
          </p:nvPr>
        </p:nvSpPr>
        <p:spPr/>
        <p:txBody>
          <a:bodyPr/>
          <a:lstStyle/>
          <a:p>
            <a:pPr marL="0" lvl="0" indent="0">
              <a:buNone/>
            </a:pPr>
            <a:r>
              <a:rPr lang="de-DE" sz="2100" dirty="0"/>
              <a:t>Vertragliche Grundlagen </a:t>
            </a:r>
            <a:endParaRPr lang="de-DE" sz="2100" b="0" dirty="0"/>
          </a:p>
          <a:p>
            <a:r>
              <a:rPr lang="de-DE" sz="2000" dirty="0"/>
              <a:t>Vertragsmuster liegen </a:t>
            </a:r>
            <a:r>
              <a:rPr lang="de-DE" sz="2000" dirty="0" smtClean="0"/>
              <a:t>transparent vor</a:t>
            </a:r>
            <a:endParaRPr lang="de-DE" sz="2000" dirty="0"/>
          </a:p>
          <a:p>
            <a:r>
              <a:rPr lang="de-DE" sz="2000" dirty="0" smtClean="0"/>
              <a:t>Geregelt sind auf Ebene Betrieb - Hochschule u.a</a:t>
            </a:r>
            <a:r>
              <a:rPr lang="de-DE" sz="2000" dirty="0"/>
              <a:t>.</a:t>
            </a:r>
          </a:p>
          <a:p>
            <a:pPr lvl="1"/>
            <a:r>
              <a:rPr lang="de-DE" sz="1800" dirty="0"/>
              <a:t>Rechte und </a:t>
            </a:r>
            <a:r>
              <a:rPr lang="de-DE" sz="1800" dirty="0" smtClean="0"/>
              <a:t>Pflichten (</a:t>
            </a:r>
            <a:r>
              <a:rPr lang="de-DE" sz="1600" dirty="0" smtClean="0"/>
              <a:t>z.B. Prüfungsfreistellung)</a:t>
            </a:r>
            <a:endParaRPr lang="de-DE" sz="1600" dirty="0"/>
          </a:p>
          <a:p>
            <a:pPr lvl="1"/>
            <a:r>
              <a:rPr lang="de-DE" sz="1800" dirty="0" smtClean="0"/>
              <a:t>Bedingungen und Modalitäten der Vertragsbeendigung</a:t>
            </a:r>
          </a:p>
          <a:p>
            <a:pPr lvl="1"/>
            <a:r>
              <a:rPr lang="de-DE" sz="1800" dirty="0" smtClean="0"/>
              <a:t>Beteiligung </a:t>
            </a:r>
            <a:r>
              <a:rPr lang="de-DE" sz="1800" dirty="0"/>
              <a:t>an Gremien</a:t>
            </a:r>
          </a:p>
          <a:p>
            <a:pPr lvl="1"/>
            <a:r>
              <a:rPr lang="de-DE" sz="1800" dirty="0"/>
              <a:t>Auswahl der dual </a:t>
            </a:r>
            <a:r>
              <a:rPr lang="de-DE" sz="1800" dirty="0" smtClean="0"/>
              <a:t>Studierenden (Auswahlkriterien)</a:t>
            </a:r>
          </a:p>
          <a:p>
            <a:r>
              <a:rPr lang="de-DE" sz="2000" dirty="0" smtClean="0"/>
              <a:t>Geregelt sind auf Ebene Betrieb - Studierender u.a.</a:t>
            </a:r>
          </a:p>
          <a:p>
            <a:pPr lvl="1"/>
            <a:r>
              <a:rPr lang="de-DE" sz="1800" dirty="0" smtClean="0"/>
              <a:t>Vergütung, Arbeitszeit, </a:t>
            </a:r>
            <a:r>
              <a:rPr lang="de-DE" sz="1800" dirty="0"/>
              <a:t>Urlaubsanspruch </a:t>
            </a:r>
            <a:r>
              <a:rPr lang="de-DE" sz="1800" dirty="0" smtClean="0"/>
              <a:t>und Freistellungsregelungen </a:t>
            </a:r>
          </a:p>
          <a:p>
            <a:pPr lvl="1"/>
            <a:r>
              <a:rPr lang="de-DE" sz="1800" dirty="0" smtClean="0"/>
              <a:t>Bereitstellung </a:t>
            </a:r>
            <a:r>
              <a:rPr lang="de-DE" sz="1800" dirty="0"/>
              <a:t>der </a:t>
            </a:r>
            <a:r>
              <a:rPr lang="de-DE" sz="1800" dirty="0" smtClean="0"/>
              <a:t>Ausbildungsmittel und Übernahme </a:t>
            </a:r>
            <a:r>
              <a:rPr lang="de-DE" sz="1800" dirty="0"/>
              <a:t>von </a:t>
            </a:r>
            <a:r>
              <a:rPr lang="de-DE" sz="1800" dirty="0" smtClean="0"/>
              <a:t>Studiengebühren</a:t>
            </a:r>
            <a:endParaRPr lang="de-DE" sz="1800" dirty="0"/>
          </a:p>
          <a:p>
            <a:pPr lvl="1"/>
            <a:r>
              <a:rPr lang="de-DE" sz="1800" dirty="0"/>
              <a:t>Bedingungen und Modalitäten der </a:t>
            </a:r>
            <a:r>
              <a:rPr lang="de-DE" sz="1800" dirty="0" smtClean="0"/>
              <a:t>Vertragsbeendigung </a:t>
            </a:r>
            <a:r>
              <a:rPr lang="de-DE" dirty="0"/>
              <a:t/>
            </a:r>
            <a:br>
              <a:rPr lang="de-DE" dirty="0"/>
            </a:br>
            <a:endParaRPr lang="de-DE" dirty="0"/>
          </a:p>
          <a:p>
            <a:pPr marL="271463" indent="0">
              <a:buNone/>
            </a:pPr>
            <a:r>
              <a:rPr lang="de-DE" dirty="0"/>
              <a:t>Arbeitnehmervertreter </a:t>
            </a:r>
            <a:r>
              <a:rPr lang="de-DE" dirty="0" smtClean="0"/>
              <a:t>können Einfluss </a:t>
            </a:r>
            <a:r>
              <a:rPr lang="de-DE" dirty="0"/>
              <a:t>auf </a:t>
            </a:r>
            <a:r>
              <a:rPr lang="de-DE" dirty="0" smtClean="0"/>
              <a:t>Verträge nehmen</a:t>
            </a:r>
            <a:endParaRPr lang="de-DE" dirty="0"/>
          </a:p>
          <a:p>
            <a:pPr lvl="1"/>
            <a:r>
              <a:rPr lang="de-DE" dirty="0"/>
              <a:t>Auf Ebene der Hochschulen </a:t>
            </a:r>
            <a:r>
              <a:rPr lang="de-DE" dirty="0" smtClean="0"/>
              <a:t>u.a</a:t>
            </a:r>
            <a:r>
              <a:rPr lang="de-DE" dirty="0"/>
              <a:t>. über Landespolitik, </a:t>
            </a:r>
            <a:r>
              <a:rPr lang="de-DE" dirty="0" smtClean="0"/>
              <a:t>Hochschulrat, duale Kommission, LAB, </a:t>
            </a:r>
            <a:r>
              <a:rPr lang="de-DE" dirty="0"/>
              <a:t>BBAs</a:t>
            </a:r>
            <a:r>
              <a:rPr lang="de-DE" dirty="0" smtClean="0"/>
              <a:t>.</a:t>
            </a:r>
          </a:p>
          <a:p>
            <a:pPr lvl="1"/>
            <a:r>
              <a:rPr lang="de-DE" dirty="0" smtClean="0"/>
              <a:t>Auf Ebene des Betriebs z.B. </a:t>
            </a:r>
            <a:r>
              <a:rPr lang="de-DE" dirty="0"/>
              <a:t>gemäß </a:t>
            </a:r>
            <a:r>
              <a:rPr lang="de-DE" u="sng" dirty="0"/>
              <a:t>§95 </a:t>
            </a:r>
            <a:r>
              <a:rPr lang="de-DE" u="sng" dirty="0" smtClean="0"/>
              <a:t>BetrVG</a:t>
            </a:r>
            <a:r>
              <a:rPr lang="de-DE" dirty="0" smtClean="0"/>
              <a:t>.</a:t>
            </a:r>
            <a:endParaRPr lang="de-DE" dirty="0"/>
          </a:p>
          <a:p>
            <a:pPr lvl="1"/>
            <a:endParaRPr lang="de-DE" sz="1800" dirty="0" smtClean="0"/>
          </a:p>
          <a:p>
            <a:endParaRPr lang="de-DE" dirty="0"/>
          </a:p>
        </p:txBody>
      </p:sp>
      <p:sp>
        <p:nvSpPr>
          <p:cNvPr id="2" name="Titel 1"/>
          <p:cNvSpPr>
            <a:spLocks noGrp="1"/>
          </p:cNvSpPr>
          <p:nvPr>
            <p:ph type="title"/>
          </p:nvPr>
        </p:nvSpPr>
        <p:spPr/>
        <p:txBody>
          <a:bodyPr/>
          <a:lstStyle/>
          <a:p>
            <a:r>
              <a:rPr lang="de-DE" dirty="0" smtClean="0"/>
              <a:t>Qualitätskriterien für die Praxisphasen *</a:t>
            </a:r>
            <a:endParaRPr lang="de-DE" dirty="0"/>
          </a:p>
        </p:txBody>
      </p:sp>
      <p:sp>
        <p:nvSpPr>
          <p:cNvPr id="3" name="Foliennummernplatzhalter 2"/>
          <p:cNvSpPr>
            <a:spLocks noGrp="1"/>
          </p:cNvSpPr>
          <p:nvPr>
            <p:ph type="sldNum" sz="quarter" idx="10"/>
          </p:nvPr>
        </p:nvSpPr>
        <p:spPr>
          <a:xfrm>
            <a:off x="8688735" y="6589713"/>
            <a:ext cx="128240" cy="141642"/>
          </a:xfrm>
        </p:spPr>
        <p:txBody>
          <a:bodyPr/>
          <a:lstStyle/>
          <a:p>
            <a:fld id="{4F0376C5-2B29-4874-80BB-927AD021F2B2}" type="slidenum">
              <a:rPr lang="de-DE" smtClean="0"/>
              <a:t>31</a:t>
            </a:fld>
            <a:endParaRPr lang="de-DE" dirty="0">
              <a:solidFill>
                <a:schemeClr val="tx1"/>
              </a:solidFill>
            </a:endParaRPr>
          </a:p>
        </p:txBody>
      </p:sp>
      <p:sp>
        <p:nvSpPr>
          <p:cNvPr id="17" name="Fußzeilenplatzhalter 4"/>
          <p:cNvSpPr>
            <a:spLocks noGrp="1"/>
          </p:cNvSpPr>
          <p:nvPr>
            <p:ph type="ftr" sz="quarter" idx="11"/>
          </p:nvPr>
        </p:nvSpPr>
        <p:spPr>
          <a:xfrm>
            <a:off x="184150" y="6589713"/>
            <a:ext cx="3600000" cy="153888"/>
          </a:xfrm>
        </p:spPr>
        <p:txBody>
          <a:bodyPr anchor="ctr"/>
          <a:lstStyle/>
          <a:p>
            <a:r>
              <a:rPr lang="de-DE" sz="1000" dirty="0" smtClean="0"/>
              <a:t>* BIBB-HA Empfehlung 169. </a:t>
            </a:r>
            <a:r>
              <a:rPr lang="de-DE" sz="1000" dirty="0"/>
              <a:t>S. </a:t>
            </a:r>
            <a:r>
              <a:rPr lang="de-DE" sz="1000" dirty="0" smtClean="0"/>
              <a:t>10f.</a:t>
            </a:r>
            <a:endParaRPr lang="de-DE" sz="1000" dirty="0"/>
          </a:p>
        </p:txBody>
      </p:sp>
      <p:sp>
        <p:nvSpPr>
          <p:cNvPr id="9" name="Interaktive Schaltfläche: Anfang 8">
            <a:hlinkClick r:id="rId3" action="ppaction://hlinksldjump" highlightClick="1"/>
          </p:cNvPr>
          <p:cNvSpPr/>
          <p:nvPr/>
        </p:nvSpPr>
        <p:spPr bwMode="auto">
          <a:xfrm flipH="1">
            <a:off x="8923587" y="6237311"/>
            <a:ext cx="175915" cy="175915"/>
          </a:xfrm>
          <a:prstGeom prst="actionButtonBeginning">
            <a:avLst/>
          </a:prstGeom>
          <a:noFill/>
          <a:ln w="9525" cap="flat" cmpd="sng" algn="ctr">
            <a:solidFill>
              <a:schemeClr val="accent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09077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9">
                                            <p:txEl>
                                              <p:pRg st="11" end="11"/>
                                            </p:txEl>
                                          </p:spTgt>
                                        </p:tgtEl>
                                        <p:attrNameLst>
                                          <p:attrName>style.visibility</p:attrName>
                                        </p:attrNameLst>
                                      </p:cBhvr>
                                      <p:to>
                                        <p:strVal val="visible"/>
                                      </p:to>
                                    </p:set>
                                    <p:animEffect transition="in" filter="fade">
                                      <p:cBhvr>
                                        <p:cTn id="10" dur="500"/>
                                        <p:tgtEl>
                                          <p:spTgt spid="19">
                                            <p:txEl>
                                              <p:pRg st="11" end="1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xEl>
                                              <p:pRg st="12" end="12"/>
                                            </p:txEl>
                                          </p:spTgt>
                                        </p:tgtEl>
                                        <p:attrNameLst>
                                          <p:attrName>style.visibility</p:attrName>
                                        </p:attrNameLst>
                                      </p:cBhvr>
                                      <p:to>
                                        <p:strVal val="visible"/>
                                      </p:to>
                                    </p:set>
                                    <p:animEffect transition="in" filter="fade">
                                      <p:cBhvr>
                                        <p:cTn id="13" dur="500"/>
                                        <p:tgtEl>
                                          <p:spTgt spid="19">
                                            <p:txEl>
                                              <p:pRg st="12" end="1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xEl>
                                              <p:pRg st="13" end="13"/>
                                            </p:txEl>
                                          </p:spTgt>
                                        </p:tgtEl>
                                        <p:attrNameLst>
                                          <p:attrName>style.visibility</p:attrName>
                                        </p:attrNameLst>
                                      </p:cBhvr>
                                      <p:to>
                                        <p:strVal val="visible"/>
                                      </p:to>
                                    </p:set>
                                    <p:animEffect transition="in" filter="fade">
                                      <p:cBhvr>
                                        <p:cTn id="16" dur="500"/>
                                        <p:tgtEl>
                                          <p:spTgt spid="1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5" y="3563280"/>
            <a:ext cx="8421440" cy="2890056"/>
          </a:xfrm>
        </p:spPr>
        <p:txBody>
          <a:bodyPr/>
          <a:lstStyle/>
          <a:p>
            <a:r>
              <a:rPr lang="de-DE" dirty="0" smtClean="0"/>
              <a:t>BetrVG §</a:t>
            </a:r>
            <a:r>
              <a:rPr lang="de-DE" dirty="0"/>
              <a:t>95 </a:t>
            </a:r>
            <a:r>
              <a:rPr lang="de-DE" dirty="0" smtClean="0"/>
              <a:t>Auswahlrichtlinien</a:t>
            </a:r>
          </a:p>
          <a:p>
            <a:pPr lvl="1"/>
            <a:r>
              <a:rPr lang="de-DE" dirty="0"/>
              <a:t>(1) Richtlinien über die </a:t>
            </a:r>
            <a:r>
              <a:rPr lang="de-DE" b="1" dirty="0"/>
              <a:t>personelle Auswahl </a:t>
            </a:r>
            <a:r>
              <a:rPr lang="de-DE" dirty="0"/>
              <a:t>bei Einstellungen, </a:t>
            </a:r>
            <a:r>
              <a:rPr lang="de-DE" b="1" dirty="0"/>
              <a:t>Versetzungen</a:t>
            </a:r>
            <a:r>
              <a:rPr lang="de-DE" dirty="0" smtClean="0"/>
              <a:t>, Umgruppierungen </a:t>
            </a:r>
            <a:r>
              <a:rPr lang="de-DE" dirty="0"/>
              <a:t>und Kündigungen </a:t>
            </a:r>
            <a:r>
              <a:rPr lang="de-DE" b="1" dirty="0"/>
              <a:t>bedürfen </a:t>
            </a:r>
            <a:r>
              <a:rPr lang="de-DE" b="1" dirty="0" smtClean="0"/>
              <a:t>der </a:t>
            </a:r>
            <a:r>
              <a:rPr lang="de-DE" b="1" dirty="0" smtClean="0">
                <a:solidFill>
                  <a:schemeClr val="accent3"/>
                </a:solidFill>
              </a:rPr>
              <a:t>Zustimmung</a:t>
            </a:r>
            <a:r>
              <a:rPr lang="de-DE" dirty="0" smtClean="0">
                <a:solidFill>
                  <a:schemeClr val="accent3"/>
                </a:solidFill>
              </a:rPr>
              <a:t> </a:t>
            </a:r>
            <a:r>
              <a:rPr lang="de-DE" dirty="0"/>
              <a:t>des Betriebsrats. </a:t>
            </a:r>
            <a:r>
              <a:rPr lang="de-DE" dirty="0" smtClean="0"/>
              <a:t>[…]</a:t>
            </a:r>
            <a:endParaRPr lang="de-DE" dirty="0"/>
          </a:p>
          <a:p>
            <a:pPr marL="444500" lvl="1" indent="0">
              <a:buNone/>
            </a:pPr>
            <a:r>
              <a:rPr lang="de-DE" dirty="0" smtClean="0"/>
              <a:t/>
            </a:r>
            <a:br>
              <a:rPr lang="de-DE" dirty="0" smtClean="0"/>
            </a:br>
            <a:endParaRPr lang="de-DE" dirty="0" smtClean="0"/>
          </a:p>
        </p:txBody>
      </p:sp>
      <p:sp>
        <p:nvSpPr>
          <p:cNvPr id="4" name="Foliennummernplatzhalter 3"/>
          <p:cNvSpPr>
            <a:spLocks noGrp="1"/>
          </p:cNvSpPr>
          <p:nvPr>
            <p:ph type="sldNum" sz="quarter" idx="10"/>
          </p:nvPr>
        </p:nvSpPr>
        <p:spPr/>
        <p:txBody>
          <a:bodyPr/>
          <a:lstStyle/>
          <a:p>
            <a:fld id="{37D64997-12B8-4B92-8586-39D430AF88F2}" type="slidenum">
              <a:rPr lang="de-DE" smtClean="0"/>
              <a:pPr/>
              <a:t>32</a:t>
            </a:fld>
            <a:endParaRPr lang="de-DE">
              <a:solidFill>
                <a:schemeClr val="tx1"/>
              </a:solidFill>
            </a:endParaRPr>
          </a:p>
        </p:txBody>
      </p:sp>
      <p:pic>
        <p:nvPicPr>
          <p:cNvPr id="10" name="Grafik 9"/>
          <p:cNvPicPr>
            <a:picLocks noChangeAspect="1"/>
          </p:cNvPicPr>
          <p:nvPr/>
        </p:nvPicPr>
        <p:blipFill rotWithShape="1">
          <a:blip r:embed="rId3"/>
          <a:srcRect l="870" t="27506" r="730" b="22985"/>
          <a:stretch/>
        </p:blipFill>
        <p:spPr>
          <a:xfrm>
            <a:off x="-5355" y="1047194"/>
            <a:ext cx="9648641" cy="2067566"/>
          </a:xfrm>
          <a:prstGeom prst="rect">
            <a:avLst/>
          </a:prstGeom>
        </p:spPr>
      </p:pic>
      <p:sp>
        <p:nvSpPr>
          <p:cNvPr id="5" name="Titel 4"/>
          <p:cNvSpPr>
            <a:spLocks noGrp="1"/>
          </p:cNvSpPr>
          <p:nvPr>
            <p:ph type="title"/>
          </p:nvPr>
        </p:nvSpPr>
        <p:spPr/>
        <p:txBody>
          <a:bodyPr/>
          <a:lstStyle/>
          <a:p>
            <a:endParaRPr lang="de-DE"/>
          </a:p>
        </p:txBody>
      </p:sp>
    </p:spTree>
    <p:extLst>
      <p:ext uri="{BB962C8B-B14F-4D97-AF65-F5344CB8AC3E}">
        <p14:creationId xmlns:p14="http://schemas.microsoft.com/office/powerpoint/2010/main" val="646478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8"/>
          <p:cNvGrpSpPr/>
          <p:nvPr/>
        </p:nvGrpSpPr>
        <p:grpSpPr>
          <a:xfrm>
            <a:off x="251520" y="3573019"/>
            <a:ext cx="8565454" cy="2232244"/>
            <a:chOff x="251520" y="4968351"/>
            <a:chExt cx="8565454" cy="1634662"/>
          </a:xfrm>
        </p:grpSpPr>
        <p:sp>
          <p:nvSpPr>
            <p:cNvPr id="10" name="Rechteck 9"/>
            <p:cNvSpPr/>
            <p:nvPr/>
          </p:nvSpPr>
          <p:spPr bwMode="auto">
            <a:xfrm>
              <a:off x="254382" y="4968351"/>
              <a:ext cx="8553600" cy="360040"/>
            </a:xfrm>
            <a:prstGeom prst="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11" name="Rechteck 7"/>
            <p:cNvSpPr/>
            <p:nvPr/>
          </p:nvSpPr>
          <p:spPr bwMode="auto">
            <a:xfrm>
              <a:off x="251520" y="5013175"/>
              <a:ext cx="8565454" cy="1589838"/>
            </a:xfrm>
            <a:custGeom>
              <a:avLst/>
              <a:gdLst>
                <a:gd name="connsiteX0" fmla="*/ 0 w 8565454"/>
                <a:gd name="connsiteY0" fmla="*/ 0 h 1224136"/>
                <a:gd name="connsiteX1" fmla="*/ 8565454 w 8565454"/>
                <a:gd name="connsiteY1" fmla="*/ 0 h 1224136"/>
                <a:gd name="connsiteX2" fmla="*/ 8565454 w 8565454"/>
                <a:gd name="connsiteY2" fmla="*/ 1224136 h 1224136"/>
                <a:gd name="connsiteX3" fmla="*/ 0 w 8565454"/>
                <a:gd name="connsiteY3" fmla="*/ 1224136 h 1224136"/>
                <a:gd name="connsiteX4" fmla="*/ 0 w 8565454"/>
                <a:gd name="connsiteY4" fmla="*/ 0 h 1224136"/>
                <a:gd name="connsiteX0" fmla="*/ 10360 w 8575814"/>
                <a:gd name="connsiteY0" fmla="*/ 0 h 1224136"/>
                <a:gd name="connsiteX1" fmla="*/ 8575814 w 8575814"/>
                <a:gd name="connsiteY1" fmla="*/ 0 h 1224136"/>
                <a:gd name="connsiteX2" fmla="*/ 8575814 w 8575814"/>
                <a:gd name="connsiteY2" fmla="*/ 1224136 h 1224136"/>
                <a:gd name="connsiteX3" fmla="*/ 10360 w 8575814"/>
                <a:gd name="connsiteY3" fmla="*/ 1224136 h 1224136"/>
                <a:gd name="connsiteX4" fmla="*/ 0 w 8575814"/>
                <a:gd name="connsiteY4" fmla="*/ 412934 h 1224136"/>
                <a:gd name="connsiteX5" fmla="*/ 10360 w 8575814"/>
                <a:gd name="connsiteY5" fmla="*/ 0 h 1224136"/>
                <a:gd name="connsiteX0" fmla="*/ 10360 w 8575814"/>
                <a:gd name="connsiteY0" fmla="*/ 0 h 1224136"/>
                <a:gd name="connsiteX1" fmla="*/ 371789 w 8575814"/>
                <a:gd name="connsiteY1" fmla="*/ 951 h 1224136"/>
                <a:gd name="connsiteX2" fmla="*/ 8575814 w 8575814"/>
                <a:gd name="connsiteY2" fmla="*/ 0 h 1224136"/>
                <a:gd name="connsiteX3" fmla="*/ 8575814 w 8575814"/>
                <a:gd name="connsiteY3" fmla="*/ 1224136 h 1224136"/>
                <a:gd name="connsiteX4" fmla="*/ 10360 w 8575814"/>
                <a:gd name="connsiteY4" fmla="*/ 1224136 h 1224136"/>
                <a:gd name="connsiteX5" fmla="*/ 0 w 8575814"/>
                <a:gd name="connsiteY5" fmla="*/ 412934 h 1224136"/>
                <a:gd name="connsiteX6" fmla="*/ 10360 w 8575814"/>
                <a:gd name="connsiteY6" fmla="*/ 0 h 1224136"/>
                <a:gd name="connsiteX0" fmla="*/ 10360 w 8575814"/>
                <a:gd name="connsiteY0" fmla="*/ 9097 h 1233233"/>
                <a:gd name="connsiteX1" fmla="*/ 150726 w 8575814"/>
                <a:gd name="connsiteY1" fmla="*/ 0 h 1233233"/>
                <a:gd name="connsiteX2" fmla="*/ 371789 w 8575814"/>
                <a:gd name="connsiteY2" fmla="*/ 10048 h 1233233"/>
                <a:gd name="connsiteX3" fmla="*/ 8575814 w 8575814"/>
                <a:gd name="connsiteY3" fmla="*/ 9097 h 1233233"/>
                <a:gd name="connsiteX4" fmla="*/ 8575814 w 8575814"/>
                <a:gd name="connsiteY4" fmla="*/ 1233233 h 1233233"/>
                <a:gd name="connsiteX5" fmla="*/ 10360 w 8575814"/>
                <a:gd name="connsiteY5" fmla="*/ 1233233 h 1233233"/>
                <a:gd name="connsiteX6" fmla="*/ 0 w 8575814"/>
                <a:gd name="connsiteY6" fmla="*/ 422031 h 1233233"/>
                <a:gd name="connsiteX7" fmla="*/ 10360 w 8575814"/>
                <a:gd name="connsiteY7" fmla="*/ 9097 h 1233233"/>
                <a:gd name="connsiteX0" fmla="*/ 10360 w 8575814"/>
                <a:gd name="connsiteY0" fmla="*/ 0 h 1224136"/>
                <a:gd name="connsiteX1" fmla="*/ 211016 w 8575814"/>
                <a:gd name="connsiteY1" fmla="*/ 211967 h 1224136"/>
                <a:gd name="connsiteX2" fmla="*/ 371789 w 8575814"/>
                <a:gd name="connsiteY2" fmla="*/ 951 h 1224136"/>
                <a:gd name="connsiteX3" fmla="*/ 8575814 w 8575814"/>
                <a:gd name="connsiteY3" fmla="*/ 0 h 1224136"/>
                <a:gd name="connsiteX4" fmla="*/ 8575814 w 8575814"/>
                <a:gd name="connsiteY4" fmla="*/ 1224136 h 1224136"/>
                <a:gd name="connsiteX5" fmla="*/ 10360 w 8575814"/>
                <a:gd name="connsiteY5" fmla="*/ 1224136 h 1224136"/>
                <a:gd name="connsiteX6" fmla="*/ 0 w 8575814"/>
                <a:gd name="connsiteY6" fmla="*/ 412934 h 1224136"/>
                <a:gd name="connsiteX7" fmla="*/ 10360 w 8575814"/>
                <a:gd name="connsiteY7" fmla="*/ 0 h 1224136"/>
                <a:gd name="connsiteX0" fmla="*/ 0 w 8565454"/>
                <a:gd name="connsiteY0" fmla="*/ 0 h 1224136"/>
                <a:gd name="connsiteX1" fmla="*/ 200656 w 8565454"/>
                <a:gd name="connsiteY1" fmla="*/ 211967 h 1224136"/>
                <a:gd name="connsiteX2" fmla="*/ 361429 w 8565454"/>
                <a:gd name="connsiteY2" fmla="*/ 951 h 1224136"/>
                <a:gd name="connsiteX3" fmla="*/ 8565454 w 8565454"/>
                <a:gd name="connsiteY3" fmla="*/ 0 h 1224136"/>
                <a:gd name="connsiteX4" fmla="*/ 8565454 w 8565454"/>
                <a:gd name="connsiteY4" fmla="*/ 1224136 h 1224136"/>
                <a:gd name="connsiteX5" fmla="*/ 0 w 8565454"/>
                <a:gd name="connsiteY5" fmla="*/ 1224136 h 1224136"/>
                <a:gd name="connsiteX6" fmla="*/ 0 w 8565454"/>
                <a:gd name="connsiteY6" fmla="*/ 0 h 1224136"/>
                <a:gd name="connsiteX0" fmla="*/ 0 w 8565454"/>
                <a:gd name="connsiteY0" fmla="*/ 0 h 1224136"/>
                <a:gd name="connsiteX1" fmla="*/ 189771 w 8565454"/>
                <a:gd name="connsiteY1" fmla="*/ 138312 h 1224136"/>
                <a:gd name="connsiteX2" fmla="*/ 361429 w 8565454"/>
                <a:gd name="connsiteY2" fmla="*/ 951 h 1224136"/>
                <a:gd name="connsiteX3" fmla="*/ 8565454 w 8565454"/>
                <a:gd name="connsiteY3" fmla="*/ 0 h 1224136"/>
                <a:gd name="connsiteX4" fmla="*/ 8565454 w 8565454"/>
                <a:gd name="connsiteY4" fmla="*/ 1224136 h 1224136"/>
                <a:gd name="connsiteX5" fmla="*/ 0 w 8565454"/>
                <a:gd name="connsiteY5" fmla="*/ 1224136 h 1224136"/>
                <a:gd name="connsiteX6" fmla="*/ 0 w 8565454"/>
                <a:gd name="connsiteY6" fmla="*/ 0 h 122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65454" h="1224136">
                  <a:moveTo>
                    <a:pt x="0" y="0"/>
                  </a:moveTo>
                  <a:lnTo>
                    <a:pt x="189771" y="138312"/>
                  </a:lnTo>
                  <a:lnTo>
                    <a:pt x="361429" y="951"/>
                  </a:lnTo>
                  <a:lnTo>
                    <a:pt x="8565454" y="0"/>
                  </a:lnTo>
                  <a:lnTo>
                    <a:pt x="8565454" y="1224136"/>
                  </a:lnTo>
                  <a:lnTo>
                    <a:pt x="0" y="1224136"/>
                  </a:lnTo>
                  <a:lnTo>
                    <a:pt x="0" y="0"/>
                  </a:lnTo>
                  <a:close/>
                </a:path>
              </a:pathLst>
            </a:custGeom>
            <a:solidFill>
              <a:schemeClr val="bg1"/>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grpSp>
      <p:sp>
        <p:nvSpPr>
          <p:cNvPr id="19" name="Textplatzhalter 18"/>
          <p:cNvSpPr>
            <a:spLocks noGrp="1"/>
          </p:cNvSpPr>
          <p:nvPr>
            <p:ph type="body" sz="quarter" idx="12"/>
          </p:nvPr>
        </p:nvSpPr>
        <p:spPr/>
        <p:txBody>
          <a:bodyPr/>
          <a:lstStyle/>
          <a:p>
            <a:pPr marL="0" lvl="0" indent="0">
              <a:lnSpc>
                <a:spcPct val="90000"/>
              </a:lnSpc>
              <a:buNone/>
            </a:pPr>
            <a:r>
              <a:rPr lang="de-DE" dirty="0"/>
              <a:t>Qualitätssicherung </a:t>
            </a:r>
            <a:r>
              <a:rPr lang="de-DE" dirty="0" smtClean="0"/>
              <a:t>in den Lernorten</a:t>
            </a:r>
            <a:endParaRPr lang="de-DE" dirty="0"/>
          </a:p>
          <a:p>
            <a:pPr>
              <a:lnSpc>
                <a:spcPct val="100000"/>
              </a:lnSpc>
            </a:pPr>
            <a:r>
              <a:rPr lang="de-DE" b="0" dirty="0" smtClean="0"/>
              <a:t>Die Hochschule verfügt über ein </a:t>
            </a:r>
            <a:r>
              <a:rPr lang="de-DE" dirty="0" smtClean="0"/>
              <a:t>lernortübergreifendes, abgestimmtes Qualitätssicherungs- </a:t>
            </a:r>
            <a:r>
              <a:rPr lang="de-DE" dirty="0"/>
              <a:t>und Entwicklungskonzept</a:t>
            </a:r>
          </a:p>
          <a:p>
            <a:pPr>
              <a:lnSpc>
                <a:spcPct val="100000"/>
              </a:lnSpc>
            </a:pPr>
            <a:r>
              <a:rPr lang="de-DE" dirty="0"/>
              <a:t>Breite der Ausbildung </a:t>
            </a:r>
            <a:r>
              <a:rPr lang="de-DE" b="0" dirty="0"/>
              <a:t>ist </a:t>
            </a:r>
            <a:r>
              <a:rPr lang="de-DE" b="0" dirty="0" smtClean="0"/>
              <a:t>gesichert und zielt nicht auf eine betriebliche Tätigkeit</a:t>
            </a:r>
          </a:p>
          <a:p>
            <a:pPr lvl="1">
              <a:lnSpc>
                <a:spcPct val="100000"/>
              </a:lnSpc>
            </a:pPr>
            <a:r>
              <a:rPr lang="de-DE" dirty="0" smtClean="0"/>
              <a:t>Zeigt sich im Modulhandbuch und daran abgeleitet in den Qualifikationszielen der Praxisphasen</a:t>
            </a:r>
            <a:endParaRPr lang="de-DE" b="0" dirty="0"/>
          </a:p>
          <a:p>
            <a:r>
              <a:rPr lang="de-DE" dirty="0" smtClean="0"/>
              <a:t>Lernfortschritte </a:t>
            </a:r>
            <a:r>
              <a:rPr lang="de-DE" dirty="0"/>
              <a:t>und </a:t>
            </a:r>
            <a:r>
              <a:rPr lang="de-DE" dirty="0" smtClean="0"/>
              <a:t>Betreuungssituation </a:t>
            </a:r>
            <a:r>
              <a:rPr lang="de-DE" b="0" dirty="0"/>
              <a:t>wird im Betrieb regelmäßig </a:t>
            </a:r>
            <a:r>
              <a:rPr lang="de-DE" b="0" dirty="0" smtClean="0"/>
              <a:t>evaluiert</a:t>
            </a:r>
            <a:r>
              <a:rPr lang="de-DE" dirty="0"/>
              <a:t/>
            </a:r>
            <a:br>
              <a:rPr lang="de-DE" dirty="0"/>
            </a:br>
            <a:endParaRPr lang="de-DE" dirty="0"/>
          </a:p>
          <a:p>
            <a:pPr marL="271463" indent="0">
              <a:buNone/>
            </a:pPr>
            <a:r>
              <a:rPr lang="de-DE" dirty="0" smtClean="0"/>
              <a:t>Betriebsräte können Standards </a:t>
            </a:r>
            <a:r>
              <a:rPr lang="de-DE" dirty="0"/>
              <a:t>gestalten </a:t>
            </a:r>
            <a:r>
              <a:rPr lang="de-DE" dirty="0" smtClean="0"/>
              <a:t>und Kriterien prüfen</a:t>
            </a:r>
            <a:endParaRPr lang="de-DE" dirty="0"/>
          </a:p>
          <a:p>
            <a:pPr lvl="1"/>
            <a:r>
              <a:rPr lang="de-DE" dirty="0" smtClean="0"/>
              <a:t>§§ 94, 98 BetrVG</a:t>
            </a:r>
            <a:endParaRPr lang="de-DE" dirty="0"/>
          </a:p>
          <a:p>
            <a:pPr marL="271463" indent="0">
              <a:buNone/>
            </a:pPr>
            <a:r>
              <a:rPr lang="de-DE" dirty="0" smtClean="0"/>
              <a:t>Arbeitnehmervertreter/innen </a:t>
            </a:r>
            <a:r>
              <a:rPr lang="de-DE" dirty="0"/>
              <a:t>können </a:t>
            </a:r>
            <a:r>
              <a:rPr lang="de-DE" dirty="0" smtClean="0"/>
              <a:t>in der akademischen Qualitätssicherung mitwirken.</a:t>
            </a:r>
            <a:endParaRPr lang="de-DE" dirty="0"/>
          </a:p>
          <a:p>
            <a:pPr lvl="1"/>
            <a:r>
              <a:rPr lang="de-DE" dirty="0" smtClean="0"/>
              <a:t>Berufspraxisvertreter sind fester Bestandteil in der Akkreditierung von Hochschulen und Studiengängen. Mehr </a:t>
            </a:r>
            <a:r>
              <a:rPr lang="de-DE" dirty="0"/>
              <a:t>Infos auf: www.gutachternetzwerk.de</a:t>
            </a:r>
          </a:p>
        </p:txBody>
      </p:sp>
      <p:sp>
        <p:nvSpPr>
          <p:cNvPr id="2" name="Titel 1"/>
          <p:cNvSpPr>
            <a:spLocks noGrp="1"/>
          </p:cNvSpPr>
          <p:nvPr>
            <p:ph type="title"/>
          </p:nvPr>
        </p:nvSpPr>
        <p:spPr/>
        <p:txBody>
          <a:bodyPr/>
          <a:lstStyle/>
          <a:p>
            <a:r>
              <a:rPr lang="de-DE" dirty="0" smtClean="0"/>
              <a:t>Qualitätskriterien für die Praxisphasen *</a:t>
            </a:r>
            <a:endParaRPr lang="de-DE" dirty="0"/>
          </a:p>
        </p:txBody>
      </p:sp>
      <p:sp>
        <p:nvSpPr>
          <p:cNvPr id="3" name="Foliennummernplatzhalter 2"/>
          <p:cNvSpPr>
            <a:spLocks noGrp="1"/>
          </p:cNvSpPr>
          <p:nvPr>
            <p:ph type="sldNum" sz="quarter" idx="10"/>
          </p:nvPr>
        </p:nvSpPr>
        <p:spPr>
          <a:xfrm>
            <a:off x="8688735" y="6589713"/>
            <a:ext cx="128240" cy="141642"/>
          </a:xfrm>
        </p:spPr>
        <p:txBody>
          <a:bodyPr/>
          <a:lstStyle/>
          <a:p>
            <a:fld id="{81BABD94-2743-44C5-854E-99226E4A1786}" type="slidenum">
              <a:rPr lang="de-DE" smtClean="0"/>
              <a:t>33</a:t>
            </a:fld>
            <a:endParaRPr lang="de-DE" dirty="0">
              <a:solidFill>
                <a:schemeClr val="tx1"/>
              </a:solidFill>
            </a:endParaRPr>
          </a:p>
        </p:txBody>
      </p:sp>
      <p:sp>
        <p:nvSpPr>
          <p:cNvPr id="17" name="Fußzeilenplatzhalter 4"/>
          <p:cNvSpPr>
            <a:spLocks noGrp="1"/>
          </p:cNvSpPr>
          <p:nvPr>
            <p:ph type="ftr" sz="quarter" idx="11"/>
          </p:nvPr>
        </p:nvSpPr>
        <p:spPr>
          <a:xfrm>
            <a:off x="184150" y="6589713"/>
            <a:ext cx="3600000" cy="153888"/>
          </a:xfrm>
        </p:spPr>
        <p:txBody>
          <a:bodyPr anchor="ctr"/>
          <a:lstStyle/>
          <a:p>
            <a:r>
              <a:rPr lang="de-DE" sz="1000" dirty="0" smtClean="0"/>
              <a:t>* BIBB-HA Empfehlung 169. </a:t>
            </a:r>
            <a:r>
              <a:rPr lang="de-DE" sz="1000" dirty="0"/>
              <a:t>S. </a:t>
            </a:r>
            <a:r>
              <a:rPr lang="de-DE" sz="1000" dirty="0" smtClean="0"/>
              <a:t>10f.</a:t>
            </a:r>
            <a:endParaRPr lang="de-DE" sz="1000" dirty="0"/>
          </a:p>
        </p:txBody>
      </p:sp>
      <p:sp>
        <p:nvSpPr>
          <p:cNvPr id="12" name="Interaktive Schaltfläche: Anfang 11">
            <a:hlinkClick r:id="rId3" action="ppaction://hlinksldjump" highlightClick="1"/>
          </p:cNvPr>
          <p:cNvSpPr/>
          <p:nvPr/>
        </p:nvSpPr>
        <p:spPr bwMode="auto">
          <a:xfrm flipH="1">
            <a:off x="8923587" y="6237311"/>
            <a:ext cx="175915" cy="175915"/>
          </a:xfrm>
          <a:prstGeom prst="actionButtonBeginning">
            <a:avLst/>
          </a:prstGeom>
          <a:noFill/>
          <a:ln w="9525" cap="flat" cmpd="sng" algn="ctr">
            <a:solidFill>
              <a:schemeClr val="accent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79329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9">
                                            <p:txEl>
                                              <p:pRg st="5" end="5"/>
                                            </p:txEl>
                                          </p:spTgt>
                                        </p:tgtEl>
                                        <p:attrNameLst>
                                          <p:attrName>style.visibility</p:attrName>
                                        </p:attrNameLst>
                                      </p:cBhvr>
                                      <p:to>
                                        <p:strVal val="visible"/>
                                      </p:to>
                                    </p:set>
                                    <p:animEffect transition="in" filter="fade">
                                      <p:cBhvr>
                                        <p:cTn id="10" dur="500"/>
                                        <p:tgtEl>
                                          <p:spTgt spid="19">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xEl>
                                              <p:pRg st="6" end="6"/>
                                            </p:txEl>
                                          </p:spTgt>
                                        </p:tgtEl>
                                        <p:attrNameLst>
                                          <p:attrName>style.visibility</p:attrName>
                                        </p:attrNameLst>
                                      </p:cBhvr>
                                      <p:to>
                                        <p:strVal val="visible"/>
                                      </p:to>
                                    </p:set>
                                    <p:animEffect transition="in" filter="fade">
                                      <p:cBhvr>
                                        <p:cTn id="13" dur="500"/>
                                        <p:tgtEl>
                                          <p:spTgt spid="19">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xEl>
                                              <p:pRg st="7" end="7"/>
                                            </p:txEl>
                                          </p:spTgt>
                                        </p:tgtEl>
                                        <p:attrNameLst>
                                          <p:attrName>style.visibility</p:attrName>
                                        </p:attrNameLst>
                                      </p:cBhvr>
                                      <p:to>
                                        <p:strVal val="visible"/>
                                      </p:to>
                                    </p:set>
                                    <p:animEffect transition="in" filter="fade">
                                      <p:cBhvr>
                                        <p:cTn id="16" dur="500"/>
                                        <p:tgtEl>
                                          <p:spTgt spid="19">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xEl>
                                              <p:pRg st="8" end="8"/>
                                            </p:txEl>
                                          </p:spTgt>
                                        </p:tgtEl>
                                        <p:attrNameLst>
                                          <p:attrName>style.visibility</p:attrName>
                                        </p:attrNameLst>
                                      </p:cBhvr>
                                      <p:to>
                                        <p:strVal val="visible"/>
                                      </p:to>
                                    </p:set>
                                    <p:animEffect transition="in" filter="fade">
                                      <p:cBhvr>
                                        <p:cTn id="19" dur="500"/>
                                        <p:tgtEl>
                                          <p:spTgt spid="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5" y="3563280"/>
            <a:ext cx="8421440" cy="2890056"/>
          </a:xfrm>
        </p:spPr>
        <p:txBody>
          <a:bodyPr/>
          <a:lstStyle/>
          <a:p>
            <a:r>
              <a:rPr lang="de-DE" dirty="0"/>
              <a:t>BetrVG </a:t>
            </a:r>
            <a:r>
              <a:rPr lang="de-DE" dirty="0" smtClean="0"/>
              <a:t>§</a:t>
            </a:r>
            <a:r>
              <a:rPr lang="de-DE" dirty="0"/>
              <a:t>94 Personalfragebogen, Beurteilungsgrundsätze</a:t>
            </a:r>
            <a:endParaRPr lang="de-DE" dirty="0" smtClean="0"/>
          </a:p>
          <a:p>
            <a:pPr lvl="1"/>
            <a:r>
              <a:rPr lang="de-DE" dirty="0" smtClean="0"/>
              <a:t>(1) </a:t>
            </a:r>
            <a:r>
              <a:rPr lang="de-DE" b="1" dirty="0" smtClean="0"/>
              <a:t>Personalfragebogen bedürfen der </a:t>
            </a:r>
            <a:r>
              <a:rPr lang="de-DE" b="1" dirty="0" smtClean="0">
                <a:solidFill>
                  <a:srgbClr val="FF0000"/>
                </a:solidFill>
              </a:rPr>
              <a:t>Zustimmung</a:t>
            </a:r>
            <a:r>
              <a:rPr lang="de-DE" b="1" dirty="0" smtClean="0"/>
              <a:t> des Betriebsrats.</a:t>
            </a:r>
            <a:r>
              <a:rPr lang="de-DE" dirty="0" smtClean="0"/>
              <a:t> Kommt eine Einigung über ihren Inhalt nicht zustande, so entscheidet die Einigungsstelle. […]</a:t>
            </a:r>
          </a:p>
          <a:p>
            <a:pPr lvl="1"/>
            <a:r>
              <a:rPr lang="de-DE" dirty="0"/>
              <a:t>(2) Absatz 1 </a:t>
            </a:r>
            <a:r>
              <a:rPr lang="de-DE" b="1" dirty="0"/>
              <a:t>gilt entsprechend für </a:t>
            </a:r>
            <a:r>
              <a:rPr lang="de-DE" b="1" dirty="0" smtClean="0"/>
              <a:t>[…] die </a:t>
            </a:r>
            <a:r>
              <a:rPr lang="de-DE" b="1" dirty="0"/>
              <a:t>Aufstellung allgemeiner Beurteilungsgrundsätze</a:t>
            </a:r>
            <a:r>
              <a:rPr lang="de-DE" dirty="0" smtClean="0"/>
              <a:t>.</a:t>
            </a:r>
            <a:endParaRPr lang="de-DE" dirty="0"/>
          </a:p>
        </p:txBody>
      </p:sp>
      <p:sp>
        <p:nvSpPr>
          <p:cNvPr id="4" name="Foliennummernplatzhalter 3"/>
          <p:cNvSpPr>
            <a:spLocks noGrp="1"/>
          </p:cNvSpPr>
          <p:nvPr>
            <p:ph type="sldNum" sz="quarter" idx="10"/>
          </p:nvPr>
        </p:nvSpPr>
        <p:spPr/>
        <p:txBody>
          <a:bodyPr/>
          <a:lstStyle/>
          <a:p>
            <a:fld id="{37D64997-12B8-4B92-8586-39D430AF88F2}" type="slidenum">
              <a:rPr lang="de-DE" smtClean="0"/>
              <a:pPr/>
              <a:t>34</a:t>
            </a:fld>
            <a:endParaRPr lang="de-DE">
              <a:solidFill>
                <a:schemeClr val="tx1"/>
              </a:solidFill>
            </a:endParaRPr>
          </a:p>
        </p:txBody>
      </p:sp>
      <p:pic>
        <p:nvPicPr>
          <p:cNvPr id="10" name="Grafik 9"/>
          <p:cNvPicPr>
            <a:picLocks noChangeAspect="1"/>
          </p:cNvPicPr>
          <p:nvPr/>
        </p:nvPicPr>
        <p:blipFill rotWithShape="1">
          <a:blip r:embed="rId3"/>
          <a:srcRect l="870" t="27506" r="730" b="22985"/>
          <a:stretch/>
        </p:blipFill>
        <p:spPr>
          <a:xfrm>
            <a:off x="-5355" y="1047194"/>
            <a:ext cx="9648641" cy="2067566"/>
          </a:xfrm>
          <a:prstGeom prst="rect">
            <a:avLst/>
          </a:prstGeom>
        </p:spPr>
      </p:pic>
      <p:sp>
        <p:nvSpPr>
          <p:cNvPr id="5" name="Titel 4"/>
          <p:cNvSpPr>
            <a:spLocks noGrp="1"/>
          </p:cNvSpPr>
          <p:nvPr>
            <p:ph type="title"/>
          </p:nvPr>
        </p:nvSpPr>
        <p:spPr/>
        <p:txBody>
          <a:bodyPr/>
          <a:lstStyle/>
          <a:p>
            <a:endParaRPr lang="de-DE"/>
          </a:p>
        </p:txBody>
      </p:sp>
    </p:spTree>
    <p:extLst>
      <p:ext uri="{BB962C8B-B14F-4D97-AF65-F5344CB8AC3E}">
        <p14:creationId xmlns:p14="http://schemas.microsoft.com/office/powerpoint/2010/main" val="1253704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5" y="3563280"/>
            <a:ext cx="8421440" cy="2890056"/>
          </a:xfrm>
        </p:spPr>
        <p:txBody>
          <a:bodyPr/>
          <a:lstStyle/>
          <a:p>
            <a:r>
              <a:rPr lang="de-DE" dirty="0"/>
              <a:t>BetrVG </a:t>
            </a:r>
            <a:r>
              <a:rPr lang="de-DE" dirty="0" smtClean="0"/>
              <a:t>§98 </a:t>
            </a:r>
            <a:r>
              <a:rPr lang="de-DE" dirty="0"/>
              <a:t>Durchführung betrieblicher Bildungsmaßnahmen</a:t>
            </a:r>
            <a:endParaRPr lang="de-DE" dirty="0" smtClean="0"/>
          </a:p>
          <a:p>
            <a:pPr lvl="1"/>
            <a:r>
              <a:rPr lang="de-DE" dirty="0" smtClean="0"/>
              <a:t>(1</a:t>
            </a:r>
            <a:r>
              <a:rPr lang="de-DE" dirty="0"/>
              <a:t>) Der Betriebsrat hat bei der </a:t>
            </a:r>
            <a:r>
              <a:rPr lang="de-DE" b="1" dirty="0"/>
              <a:t>Durchführung von Maßnahmen </a:t>
            </a:r>
            <a:r>
              <a:rPr lang="de-DE" b="1" dirty="0" smtClean="0"/>
              <a:t>der betrieblichen </a:t>
            </a:r>
            <a:r>
              <a:rPr lang="de-DE" b="1" dirty="0"/>
              <a:t>Berufsbildung </a:t>
            </a:r>
            <a:r>
              <a:rPr lang="de-DE" b="1" dirty="0">
                <a:solidFill>
                  <a:schemeClr val="accent3"/>
                </a:solidFill>
              </a:rPr>
              <a:t>mitzubestimmen</a:t>
            </a:r>
            <a:r>
              <a:rPr lang="de-DE" dirty="0" smtClean="0"/>
              <a:t>.</a:t>
            </a:r>
          </a:p>
          <a:p>
            <a:pPr lvl="1"/>
            <a:r>
              <a:rPr lang="de-DE" dirty="0"/>
              <a:t>(2) Der Betriebsrat kann der </a:t>
            </a:r>
            <a:r>
              <a:rPr lang="de-DE" b="1" dirty="0"/>
              <a:t>Bestellung einer mit der </a:t>
            </a:r>
            <a:r>
              <a:rPr lang="de-DE" b="1" dirty="0" smtClean="0"/>
              <a:t>Durchführung der </a:t>
            </a:r>
            <a:r>
              <a:rPr lang="de-DE" b="1" dirty="0"/>
              <a:t>betrieblichen Berufsbildung beauftragten Person </a:t>
            </a:r>
            <a:r>
              <a:rPr lang="de-DE" b="1" dirty="0" smtClean="0">
                <a:solidFill>
                  <a:schemeClr val="accent3"/>
                </a:solidFill>
              </a:rPr>
              <a:t>widersprechen</a:t>
            </a:r>
            <a:r>
              <a:rPr lang="de-DE" b="1" dirty="0" smtClean="0"/>
              <a:t> oder </a:t>
            </a:r>
            <a:r>
              <a:rPr lang="de-DE" b="1" dirty="0"/>
              <a:t>ihre </a:t>
            </a:r>
            <a:r>
              <a:rPr lang="de-DE" b="1" dirty="0">
                <a:solidFill>
                  <a:schemeClr val="accent3"/>
                </a:solidFill>
              </a:rPr>
              <a:t>Abberufung verlangen</a:t>
            </a:r>
            <a:r>
              <a:rPr lang="de-DE" dirty="0"/>
              <a:t>, </a:t>
            </a:r>
            <a:r>
              <a:rPr lang="de-DE" dirty="0" smtClean="0"/>
              <a:t>[…] </a:t>
            </a:r>
            <a:endParaRPr lang="de-DE" dirty="0"/>
          </a:p>
          <a:p>
            <a:pPr lvl="1"/>
            <a:r>
              <a:rPr lang="de-DE" dirty="0"/>
              <a:t>(3) Führt der Arbeitgeber </a:t>
            </a:r>
            <a:r>
              <a:rPr lang="de-DE" b="1" dirty="0"/>
              <a:t>betriebliche Maßnahmen</a:t>
            </a:r>
            <a:r>
              <a:rPr lang="de-DE" dirty="0"/>
              <a:t> der </a:t>
            </a:r>
            <a:r>
              <a:rPr lang="de-DE" dirty="0" smtClean="0"/>
              <a:t>Berufsbildung durch </a:t>
            </a:r>
            <a:r>
              <a:rPr lang="de-DE" dirty="0"/>
              <a:t>oder stellt er für </a:t>
            </a:r>
            <a:r>
              <a:rPr lang="de-DE" b="1" dirty="0"/>
              <a:t>außerbetriebliche Maßnahmen </a:t>
            </a:r>
            <a:r>
              <a:rPr lang="de-DE" b="1" dirty="0" smtClean="0"/>
              <a:t>der Berufsbildung </a:t>
            </a:r>
            <a:r>
              <a:rPr lang="de-DE" dirty="0"/>
              <a:t>Arbeitnehmer frei oder </a:t>
            </a:r>
            <a:r>
              <a:rPr lang="de-DE" b="1" dirty="0"/>
              <a:t>trägt er </a:t>
            </a:r>
            <a:r>
              <a:rPr lang="de-DE" dirty="0"/>
              <a:t>die durch die </a:t>
            </a:r>
            <a:r>
              <a:rPr lang="de-DE" dirty="0" smtClean="0"/>
              <a:t>Teilnahme von </a:t>
            </a:r>
            <a:r>
              <a:rPr lang="de-DE" dirty="0"/>
              <a:t>Arbeitnehmern an solchen Maßnahmen </a:t>
            </a:r>
            <a:r>
              <a:rPr lang="de-DE" dirty="0" smtClean="0"/>
              <a:t>entstehenden </a:t>
            </a:r>
            <a:r>
              <a:rPr lang="de-DE" b="1" dirty="0" smtClean="0"/>
              <a:t>Kosten </a:t>
            </a:r>
            <a:r>
              <a:rPr lang="de-DE" b="1" dirty="0"/>
              <a:t>ganz oder teilweise</a:t>
            </a:r>
            <a:r>
              <a:rPr lang="de-DE" dirty="0"/>
              <a:t>, </a:t>
            </a:r>
            <a:r>
              <a:rPr lang="de-DE" b="1" dirty="0"/>
              <a:t>so kann der Betriebsrat </a:t>
            </a:r>
            <a:r>
              <a:rPr lang="de-DE" b="1" dirty="0" smtClean="0">
                <a:solidFill>
                  <a:schemeClr val="accent3"/>
                </a:solidFill>
              </a:rPr>
              <a:t>Vorschläge</a:t>
            </a:r>
            <a:r>
              <a:rPr lang="de-DE" b="1" dirty="0" smtClean="0"/>
              <a:t> für </a:t>
            </a:r>
            <a:r>
              <a:rPr lang="de-DE" b="1" dirty="0"/>
              <a:t>die Teilnahme von Arbeitnehmern </a:t>
            </a:r>
            <a:r>
              <a:rPr lang="de-DE" b="1" dirty="0" smtClean="0"/>
              <a:t>[…] </a:t>
            </a:r>
            <a:r>
              <a:rPr lang="de-DE" b="1" dirty="0">
                <a:solidFill>
                  <a:schemeClr val="accent3"/>
                </a:solidFill>
              </a:rPr>
              <a:t>machen</a:t>
            </a:r>
            <a:r>
              <a:rPr lang="de-DE" dirty="0"/>
              <a:t>.</a:t>
            </a:r>
          </a:p>
          <a:p>
            <a:pPr lvl="1"/>
            <a:r>
              <a:rPr lang="de-DE" dirty="0" smtClean="0"/>
              <a:t>[…]</a:t>
            </a:r>
          </a:p>
        </p:txBody>
      </p:sp>
      <p:sp>
        <p:nvSpPr>
          <p:cNvPr id="4" name="Foliennummernplatzhalter 3"/>
          <p:cNvSpPr>
            <a:spLocks noGrp="1"/>
          </p:cNvSpPr>
          <p:nvPr>
            <p:ph type="sldNum" sz="quarter" idx="10"/>
          </p:nvPr>
        </p:nvSpPr>
        <p:spPr/>
        <p:txBody>
          <a:bodyPr/>
          <a:lstStyle/>
          <a:p>
            <a:fld id="{37D64997-12B8-4B92-8586-39D430AF88F2}" type="slidenum">
              <a:rPr lang="de-DE" smtClean="0"/>
              <a:pPr/>
              <a:t>35</a:t>
            </a:fld>
            <a:endParaRPr lang="de-DE">
              <a:solidFill>
                <a:schemeClr val="tx1"/>
              </a:solidFill>
            </a:endParaRPr>
          </a:p>
        </p:txBody>
      </p:sp>
      <p:pic>
        <p:nvPicPr>
          <p:cNvPr id="10" name="Grafik 9"/>
          <p:cNvPicPr>
            <a:picLocks noChangeAspect="1"/>
          </p:cNvPicPr>
          <p:nvPr/>
        </p:nvPicPr>
        <p:blipFill rotWithShape="1">
          <a:blip r:embed="rId3"/>
          <a:srcRect l="870" t="27506" r="730" b="22985"/>
          <a:stretch/>
        </p:blipFill>
        <p:spPr>
          <a:xfrm>
            <a:off x="-5355" y="1047194"/>
            <a:ext cx="9648641" cy="2067566"/>
          </a:xfrm>
          <a:prstGeom prst="rect">
            <a:avLst/>
          </a:prstGeom>
        </p:spPr>
      </p:pic>
      <p:sp>
        <p:nvSpPr>
          <p:cNvPr id="5" name="Titel 4"/>
          <p:cNvSpPr>
            <a:spLocks noGrp="1"/>
          </p:cNvSpPr>
          <p:nvPr>
            <p:ph type="title"/>
          </p:nvPr>
        </p:nvSpPr>
        <p:spPr/>
        <p:txBody>
          <a:bodyPr/>
          <a:lstStyle/>
          <a:p>
            <a:endParaRPr lang="de-DE"/>
          </a:p>
        </p:txBody>
      </p:sp>
      <p:sp>
        <p:nvSpPr>
          <p:cNvPr id="6" name="Rechteck 5"/>
          <p:cNvSpPr/>
          <p:nvPr/>
        </p:nvSpPr>
        <p:spPr bwMode="auto">
          <a:xfrm>
            <a:off x="683568" y="4365104"/>
            <a:ext cx="8280920" cy="1872208"/>
          </a:xfrm>
          <a:prstGeom prst="rect">
            <a:avLst/>
          </a:prstGeom>
          <a:solidFill>
            <a:srgbClr val="FFFFFF">
              <a:alpha val="69804"/>
            </a:srgbClr>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4981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5" y="3563280"/>
            <a:ext cx="8421440" cy="2890056"/>
          </a:xfrm>
        </p:spPr>
        <p:txBody>
          <a:bodyPr/>
          <a:lstStyle/>
          <a:p>
            <a:r>
              <a:rPr lang="de-DE" dirty="0"/>
              <a:t>Eingeladen sind alle, die sich als Gutachterin bzw. Gutachter an der </a:t>
            </a:r>
            <a:r>
              <a:rPr lang="de-DE" dirty="0" smtClean="0"/>
              <a:t>Qualitätssicherung (Akkreditierung) von Studiengängen </a:t>
            </a:r>
            <a:r>
              <a:rPr lang="de-DE" dirty="0"/>
              <a:t>beteiligen und gemeinsam an den damit zusammenhängenden Fragen arbeiten </a:t>
            </a:r>
            <a:r>
              <a:rPr lang="de-DE" dirty="0" smtClean="0"/>
              <a:t>wollen.</a:t>
            </a:r>
          </a:p>
          <a:p>
            <a:pPr lvl="1"/>
            <a:endParaRPr lang="de-DE" dirty="0" smtClean="0"/>
          </a:p>
          <a:p>
            <a:pPr lvl="1"/>
            <a:r>
              <a:rPr lang="de-DE" dirty="0" smtClean="0"/>
              <a:t>Die IG Metall ist Mitglied des Akkreditierungsrats </a:t>
            </a:r>
          </a:p>
          <a:p>
            <a:pPr lvl="1"/>
            <a:r>
              <a:rPr lang="de-DE" dirty="0" smtClean="0"/>
              <a:t>Die IG Metall ist Mitglied der Akkreditierungsagentur ASIIN </a:t>
            </a:r>
          </a:p>
          <a:p>
            <a:pPr lvl="2"/>
            <a:r>
              <a:rPr lang="de-DE" dirty="0" smtClean="0"/>
              <a:t>Schwerpunkt ist die Akkreditierung von Ingenieur- und MINT-Studiengängen</a:t>
            </a:r>
            <a:br>
              <a:rPr lang="de-DE" dirty="0" smtClean="0"/>
            </a:br>
            <a:endParaRPr lang="de-DE" dirty="0" smtClean="0"/>
          </a:p>
          <a:p>
            <a:pPr lvl="1"/>
            <a:r>
              <a:rPr lang="de-DE" dirty="0"/>
              <a:t>Ansprechpartner: Timo Gayer </a:t>
            </a:r>
            <a:endParaRPr lang="de-DE" dirty="0" smtClean="0"/>
          </a:p>
          <a:p>
            <a:pPr lvl="2"/>
            <a:r>
              <a:rPr lang="de-DE" dirty="0" smtClean="0"/>
              <a:t>IG </a:t>
            </a:r>
            <a:r>
              <a:rPr lang="de-DE" dirty="0"/>
              <a:t>Metall Vorstand | </a:t>
            </a:r>
            <a:r>
              <a:rPr lang="de-DE" dirty="0" smtClean="0"/>
              <a:t>FB Bildungs- und Qualifizierungspolitik | Ressort Bildungs- </a:t>
            </a:r>
            <a:r>
              <a:rPr lang="de-DE" dirty="0"/>
              <a:t>und Qualifizierungspolitik</a:t>
            </a:r>
            <a:endParaRPr lang="de-DE" dirty="0" smtClean="0"/>
          </a:p>
        </p:txBody>
      </p:sp>
      <p:sp>
        <p:nvSpPr>
          <p:cNvPr id="4" name="Foliennummernplatzhalter 3"/>
          <p:cNvSpPr>
            <a:spLocks noGrp="1"/>
          </p:cNvSpPr>
          <p:nvPr>
            <p:ph type="sldNum" sz="quarter" idx="10"/>
          </p:nvPr>
        </p:nvSpPr>
        <p:spPr/>
        <p:txBody>
          <a:bodyPr/>
          <a:lstStyle/>
          <a:p>
            <a:fld id="{37D64997-12B8-4B92-8586-39D430AF88F2}" type="slidenum">
              <a:rPr lang="de-DE" smtClean="0"/>
              <a:pPr/>
              <a:t>36</a:t>
            </a:fld>
            <a:endParaRPr lang="de-DE">
              <a:solidFill>
                <a:schemeClr val="tx1"/>
              </a:solidFill>
            </a:endParaRPr>
          </a:p>
        </p:txBody>
      </p:sp>
      <p:sp>
        <p:nvSpPr>
          <p:cNvPr id="5" name="Titel 4"/>
          <p:cNvSpPr>
            <a:spLocks noGrp="1"/>
          </p:cNvSpPr>
          <p:nvPr>
            <p:ph type="title"/>
          </p:nvPr>
        </p:nvSpPr>
        <p:spPr/>
        <p:txBody>
          <a:bodyPr/>
          <a:lstStyle/>
          <a:p>
            <a:endParaRPr lang="de-DE"/>
          </a:p>
        </p:txBody>
      </p:sp>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l="338" t="44338" r="396" b="15278"/>
          <a:stretch/>
        </p:blipFill>
        <p:spPr>
          <a:xfrm>
            <a:off x="-5356" y="1047194"/>
            <a:ext cx="9149356" cy="2093774"/>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5" y="223303"/>
            <a:ext cx="3585196" cy="20929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0522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duotone>
              <a:schemeClr val="accent3">
                <a:shade val="45000"/>
                <a:satMod val="135000"/>
              </a:schemeClr>
              <a:prstClr val="white"/>
            </a:duotone>
          </a:blip>
          <a:srcRect l="9488" t="8437" r="5122" b="15627"/>
          <a:stretch/>
        </p:blipFill>
        <p:spPr>
          <a:xfrm>
            <a:off x="7472920" y="2945542"/>
            <a:ext cx="987512" cy="987513"/>
          </a:xfrm>
          <a:prstGeom prst="ellipse">
            <a:avLst/>
          </a:prstGeom>
          <a:ln w="63500" cap="rnd">
            <a:noFill/>
          </a:ln>
          <a:effectLst/>
        </p:spPr>
      </p:pic>
      <p:pic>
        <p:nvPicPr>
          <p:cNvPr id="5" name="Grafik 4"/>
          <p:cNvPicPr>
            <a:picLocks noChangeAspect="1"/>
          </p:cNvPicPr>
          <p:nvPr/>
        </p:nvPicPr>
        <p:blipFill>
          <a:blip r:embed="rId4"/>
          <a:stretch>
            <a:fillRect/>
          </a:stretch>
        </p:blipFill>
        <p:spPr>
          <a:xfrm>
            <a:off x="5620221" y="4006009"/>
            <a:ext cx="648072" cy="534288"/>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28" y="1088740"/>
            <a:ext cx="9127702" cy="4563851"/>
          </a:xfrm>
          <a:prstGeom prst="rect">
            <a:avLst/>
          </a:prstGeom>
          <a:effectLst/>
        </p:spPr>
      </p:pic>
      <p:sp>
        <p:nvSpPr>
          <p:cNvPr id="16" name="Titel 15"/>
          <p:cNvSpPr>
            <a:spLocks noGrp="1"/>
          </p:cNvSpPr>
          <p:nvPr>
            <p:ph type="title"/>
          </p:nvPr>
        </p:nvSpPr>
        <p:spPr/>
        <p:txBody>
          <a:bodyPr/>
          <a:lstStyle/>
          <a:p>
            <a:endParaRPr lang="de-DE" dirty="0"/>
          </a:p>
        </p:txBody>
      </p:sp>
      <p:sp>
        <p:nvSpPr>
          <p:cNvPr id="3" name="Foliennummernplatzhalter 2"/>
          <p:cNvSpPr>
            <a:spLocks noGrp="1"/>
          </p:cNvSpPr>
          <p:nvPr>
            <p:ph type="sldNum" sz="quarter" idx="10"/>
          </p:nvPr>
        </p:nvSpPr>
        <p:spPr/>
        <p:txBody>
          <a:bodyPr/>
          <a:lstStyle/>
          <a:p>
            <a:fld id="{37D64997-12B8-4B92-8586-39D430AF88F2}" type="slidenum">
              <a:rPr lang="de-DE" smtClean="0"/>
              <a:pPr/>
              <a:t>37</a:t>
            </a:fld>
            <a:endParaRPr lang="de-DE">
              <a:solidFill>
                <a:schemeClr val="tx1"/>
              </a:solidFill>
            </a:endParaRPr>
          </a:p>
        </p:txBody>
      </p:sp>
      <p:sp>
        <p:nvSpPr>
          <p:cNvPr id="10" name="Textplatzhalter 4"/>
          <p:cNvSpPr>
            <a:spLocks noGrp="1"/>
          </p:cNvSpPr>
          <p:nvPr>
            <p:ph type="body" sz="quarter" idx="12"/>
          </p:nvPr>
        </p:nvSpPr>
        <p:spPr>
          <a:xfrm>
            <a:off x="971600" y="2564904"/>
            <a:ext cx="1224137" cy="864096"/>
          </a:xfrm>
        </p:spPr>
        <p:txBody>
          <a:bodyPr/>
          <a:lstStyle/>
          <a:p>
            <a:pPr marL="0" indent="0" algn="ctr">
              <a:lnSpc>
                <a:spcPct val="100000"/>
              </a:lnSpc>
              <a:buNone/>
            </a:pPr>
            <a:r>
              <a:rPr lang="de-DE" sz="2400" dirty="0" smtClean="0"/>
              <a:t>Zahlen, </a:t>
            </a:r>
            <a:br>
              <a:rPr lang="de-DE" sz="2400" dirty="0" smtClean="0"/>
            </a:br>
            <a:r>
              <a:rPr lang="de-DE" sz="2400" dirty="0" smtClean="0"/>
              <a:t>Daten, </a:t>
            </a:r>
            <a:br>
              <a:rPr lang="de-DE" sz="2400" dirty="0" smtClean="0"/>
            </a:br>
            <a:r>
              <a:rPr lang="de-DE" sz="2400" dirty="0" smtClean="0"/>
              <a:t>Fakten</a:t>
            </a:r>
            <a:endParaRPr lang="de-DE" sz="2400" dirty="0"/>
          </a:p>
        </p:txBody>
      </p:sp>
      <p:sp>
        <p:nvSpPr>
          <p:cNvPr id="12" name="Textplatzhalter 4"/>
          <p:cNvSpPr txBox="1">
            <a:spLocks/>
          </p:cNvSpPr>
          <p:nvPr/>
        </p:nvSpPr>
        <p:spPr bwMode="auto">
          <a:xfrm>
            <a:off x="4499992" y="1844824"/>
            <a:ext cx="13681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54000" indent="-254000" algn="l" rtl="0" eaLnBrk="1" fontAlgn="base" hangingPunct="1">
              <a:lnSpc>
                <a:spcPts val="2200"/>
              </a:lnSpc>
              <a:spcBef>
                <a:spcPts val="1400"/>
              </a:spcBef>
              <a:spcAft>
                <a:spcPct val="0"/>
              </a:spcAft>
              <a:buSzPct val="120000"/>
              <a:buFont typeface="Times" charset="0"/>
              <a:buBlip>
                <a:blip r:embed="rId6"/>
              </a:buBlip>
              <a:defRPr b="1">
                <a:solidFill>
                  <a:schemeClr val="tx1"/>
                </a:solidFill>
                <a:latin typeface="+mn-lt"/>
                <a:ea typeface="+mn-ea"/>
                <a:cs typeface="+mn-cs"/>
              </a:defRPr>
            </a:lvl1pPr>
            <a:lvl2pPr marL="584200" indent="-139700" algn="l" rtl="0" eaLnBrk="1" fontAlgn="base" hangingPunct="1">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1" fontAlgn="base" hangingPunct="1">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eaLnBrk="1" fontAlgn="base" hangingPunct="1">
              <a:spcBef>
                <a:spcPct val="20000"/>
              </a:spcBef>
              <a:spcAft>
                <a:spcPct val="0"/>
              </a:spcAft>
              <a:defRPr sz="2000">
                <a:solidFill>
                  <a:schemeClr val="tx1"/>
                </a:solidFill>
                <a:latin typeface="+mn-lt"/>
              </a:defRPr>
            </a:lvl4pPr>
            <a:lvl5pPr marL="1808163" indent="-306388" algn="l" rtl="0" eaLnBrk="1" fontAlgn="base" hangingPunct="1">
              <a:spcBef>
                <a:spcPct val="20000"/>
              </a:spcBef>
              <a:spcAft>
                <a:spcPct val="0"/>
              </a:spcAft>
              <a:defRPr sz="2000">
                <a:solidFill>
                  <a:schemeClr val="tx1"/>
                </a:solidFill>
                <a:latin typeface="Times" charset="0"/>
              </a:defRPr>
            </a:lvl5pPr>
            <a:lvl6pPr marL="2265363" indent="-306388" algn="l" rtl="0" eaLnBrk="1" fontAlgn="base" hangingPunct="1">
              <a:spcBef>
                <a:spcPct val="20000"/>
              </a:spcBef>
              <a:spcAft>
                <a:spcPct val="0"/>
              </a:spcAft>
              <a:defRPr sz="2000">
                <a:solidFill>
                  <a:schemeClr val="tx1"/>
                </a:solidFill>
                <a:latin typeface="Times" charset="0"/>
              </a:defRPr>
            </a:lvl6pPr>
            <a:lvl7pPr marL="2722563" indent="-306388" algn="l" rtl="0" eaLnBrk="1" fontAlgn="base" hangingPunct="1">
              <a:spcBef>
                <a:spcPct val="20000"/>
              </a:spcBef>
              <a:spcAft>
                <a:spcPct val="0"/>
              </a:spcAft>
              <a:defRPr sz="2000">
                <a:solidFill>
                  <a:schemeClr val="tx1"/>
                </a:solidFill>
                <a:latin typeface="Times" charset="0"/>
              </a:defRPr>
            </a:lvl7pPr>
            <a:lvl8pPr marL="3179763" indent="-306388" algn="l" rtl="0" eaLnBrk="1" fontAlgn="base" hangingPunct="1">
              <a:spcBef>
                <a:spcPct val="20000"/>
              </a:spcBef>
              <a:spcAft>
                <a:spcPct val="0"/>
              </a:spcAft>
              <a:defRPr sz="2000">
                <a:solidFill>
                  <a:schemeClr val="tx1"/>
                </a:solidFill>
                <a:latin typeface="Times" charset="0"/>
              </a:defRPr>
            </a:lvl8pPr>
            <a:lvl9pPr marL="3636963" indent="-306388" algn="l" rtl="0" eaLnBrk="1" fontAlgn="base" hangingPunct="1">
              <a:spcBef>
                <a:spcPct val="20000"/>
              </a:spcBef>
              <a:spcAft>
                <a:spcPct val="0"/>
              </a:spcAft>
              <a:defRPr sz="2000">
                <a:solidFill>
                  <a:schemeClr val="tx1"/>
                </a:solidFill>
                <a:latin typeface="Times" charset="0"/>
              </a:defRPr>
            </a:lvl9pPr>
          </a:lstStyle>
          <a:p>
            <a:pPr marL="0" indent="0" algn="ctr">
              <a:lnSpc>
                <a:spcPct val="100000"/>
              </a:lnSpc>
              <a:buFont typeface="Times" charset="0"/>
              <a:buNone/>
            </a:pPr>
            <a:r>
              <a:rPr lang="de-DE" sz="2000" kern="0" dirty="0" smtClean="0"/>
              <a:t>Qualitäts-kriterien</a:t>
            </a:r>
            <a:endParaRPr lang="de-DE" sz="2800" kern="0" dirty="0"/>
          </a:p>
        </p:txBody>
      </p:sp>
      <p:sp>
        <p:nvSpPr>
          <p:cNvPr id="13" name="Textplatzhalter 4"/>
          <p:cNvSpPr txBox="1">
            <a:spLocks/>
          </p:cNvSpPr>
          <p:nvPr/>
        </p:nvSpPr>
        <p:spPr bwMode="auto">
          <a:xfrm>
            <a:off x="4103948" y="5229200"/>
            <a:ext cx="388843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54000" indent="-254000" algn="l" rtl="0" eaLnBrk="1" fontAlgn="base" hangingPunct="1">
              <a:lnSpc>
                <a:spcPts val="2200"/>
              </a:lnSpc>
              <a:spcBef>
                <a:spcPts val="1400"/>
              </a:spcBef>
              <a:spcAft>
                <a:spcPct val="0"/>
              </a:spcAft>
              <a:buSzPct val="120000"/>
              <a:buFont typeface="Times" charset="0"/>
              <a:buBlip>
                <a:blip r:embed="rId6"/>
              </a:buBlip>
              <a:defRPr b="1">
                <a:solidFill>
                  <a:schemeClr val="tx1"/>
                </a:solidFill>
                <a:latin typeface="+mn-lt"/>
                <a:ea typeface="+mn-ea"/>
                <a:cs typeface="+mn-cs"/>
              </a:defRPr>
            </a:lvl1pPr>
            <a:lvl2pPr marL="584200" indent="-139700" algn="l" rtl="0" eaLnBrk="1" fontAlgn="base" hangingPunct="1">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1" fontAlgn="base" hangingPunct="1">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eaLnBrk="1" fontAlgn="base" hangingPunct="1">
              <a:spcBef>
                <a:spcPct val="20000"/>
              </a:spcBef>
              <a:spcAft>
                <a:spcPct val="0"/>
              </a:spcAft>
              <a:defRPr sz="2000">
                <a:solidFill>
                  <a:schemeClr val="tx1"/>
                </a:solidFill>
                <a:latin typeface="+mn-lt"/>
              </a:defRPr>
            </a:lvl4pPr>
            <a:lvl5pPr marL="1808163" indent="-306388" algn="l" rtl="0" eaLnBrk="1" fontAlgn="base" hangingPunct="1">
              <a:spcBef>
                <a:spcPct val="20000"/>
              </a:spcBef>
              <a:spcAft>
                <a:spcPct val="0"/>
              </a:spcAft>
              <a:defRPr sz="2000">
                <a:solidFill>
                  <a:schemeClr val="tx1"/>
                </a:solidFill>
                <a:latin typeface="Times" charset="0"/>
              </a:defRPr>
            </a:lvl5pPr>
            <a:lvl6pPr marL="2265363" indent="-306388" algn="l" rtl="0" eaLnBrk="1" fontAlgn="base" hangingPunct="1">
              <a:spcBef>
                <a:spcPct val="20000"/>
              </a:spcBef>
              <a:spcAft>
                <a:spcPct val="0"/>
              </a:spcAft>
              <a:defRPr sz="2000">
                <a:solidFill>
                  <a:schemeClr val="tx1"/>
                </a:solidFill>
                <a:latin typeface="Times" charset="0"/>
              </a:defRPr>
            </a:lvl6pPr>
            <a:lvl7pPr marL="2722563" indent="-306388" algn="l" rtl="0" eaLnBrk="1" fontAlgn="base" hangingPunct="1">
              <a:spcBef>
                <a:spcPct val="20000"/>
              </a:spcBef>
              <a:spcAft>
                <a:spcPct val="0"/>
              </a:spcAft>
              <a:defRPr sz="2000">
                <a:solidFill>
                  <a:schemeClr val="tx1"/>
                </a:solidFill>
                <a:latin typeface="Times" charset="0"/>
              </a:defRPr>
            </a:lvl7pPr>
            <a:lvl8pPr marL="3179763" indent="-306388" algn="l" rtl="0" eaLnBrk="1" fontAlgn="base" hangingPunct="1">
              <a:spcBef>
                <a:spcPct val="20000"/>
              </a:spcBef>
              <a:spcAft>
                <a:spcPct val="0"/>
              </a:spcAft>
              <a:defRPr sz="2000">
                <a:solidFill>
                  <a:schemeClr val="tx1"/>
                </a:solidFill>
                <a:latin typeface="Times" charset="0"/>
              </a:defRPr>
            </a:lvl8pPr>
            <a:lvl9pPr marL="3636963" indent="-306388" algn="l" rtl="0" eaLnBrk="1" fontAlgn="base" hangingPunct="1">
              <a:spcBef>
                <a:spcPct val="20000"/>
              </a:spcBef>
              <a:spcAft>
                <a:spcPct val="0"/>
              </a:spcAft>
              <a:defRPr sz="2000">
                <a:solidFill>
                  <a:schemeClr val="tx1"/>
                </a:solidFill>
                <a:latin typeface="Times" charset="0"/>
              </a:defRPr>
            </a:lvl9pPr>
          </a:lstStyle>
          <a:p>
            <a:pPr marL="0" indent="0" algn="ctr">
              <a:spcBef>
                <a:spcPts val="600"/>
              </a:spcBef>
              <a:buFont typeface="Times" charset="0"/>
              <a:buNone/>
            </a:pPr>
            <a:r>
              <a:rPr lang="de-DE" sz="2000" kern="0" dirty="0" smtClean="0"/>
              <a:t>Mitgestaltung / Mitbestimmung</a:t>
            </a:r>
            <a:endParaRPr lang="de-DE" sz="2000" kern="0" dirty="0"/>
          </a:p>
        </p:txBody>
      </p:sp>
      <p:sp>
        <p:nvSpPr>
          <p:cNvPr id="14" name="Textplatzhalter 4"/>
          <p:cNvSpPr txBox="1">
            <a:spLocks/>
          </p:cNvSpPr>
          <p:nvPr/>
        </p:nvSpPr>
        <p:spPr bwMode="auto">
          <a:xfrm>
            <a:off x="3319289" y="3265934"/>
            <a:ext cx="93610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54000" indent="-254000" algn="l" rtl="0" eaLnBrk="1" fontAlgn="base" hangingPunct="1">
              <a:lnSpc>
                <a:spcPts val="2200"/>
              </a:lnSpc>
              <a:spcBef>
                <a:spcPts val="1400"/>
              </a:spcBef>
              <a:spcAft>
                <a:spcPct val="0"/>
              </a:spcAft>
              <a:buSzPct val="120000"/>
              <a:buFont typeface="Times" charset="0"/>
              <a:buBlip>
                <a:blip r:embed="rId6"/>
              </a:buBlip>
              <a:defRPr b="1">
                <a:solidFill>
                  <a:schemeClr val="tx1"/>
                </a:solidFill>
                <a:latin typeface="+mn-lt"/>
                <a:ea typeface="+mn-ea"/>
                <a:cs typeface="+mn-cs"/>
              </a:defRPr>
            </a:lvl1pPr>
            <a:lvl2pPr marL="584200" indent="-139700" algn="l" rtl="0" eaLnBrk="1" fontAlgn="base" hangingPunct="1">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1" fontAlgn="base" hangingPunct="1">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eaLnBrk="1" fontAlgn="base" hangingPunct="1">
              <a:spcBef>
                <a:spcPct val="20000"/>
              </a:spcBef>
              <a:spcAft>
                <a:spcPct val="0"/>
              </a:spcAft>
              <a:defRPr sz="2000">
                <a:solidFill>
                  <a:schemeClr val="tx1"/>
                </a:solidFill>
                <a:latin typeface="+mn-lt"/>
              </a:defRPr>
            </a:lvl4pPr>
            <a:lvl5pPr marL="1808163" indent="-306388" algn="l" rtl="0" eaLnBrk="1" fontAlgn="base" hangingPunct="1">
              <a:spcBef>
                <a:spcPct val="20000"/>
              </a:spcBef>
              <a:spcAft>
                <a:spcPct val="0"/>
              </a:spcAft>
              <a:defRPr sz="2000">
                <a:solidFill>
                  <a:schemeClr val="tx1"/>
                </a:solidFill>
                <a:latin typeface="Times" charset="0"/>
              </a:defRPr>
            </a:lvl5pPr>
            <a:lvl6pPr marL="2265363" indent="-306388" algn="l" rtl="0" eaLnBrk="1" fontAlgn="base" hangingPunct="1">
              <a:spcBef>
                <a:spcPct val="20000"/>
              </a:spcBef>
              <a:spcAft>
                <a:spcPct val="0"/>
              </a:spcAft>
              <a:defRPr sz="2000">
                <a:solidFill>
                  <a:schemeClr val="tx1"/>
                </a:solidFill>
                <a:latin typeface="Times" charset="0"/>
              </a:defRPr>
            </a:lvl6pPr>
            <a:lvl7pPr marL="2722563" indent="-306388" algn="l" rtl="0" eaLnBrk="1" fontAlgn="base" hangingPunct="1">
              <a:spcBef>
                <a:spcPct val="20000"/>
              </a:spcBef>
              <a:spcAft>
                <a:spcPct val="0"/>
              </a:spcAft>
              <a:defRPr sz="2000">
                <a:solidFill>
                  <a:schemeClr val="tx1"/>
                </a:solidFill>
                <a:latin typeface="Times" charset="0"/>
              </a:defRPr>
            </a:lvl7pPr>
            <a:lvl8pPr marL="3179763" indent="-306388" algn="l" rtl="0" eaLnBrk="1" fontAlgn="base" hangingPunct="1">
              <a:spcBef>
                <a:spcPct val="20000"/>
              </a:spcBef>
              <a:spcAft>
                <a:spcPct val="0"/>
              </a:spcAft>
              <a:defRPr sz="2000">
                <a:solidFill>
                  <a:schemeClr val="tx1"/>
                </a:solidFill>
                <a:latin typeface="Times" charset="0"/>
              </a:defRPr>
            </a:lvl8pPr>
            <a:lvl9pPr marL="3636963" indent="-306388" algn="l" rtl="0" eaLnBrk="1" fontAlgn="base" hangingPunct="1">
              <a:spcBef>
                <a:spcPct val="20000"/>
              </a:spcBef>
              <a:spcAft>
                <a:spcPct val="0"/>
              </a:spcAft>
              <a:defRPr sz="2000">
                <a:solidFill>
                  <a:schemeClr val="tx1"/>
                </a:solidFill>
                <a:latin typeface="Times" charset="0"/>
              </a:defRPr>
            </a:lvl9pPr>
          </a:lstStyle>
          <a:p>
            <a:pPr marL="0" indent="0" algn="ctr">
              <a:buFont typeface="Times" charset="0"/>
              <a:buNone/>
            </a:pPr>
            <a:r>
              <a:rPr lang="de-DE" sz="1800" kern="0" dirty="0" smtClean="0"/>
              <a:t>Rege-lungen</a:t>
            </a:r>
            <a:endParaRPr lang="de-DE" sz="1800" kern="0" dirty="0"/>
          </a:p>
        </p:txBody>
      </p:sp>
      <p:sp>
        <p:nvSpPr>
          <p:cNvPr id="15" name="Textplatzhalter 4"/>
          <p:cNvSpPr txBox="1">
            <a:spLocks/>
          </p:cNvSpPr>
          <p:nvPr/>
        </p:nvSpPr>
        <p:spPr bwMode="auto">
          <a:xfrm>
            <a:off x="6948264" y="1844824"/>
            <a:ext cx="208823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54000" indent="-254000" algn="l" rtl="0" eaLnBrk="1" fontAlgn="base" hangingPunct="1">
              <a:lnSpc>
                <a:spcPts val="2200"/>
              </a:lnSpc>
              <a:spcBef>
                <a:spcPts val="1400"/>
              </a:spcBef>
              <a:spcAft>
                <a:spcPct val="0"/>
              </a:spcAft>
              <a:buSzPct val="120000"/>
              <a:buFont typeface="Times" charset="0"/>
              <a:buBlip>
                <a:blip r:embed="rId6"/>
              </a:buBlip>
              <a:defRPr b="1">
                <a:solidFill>
                  <a:schemeClr val="tx1"/>
                </a:solidFill>
                <a:latin typeface="+mn-lt"/>
                <a:ea typeface="+mn-ea"/>
                <a:cs typeface="+mn-cs"/>
              </a:defRPr>
            </a:lvl1pPr>
            <a:lvl2pPr marL="584200" indent="-139700" algn="l" rtl="0" eaLnBrk="1" fontAlgn="base" hangingPunct="1">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1" fontAlgn="base" hangingPunct="1">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eaLnBrk="1" fontAlgn="base" hangingPunct="1">
              <a:spcBef>
                <a:spcPct val="20000"/>
              </a:spcBef>
              <a:spcAft>
                <a:spcPct val="0"/>
              </a:spcAft>
              <a:defRPr sz="2000">
                <a:solidFill>
                  <a:schemeClr val="tx1"/>
                </a:solidFill>
                <a:latin typeface="+mn-lt"/>
              </a:defRPr>
            </a:lvl4pPr>
            <a:lvl5pPr marL="1808163" indent="-306388" algn="l" rtl="0" eaLnBrk="1" fontAlgn="base" hangingPunct="1">
              <a:spcBef>
                <a:spcPct val="20000"/>
              </a:spcBef>
              <a:spcAft>
                <a:spcPct val="0"/>
              </a:spcAft>
              <a:defRPr sz="2000">
                <a:solidFill>
                  <a:schemeClr val="tx1"/>
                </a:solidFill>
                <a:latin typeface="Times" charset="0"/>
              </a:defRPr>
            </a:lvl5pPr>
            <a:lvl6pPr marL="2265363" indent="-306388" algn="l" rtl="0" eaLnBrk="1" fontAlgn="base" hangingPunct="1">
              <a:spcBef>
                <a:spcPct val="20000"/>
              </a:spcBef>
              <a:spcAft>
                <a:spcPct val="0"/>
              </a:spcAft>
              <a:defRPr sz="2000">
                <a:solidFill>
                  <a:schemeClr val="tx1"/>
                </a:solidFill>
                <a:latin typeface="Times" charset="0"/>
              </a:defRPr>
            </a:lvl6pPr>
            <a:lvl7pPr marL="2722563" indent="-306388" algn="l" rtl="0" eaLnBrk="1" fontAlgn="base" hangingPunct="1">
              <a:spcBef>
                <a:spcPct val="20000"/>
              </a:spcBef>
              <a:spcAft>
                <a:spcPct val="0"/>
              </a:spcAft>
              <a:defRPr sz="2000">
                <a:solidFill>
                  <a:schemeClr val="tx1"/>
                </a:solidFill>
                <a:latin typeface="Times" charset="0"/>
              </a:defRPr>
            </a:lvl7pPr>
            <a:lvl8pPr marL="3179763" indent="-306388" algn="l" rtl="0" eaLnBrk="1" fontAlgn="base" hangingPunct="1">
              <a:spcBef>
                <a:spcPct val="20000"/>
              </a:spcBef>
              <a:spcAft>
                <a:spcPct val="0"/>
              </a:spcAft>
              <a:defRPr sz="2000">
                <a:solidFill>
                  <a:schemeClr val="tx1"/>
                </a:solidFill>
                <a:latin typeface="Times" charset="0"/>
              </a:defRPr>
            </a:lvl8pPr>
            <a:lvl9pPr marL="3636963" indent="-306388" algn="l" rtl="0" eaLnBrk="1" fontAlgn="base" hangingPunct="1">
              <a:spcBef>
                <a:spcPct val="20000"/>
              </a:spcBef>
              <a:spcAft>
                <a:spcPct val="0"/>
              </a:spcAft>
              <a:defRPr sz="2000">
                <a:solidFill>
                  <a:schemeClr val="tx1"/>
                </a:solidFill>
                <a:latin typeface="Times" charset="0"/>
              </a:defRPr>
            </a:lvl9pPr>
          </a:lstStyle>
          <a:p>
            <a:pPr marL="0" indent="0" algn="ctr">
              <a:lnSpc>
                <a:spcPct val="100000"/>
              </a:lnSpc>
              <a:buFont typeface="Times" charset="0"/>
              <a:buNone/>
            </a:pPr>
            <a:r>
              <a:rPr lang="de-DE" sz="2000" kern="0" dirty="0" smtClean="0"/>
              <a:t>Handlungs-empfehlungen</a:t>
            </a:r>
            <a:endParaRPr lang="de-DE" sz="2000" kern="0" dirty="0"/>
          </a:p>
        </p:txBody>
      </p:sp>
      <p:sp>
        <p:nvSpPr>
          <p:cNvPr id="11" name="Textplatzhalter 4"/>
          <p:cNvSpPr txBox="1">
            <a:spLocks/>
          </p:cNvSpPr>
          <p:nvPr/>
        </p:nvSpPr>
        <p:spPr bwMode="auto">
          <a:xfrm>
            <a:off x="5944257" y="2831866"/>
            <a:ext cx="648072" cy="39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54000" indent="-254000" algn="l" rtl="0" eaLnBrk="1" fontAlgn="base" hangingPunct="1">
              <a:lnSpc>
                <a:spcPts val="2200"/>
              </a:lnSpc>
              <a:spcBef>
                <a:spcPts val="1400"/>
              </a:spcBef>
              <a:spcAft>
                <a:spcPct val="0"/>
              </a:spcAft>
              <a:buSzPct val="120000"/>
              <a:buFont typeface="Times" charset="0"/>
              <a:buBlip>
                <a:blip r:embed="rId6"/>
              </a:buBlip>
              <a:defRPr b="1">
                <a:solidFill>
                  <a:schemeClr val="tx1"/>
                </a:solidFill>
                <a:latin typeface="+mn-lt"/>
                <a:ea typeface="+mn-ea"/>
                <a:cs typeface="+mn-cs"/>
              </a:defRPr>
            </a:lvl1pPr>
            <a:lvl2pPr marL="584200" indent="-139700" algn="l" rtl="0" eaLnBrk="1" fontAlgn="base" hangingPunct="1">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1" fontAlgn="base" hangingPunct="1">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eaLnBrk="1" fontAlgn="base" hangingPunct="1">
              <a:spcBef>
                <a:spcPct val="20000"/>
              </a:spcBef>
              <a:spcAft>
                <a:spcPct val="0"/>
              </a:spcAft>
              <a:defRPr sz="2000">
                <a:solidFill>
                  <a:schemeClr val="tx1"/>
                </a:solidFill>
                <a:latin typeface="+mn-lt"/>
              </a:defRPr>
            </a:lvl4pPr>
            <a:lvl5pPr marL="1808163" indent="-306388" algn="l" rtl="0" eaLnBrk="1" fontAlgn="base" hangingPunct="1">
              <a:spcBef>
                <a:spcPct val="20000"/>
              </a:spcBef>
              <a:spcAft>
                <a:spcPct val="0"/>
              </a:spcAft>
              <a:defRPr sz="2000">
                <a:solidFill>
                  <a:schemeClr val="tx1"/>
                </a:solidFill>
                <a:latin typeface="Times" charset="0"/>
              </a:defRPr>
            </a:lvl5pPr>
            <a:lvl6pPr marL="2265363" indent="-306388" algn="l" rtl="0" eaLnBrk="1" fontAlgn="base" hangingPunct="1">
              <a:spcBef>
                <a:spcPct val="20000"/>
              </a:spcBef>
              <a:spcAft>
                <a:spcPct val="0"/>
              </a:spcAft>
              <a:defRPr sz="2000">
                <a:solidFill>
                  <a:schemeClr val="tx1"/>
                </a:solidFill>
                <a:latin typeface="Times" charset="0"/>
              </a:defRPr>
            </a:lvl6pPr>
            <a:lvl7pPr marL="2722563" indent="-306388" algn="l" rtl="0" eaLnBrk="1" fontAlgn="base" hangingPunct="1">
              <a:spcBef>
                <a:spcPct val="20000"/>
              </a:spcBef>
              <a:spcAft>
                <a:spcPct val="0"/>
              </a:spcAft>
              <a:defRPr sz="2000">
                <a:solidFill>
                  <a:schemeClr val="tx1"/>
                </a:solidFill>
                <a:latin typeface="Times" charset="0"/>
              </a:defRPr>
            </a:lvl7pPr>
            <a:lvl8pPr marL="3179763" indent="-306388" algn="l" rtl="0" eaLnBrk="1" fontAlgn="base" hangingPunct="1">
              <a:spcBef>
                <a:spcPct val="20000"/>
              </a:spcBef>
              <a:spcAft>
                <a:spcPct val="0"/>
              </a:spcAft>
              <a:defRPr sz="2000">
                <a:solidFill>
                  <a:schemeClr val="tx1"/>
                </a:solidFill>
                <a:latin typeface="Times" charset="0"/>
              </a:defRPr>
            </a:lvl8pPr>
            <a:lvl9pPr marL="3636963" indent="-306388" algn="l" rtl="0" eaLnBrk="1" fontAlgn="base" hangingPunct="1">
              <a:spcBef>
                <a:spcPct val="20000"/>
              </a:spcBef>
              <a:spcAft>
                <a:spcPct val="0"/>
              </a:spcAft>
              <a:defRPr sz="2000">
                <a:solidFill>
                  <a:schemeClr val="tx1"/>
                </a:solidFill>
                <a:latin typeface="Times" charset="0"/>
              </a:defRPr>
            </a:lvl9pPr>
          </a:lstStyle>
          <a:p>
            <a:pPr marL="0" indent="0" algn="ctr">
              <a:lnSpc>
                <a:spcPct val="100000"/>
              </a:lnSpc>
              <a:buFont typeface="Times" charset="0"/>
              <a:buNone/>
            </a:pPr>
            <a:r>
              <a:rPr lang="de-DE" sz="3200" kern="0" dirty="0" smtClean="0"/>
              <a:t>§§</a:t>
            </a:r>
            <a:endParaRPr lang="de-DE" sz="4000" kern="0" dirty="0"/>
          </a:p>
        </p:txBody>
      </p:sp>
      <p:sp>
        <p:nvSpPr>
          <p:cNvPr id="17" name="Textplatzhalter 4"/>
          <p:cNvSpPr txBox="1">
            <a:spLocks/>
          </p:cNvSpPr>
          <p:nvPr/>
        </p:nvSpPr>
        <p:spPr bwMode="auto">
          <a:xfrm>
            <a:off x="6540599" y="3800735"/>
            <a:ext cx="648072" cy="39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54000" indent="-254000" algn="l" rtl="0" eaLnBrk="1" fontAlgn="base" hangingPunct="1">
              <a:lnSpc>
                <a:spcPts val="2200"/>
              </a:lnSpc>
              <a:spcBef>
                <a:spcPts val="1400"/>
              </a:spcBef>
              <a:spcAft>
                <a:spcPct val="0"/>
              </a:spcAft>
              <a:buSzPct val="120000"/>
              <a:buFont typeface="Times" charset="0"/>
              <a:buBlip>
                <a:blip r:embed="rId6"/>
              </a:buBlip>
              <a:defRPr b="1">
                <a:solidFill>
                  <a:schemeClr val="tx1"/>
                </a:solidFill>
                <a:latin typeface="+mn-lt"/>
                <a:ea typeface="+mn-ea"/>
                <a:cs typeface="+mn-cs"/>
              </a:defRPr>
            </a:lvl1pPr>
            <a:lvl2pPr marL="584200" indent="-139700" algn="l" rtl="0" eaLnBrk="1" fontAlgn="base" hangingPunct="1">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1" fontAlgn="base" hangingPunct="1">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eaLnBrk="1" fontAlgn="base" hangingPunct="1">
              <a:spcBef>
                <a:spcPct val="20000"/>
              </a:spcBef>
              <a:spcAft>
                <a:spcPct val="0"/>
              </a:spcAft>
              <a:defRPr sz="2000">
                <a:solidFill>
                  <a:schemeClr val="tx1"/>
                </a:solidFill>
                <a:latin typeface="+mn-lt"/>
              </a:defRPr>
            </a:lvl4pPr>
            <a:lvl5pPr marL="1808163" indent="-306388" algn="l" rtl="0" eaLnBrk="1" fontAlgn="base" hangingPunct="1">
              <a:spcBef>
                <a:spcPct val="20000"/>
              </a:spcBef>
              <a:spcAft>
                <a:spcPct val="0"/>
              </a:spcAft>
              <a:defRPr sz="2000">
                <a:solidFill>
                  <a:schemeClr val="tx1"/>
                </a:solidFill>
                <a:latin typeface="Times" charset="0"/>
              </a:defRPr>
            </a:lvl5pPr>
            <a:lvl6pPr marL="2265363" indent="-306388" algn="l" rtl="0" eaLnBrk="1" fontAlgn="base" hangingPunct="1">
              <a:spcBef>
                <a:spcPct val="20000"/>
              </a:spcBef>
              <a:spcAft>
                <a:spcPct val="0"/>
              </a:spcAft>
              <a:defRPr sz="2000">
                <a:solidFill>
                  <a:schemeClr val="tx1"/>
                </a:solidFill>
                <a:latin typeface="Times" charset="0"/>
              </a:defRPr>
            </a:lvl6pPr>
            <a:lvl7pPr marL="2722563" indent="-306388" algn="l" rtl="0" eaLnBrk="1" fontAlgn="base" hangingPunct="1">
              <a:spcBef>
                <a:spcPct val="20000"/>
              </a:spcBef>
              <a:spcAft>
                <a:spcPct val="0"/>
              </a:spcAft>
              <a:defRPr sz="2000">
                <a:solidFill>
                  <a:schemeClr val="tx1"/>
                </a:solidFill>
                <a:latin typeface="Times" charset="0"/>
              </a:defRPr>
            </a:lvl7pPr>
            <a:lvl8pPr marL="3179763" indent="-306388" algn="l" rtl="0" eaLnBrk="1" fontAlgn="base" hangingPunct="1">
              <a:spcBef>
                <a:spcPct val="20000"/>
              </a:spcBef>
              <a:spcAft>
                <a:spcPct val="0"/>
              </a:spcAft>
              <a:defRPr sz="2000">
                <a:solidFill>
                  <a:schemeClr val="tx1"/>
                </a:solidFill>
                <a:latin typeface="Times" charset="0"/>
              </a:defRPr>
            </a:lvl8pPr>
            <a:lvl9pPr marL="3636963" indent="-306388" algn="l" rtl="0" eaLnBrk="1" fontAlgn="base" hangingPunct="1">
              <a:spcBef>
                <a:spcPct val="20000"/>
              </a:spcBef>
              <a:spcAft>
                <a:spcPct val="0"/>
              </a:spcAft>
              <a:defRPr sz="2000">
                <a:solidFill>
                  <a:schemeClr val="tx1"/>
                </a:solidFill>
                <a:latin typeface="Times" charset="0"/>
              </a:defRPr>
            </a:lvl9pPr>
          </a:lstStyle>
          <a:p>
            <a:pPr marL="0" indent="0" algn="ctr">
              <a:lnSpc>
                <a:spcPct val="100000"/>
              </a:lnSpc>
              <a:buFont typeface="Times" charset="0"/>
              <a:buNone/>
            </a:pPr>
            <a:r>
              <a:rPr lang="de-DE" sz="1800" kern="0" dirty="0" smtClean="0"/>
              <a:t>TV</a:t>
            </a:r>
            <a:endParaRPr lang="de-DE" kern="0" dirty="0"/>
          </a:p>
        </p:txBody>
      </p:sp>
      <p:sp>
        <p:nvSpPr>
          <p:cNvPr id="18" name="Textplatzhalter 4"/>
          <p:cNvSpPr txBox="1">
            <a:spLocks/>
          </p:cNvSpPr>
          <p:nvPr/>
        </p:nvSpPr>
        <p:spPr bwMode="auto">
          <a:xfrm>
            <a:off x="4749429" y="3197389"/>
            <a:ext cx="770619" cy="39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54000" indent="-254000" algn="l" rtl="0" eaLnBrk="1" fontAlgn="base" hangingPunct="1">
              <a:lnSpc>
                <a:spcPts val="2200"/>
              </a:lnSpc>
              <a:spcBef>
                <a:spcPts val="1400"/>
              </a:spcBef>
              <a:spcAft>
                <a:spcPct val="0"/>
              </a:spcAft>
              <a:buSzPct val="120000"/>
              <a:buFont typeface="Times" charset="0"/>
              <a:buBlip>
                <a:blip r:embed="rId6"/>
              </a:buBlip>
              <a:defRPr b="1">
                <a:solidFill>
                  <a:schemeClr val="tx1"/>
                </a:solidFill>
                <a:latin typeface="+mn-lt"/>
                <a:ea typeface="+mn-ea"/>
                <a:cs typeface="+mn-cs"/>
              </a:defRPr>
            </a:lvl1pPr>
            <a:lvl2pPr marL="584200" indent="-139700" algn="l" rtl="0" eaLnBrk="1" fontAlgn="base" hangingPunct="1">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1" fontAlgn="base" hangingPunct="1">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eaLnBrk="1" fontAlgn="base" hangingPunct="1">
              <a:spcBef>
                <a:spcPct val="20000"/>
              </a:spcBef>
              <a:spcAft>
                <a:spcPct val="0"/>
              </a:spcAft>
              <a:defRPr sz="2000">
                <a:solidFill>
                  <a:schemeClr val="tx1"/>
                </a:solidFill>
                <a:latin typeface="+mn-lt"/>
              </a:defRPr>
            </a:lvl4pPr>
            <a:lvl5pPr marL="1808163" indent="-306388" algn="l" rtl="0" eaLnBrk="1" fontAlgn="base" hangingPunct="1">
              <a:spcBef>
                <a:spcPct val="20000"/>
              </a:spcBef>
              <a:spcAft>
                <a:spcPct val="0"/>
              </a:spcAft>
              <a:defRPr sz="2000">
                <a:solidFill>
                  <a:schemeClr val="tx1"/>
                </a:solidFill>
                <a:latin typeface="Times" charset="0"/>
              </a:defRPr>
            </a:lvl5pPr>
            <a:lvl6pPr marL="2265363" indent="-306388" algn="l" rtl="0" eaLnBrk="1" fontAlgn="base" hangingPunct="1">
              <a:spcBef>
                <a:spcPct val="20000"/>
              </a:spcBef>
              <a:spcAft>
                <a:spcPct val="0"/>
              </a:spcAft>
              <a:defRPr sz="2000">
                <a:solidFill>
                  <a:schemeClr val="tx1"/>
                </a:solidFill>
                <a:latin typeface="Times" charset="0"/>
              </a:defRPr>
            </a:lvl6pPr>
            <a:lvl7pPr marL="2722563" indent="-306388" algn="l" rtl="0" eaLnBrk="1" fontAlgn="base" hangingPunct="1">
              <a:spcBef>
                <a:spcPct val="20000"/>
              </a:spcBef>
              <a:spcAft>
                <a:spcPct val="0"/>
              </a:spcAft>
              <a:defRPr sz="2000">
                <a:solidFill>
                  <a:schemeClr val="tx1"/>
                </a:solidFill>
                <a:latin typeface="Times" charset="0"/>
              </a:defRPr>
            </a:lvl7pPr>
            <a:lvl8pPr marL="3179763" indent="-306388" algn="l" rtl="0" eaLnBrk="1" fontAlgn="base" hangingPunct="1">
              <a:spcBef>
                <a:spcPct val="20000"/>
              </a:spcBef>
              <a:spcAft>
                <a:spcPct val="0"/>
              </a:spcAft>
              <a:defRPr sz="2000">
                <a:solidFill>
                  <a:schemeClr val="tx1"/>
                </a:solidFill>
                <a:latin typeface="Times" charset="0"/>
              </a:defRPr>
            </a:lvl8pPr>
            <a:lvl9pPr marL="3636963" indent="-306388" algn="l" rtl="0" eaLnBrk="1" fontAlgn="base" hangingPunct="1">
              <a:spcBef>
                <a:spcPct val="20000"/>
              </a:spcBef>
              <a:spcAft>
                <a:spcPct val="0"/>
              </a:spcAft>
              <a:defRPr sz="2000">
                <a:solidFill>
                  <a:schemeClr val="tx1"/>
                </a:solidFill>
                <a:latin typeface="Times" charset="0"/>
              </a:defRPr>
            </a:lvl9pPr>
          </a:lstStyle>
          <a:p>
            <a:pPr marL="0" indent="0" algn="ctr">
              <a:lnSpc>
                <a:spcPct val="100000"/>
              </a:lnSpc>
              <a:buFont typeface="Times" charset="0"/>
              <a:buNone/>
            </a:pPr>
            <a:r>
              <a:rPr lang="de-DE" sz="2800" kern="0" dirty="0" smtClean="0"/>
              <a:t>QM</a:t>
            </a:r>
            <a:endParaRPr lang="de-DE" sz="4000" kern="0" dirty="0"/>
          </a:p>
        </p:txBody>
      </p:sp>
      <p:grpSp>
        <p:nvGrpSpPr>
          <p:cNvPr id="21" name="Gruppieren 20"/>
          <p:cNvGrpSpPr/>
          <p:nvPr/>
        </p:nvGrpSpPr>
        <p:grpSpPr>
          <a:xfrm>
            <a:off x="7118655" y="2159227"/>
            <a:ext cx="1797740" cy="342456"/>
            <a:chOff x="1101621" y="2908104"/>
            <a:chExt cx="1934961" cy="417147"/>
          </a:xfrm>
        </p:grpSpPr>
        <p:cxnSp>
          <p:nvCxnSpPr>
            <p:cNvPr id="8" name="Gerader Verbinder 7"/>
            <p:cNvCxnSpPr/>
            <p:nvPr/>
          </p:nvCxnSpPr>
          <p:spPr>
            <a:xfrm>
              <a:off x="1255306" y="2908104"/>
              <a:ext cx="1627591" cy="2"/>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9" name="Gerader Verbinder 18"/>
            <p:cNvCxnSpPr/>
            <p:nvPr/>
          </p:nvCxnSpPr>
          <p:spPr>
            <a:xfrm flipV="1">
              <a:off x="1101621" y="3300952"/>
              <a:ext cx="1934961" cy="24299"/>
            </a:xfrm>
            <a:prstGeom prst="line">
              <a:avLst/>
            </a:prstGeom>
            <a:ln w="28575"/>
          </p:spPr>
          <p:style>
            <a:lnRef idx="1">
              <a:schemeClr val="accent3"/>
            </a:lnRef>
            <a:fillRef idx="0">
              <a:schemeClr val="accent3"/>
            </a:fillRef>
            <a:effectRef idx="0">
              <a:schemeClr val="accent3"/>
            </a:effectRef>
            <a:fontRef idx="minor">
              <a:schemeClr val="tx1"/>
            </a:fontRef>
          </p:style>
        </p:cxnSp>
      </p:grpSp>
      <p:cxnSp>
        <p:nvCxnSpPr>
          <p:cNvPr id="22" name="Gerader Verbinder 21"/>
          <p:cNvCxnSpPr/>
          <p:nvPr/>
        </p:nvCxnSpPr>
        <p:spPr>
          <a:xfrm>
            <a:off x="4123815" y="5535605"/>
            <a:ext cx="3842861" cy="0"/>
          </a:xfrm>
          <a:prstGeom prst="line">
            <a:avLst/>
          </a:prstGeom>
          <a:ln w="28575">
            <a:prstDash val="sysDash"/>
          </a:ln>
        </p:spPr>
        <p:style>
          <a:lnRef idx="1">
            <a:schemeClr val="accent3"/>
          </a:lnRef>
          <a:fillRef idx="0">
            <a:schemeClr val="accent3"/>
          </a:fillRef>
          <a:effectRef idx="0">
            <a:schemeClr val="accent3"/>
          </a:effectRef>
          <a:fontRef idx="minor">
            <a:schemeClr val="tx1"/>
          </a:fontRef>
        </p:style>
      </p:cxnSp>
      <p:sp>
        <p:nvSpPr>
          <p:cNvPr id="20" name="Legende mit Pfeil nach unten 19"/>
          <p:cNvSpPr/>
          <p:nvPr/>
        </p:nvSpPr>
        <p:spPr bwMode="auto">
          <a:xfrm>
            <a:off x="4050773" y="1235519"/>
            <a:ext cx="2266590" cy="609305"/>
          </a:xfrm>
          <a:prstGeom prst="downArrowCallout">
            <a:avLst/>
          </a:prstGeom>
          <a:solidFill>
            <a:schemeClr val="bg1"/>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r>
              <a:rPr kumimoji="0" lang="de-DE" sz="1400" b="1" i="0" u="none" strike="noStrike" cap="none" normalizeH="0" baseline="0" dirty="0" smtClean="0">
                <a:ln>
                  <a:noFill/>
                </a:ln>
                <a:solidFill>
                  <a:srgbClr val="FF0000"/>
                </a:solidFill>
                <a:effectLst/>
                <a:latin typeface="Arial" charset="0"/>
              </a:rPr>
              <a:t>BIBB HA Empfehlung 169</a:t>
            </a:r>
          </a:p>
        </p:txBody>
      </p:sp>
    </p:spTree>
    <p:extLst>
      <p:ext uri="{BB962C8B-B14F-4D97-AF65-F5344CB8AC3E}">
        <p14:creationId xmlns:p14="http://schemas.microsoft.com/office/powerpoint/2010/main" val="30503768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smtClean="0"/>
              <a:t>Handlungsempfehlung auf einen Blick</a:t>
            </a:r>
            <a:endParaRPr lang="de-DE" u="sng" dirty="0"/>
          </a:p>
        </p:txBody>
      </p:sp>
      <p:sp>
        <p:nvSpPr>
          <p:cNvPr id="3" name="Inhaltsplatzhalter 2"/>
          <p:cNvSpPr>
            <a:spLocks noGrp="1"/>
          </p:cNvSpPr>
          <p:nvPr>
            <p:ph idx="1"/>
          </p:nvPr>
        </p:nvSpPr>
        <p:spPr>
          <a:xfrm>
            <a:off x="395535" y="3563280"/>
            <a:ext cx="8421440" cy="2890056"/>
          </a:xfrm>
        </p:spPr>
        <p:txBody>
          <a:bodyPr/>
          <a:lstStyle/>
          <a:p>
            <a:r>
              <a:rPr lang="de-DE" dirty="0"/>
              <a:t>Ein Studiengang entsteht</a:t>
            </a:r>
          </a:p>
          <a:p>
            <a:pPr lvl="1"/>
            <a:r>
              <a:rPr lang="de-DE" dirty="0"/>
              <a:t>Arbeitnehmervertreter/innen können frühzeitig ihre Interessen als Mitglied des </a:t>
            </a:r>
            <a:r>
              <a:rPr lang="de-DE" dirty="0" smtClean="0"/>
              <a:t>Hochschulrats / der dualen Kommission </a:t>
            </a:r>
            <a:r>
              <a:rPr lang="de-DE" dirty="0"/>
              <a:t>oder Berufspraxisvertreter in der Akkreditierung des Studiengangs einbringen</a:t>
            </a:r>
            <a:br>
              <a:rPr lang="de-DE" dirty="0"/>
            </a:br>
            <a:endParaRPr lang="de-DE" dirty="0"/>
          </a:p>
          <a:p>
            <a:r>
              <a:rPr lang="de-DE" dirty="0" smtClean="0"/>
              <a:t>Betrieb und Betriebsrat planen </a:t>
            </a:r>
            <a:r>
              <a:rPr lang="de-DE" dirty="0"/>
              <a:t>duale Studiengänge als Ausbildungsform</a:t>
            </a:r>
          </a:p>
          <a:p>
            <a:pPr lvl="1"/>
            <a:r>
              <a:rPr lang="de-DE" dirty="0" smtClean="0"/>
              <a:t>Personalbedarf, Auswahlkriterien und zukünftige Einsatzmöglichkeiten werden geklärt.</a:t>
            </a:r>
          </a:p>
          <a:p>
            <a:pPr lvl="1"/>
            <a:r>
              <a:rPr lang="de-DE" dirty="0" smtClean="0"/>
              <a:t>Hochschulkooperationen und Studienmodell werden festgelegt</a:t>
            </a:r>
          </a:p>
          <a:p>
            <a:pPr lvl="1"/>
            <a:r>
              <a:rPr lang="de-DE" dirty="0" smtClean="0"/>
              <a:t>Die zuständige Stelle (Hochschule, ggf. Kammer) prüft die Eignung des Betriebs</a:t>
            </a:r>
          </a:p>
        </p:txBody>
      </p:sp>
      <p:sp>
        <p:nvSpPr>
          <p:cNvPr id="4" name="Foliennummernplatzhalter 3"/>
          <p:cNvSpPr>
            <a:spLocks noGrp="1"/>
          </p:cNvSpPr>
          <p:nvPr>
            <p:ph type="sldNum" sz="quarter" idx="10"/>
          </p:nvPr>
        </p:nvSpPr>
        <p:spPr/>
        <p:txBody>
          <a:bodyPr/>
          <a:lstStyle/>
          <a:p>
            <a:fld id="{37D64997-12B8-4B92-8586-39D430AF88F2}" type="slidenum">
              <a:rPr lang="de-DE" smtClean="0"/>
              <a:pPr/>
              <a:t>38</a:t>
            </a:fld>
            <a:endParaRPr lang="de-DE">
              <a:solidFill>
                <a:schemeClr val="tx1"/>
              </a:solidFill>
            </a:endParaRPr>
          </a:p>
        </p:txBody>
      </p:sp>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t="4493" b="63385"/>
          <a:stretch/>
        </p:blipFill>
        <p:spPr>
          <a:xfrm>
            <a:off x="-5356" y="1047193"/>
            <a:ext cx="9149355" cy="2079279"/>
          </a:xfrm>
          <a:prstGeom prst="rect">
            <a:avLst/>
          </a:prstGeom>
        </p:spPr>
      </p:pic>
    </p:spTree>
    <p:extLst>
      <p:ext uri="{BB962C8B-B14F-4D97-AF65-F5344CB8AC3E}">
        <p14:creationId xmlns:p14="http://schemas.microsoft.com/office/powerpoint/2010/main" val="3740894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smtClean="0"/>
              <a:t>Handlungsempfehlung auf einen Blick</a:t>
            </a:r>
            <a:endParaRPr lang="de-DE" u="sng" dirty="0"/>
          </a:p>
        </p:txBody>
      </p:sp>
      <p:sp>
        <p:nvSpPr>
          <p:cNvPr id="3" name="Inhaltsplatzhalter 2"/>
          <p:cNvSpPr>
            <a:spLocks noGrp="1"/>
          </p:cNvSpPr>
          <p:nvPr>
            <p:ph idx="1"/>
          </p:nvPr>
        </p:nvSpPr>
        <p:spPr>
          <a:xfrm>
            <a:off x="395535" y="3563280"/>
            <a:ext cx="8421440" cy="2890056"/>
          </a:xfrm>
        </p:spPr>
        <p:txBody>
          <a:bodyPr/>
          <a:lstStyle/>
          <a:p>
            <a:r>
              <a:rPr lang="de-DE" dirty="0" smtClean="0"/>
              <a:t>Die betrieblichen Praxisphasen werden mit BR/JAV auf Basis des Modulhandbuchs abgestimmt</a:t>
            </a:r>
          </a:p>
          <a:p>
            <a:pPr lvl="1"/>
            <a:r>
              <a:rPr lang="de-DE" dirty="0"/>
              <a:t>Die Taktung der Lernorte wird festgelegt (teilw. hohe Belastung für die Studierenden)</a:t>
            </a:r>
          </a:p>
          <a:p>
            <a:pPr lvl="1"/>
            <a:r>
              <a:rPr lang="de-DE" dirty="0" smtClean="0"/>
              <a:t>Festlegung </a:t>
            </a:r>
            <a:r>
              <a:rPr lang="de-DE" dirty="0"/>
              <a:t>der </a:t>
            </a:r>
            <a:r>
              <a:rPr lang="de-DE" dirty="0" smtClean="0"/>
              <a:t>Fachbereiche und der Ansprechpartner/innen</a:t>
            </a:r>
            <a:endParaRPr lang="de-DE" dirty="0"/>
          </a:p>
          <a:p>
            <a:pPr lvl="1"/>
            <a:r>
              <a:rPr lang="de-DE" dirty="0"/>
              <a:t>Auswahl der Ausbilder/innen bzw. Betreuer/innen.</a:t>
            </a:r>
          </a:p>
          <a:p>
            <a:pPr lvl="1"/>
            <a:r>
              <a:rPr lang="de-DE" dirty="0" smtClean="0"/>
              <a:t>Erstellung </a:t>
            </a:r>
            <a:r>
              <a:rPr lang="de-DE" dirty="0"/>
              <a:t>des </a:t>
            </a:r>
            <a:r>
              <a:rPr lang="de-DE" dirty="0" smtClean="0"/>
              <a:t>betrieblichen Praxisplans</a:t>
            </a:r>
            <a:endParaRPr lang="de-DE" dirty="0"/>
          </a:p>
          <a:p>
            <a:r>
              <a:rPr lang="de-DE" dirty="0" smtClean="0"/>
              <a:t>Die Kooperation wird vertraglich fixiert</a:t>
            </a:r>
          </a:p>
          <a:p>
            <a:pPr lvl="1"/>
            <a:r>
              <a:rPr lang="de-DE" dirty="0" smtClean="0"/>
              <a:t>Qualitätsvorgaben, Auswahlkriterien, Anzahl der Studierenden, Finanzierung, Kündigung, etc.</a:t>
            </a:r>
          </a:p>
        </p:txBody>
      </p:sp>
      <p:sp>
        <p:nvSpPr>
          <p:cNvPr id="4" name="Foliennummernplatzhalter 3"/>
          <p:cNvSpPr>
            <a:spLocks noGrp="1"/>
          </p:cNvSpPr>
          <p:nvPr>
            <p:ph type="sldNum" sz="quarter" idx="10"/>
          </p:nvPr>
        </p:nvSpPr>
        <p:spPr/>
        <p:txBody>
          <a:bodyPr/>
          <a:lstStyle/>
          <a:p>
            <a:fld id="{37D64997-12B8-4B92-8586-39D430AF88F2}" type="slidenum">
              <a:rPr lang="de-DE" smtClean="0"/>
              <a:pPr/>
              <a:t>39</a:t>
            </a:fld>
            <a:endParaRPr lang="de-DE">
              <a:solidFill>
                <a:schemeClr val="tx1"/>
              </a:solidFill>
            </a:endParaRPr>
          </a:p>
        </p:txBody>
      </p:sp>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t="4493" b="63385"/>
          <a:stretch/>
        </p:blipFill>
        <p:spPr>
          <a:xfrm>
            <a:off x="-5356" y="1047193"/>
            <a:ext cx="9149355" cy="2079279"/>
          </a:xfrm>
          <a:prstGeom prst="rect">
            <a:avLst/>
          </a:prstGeom>
        </p:spPr>
      </p:pic>
    </p:spTree>
    <p:extLst>
      <p:ext uri="{BB962C8B-B14F-4D97-AF65-F5344CB8AC3E}">
        <p14:creationId xmlns:p14="http://schemas.microsoft.com/office/powerpoint/2010/main" val="2753990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Zahlen, Daten, Fakten</a:t>
            </a:r>
            <a:endParaRPr lang="de-DE" dirty="0"/>
          </a:p>
        </p:txBody>
      </p:sp>
      <p:sp>
        <p:nvSpPr>
          <p:cNvPr id="3" name="Foliennummernplatzhalter 2"/>
          <p:cNvSpPr>
            <a:spLocks noGrp="1"/>
          </p:cNvSpPr>
          <p:nvPr>
            <p:ph type="sldNum" sz="quarter" idx="10"/>
          </p:nvPr>
        </p:nvSpPr>
        <p:spPr>
          <a:xfrm>
            <a:off x="8752855" y="6589713"/>
            <a:ext cx="64120" cy="141642"/>
          </a:xfrm>
        </p:spPr>
        <p:txBody>
          <a:bodyPr/>
          <a:lstStyle/>
          <a:p>
            <a:fld id="{BF7C49C8-3594-432E-86A6-72F169D496AC}" type="slidenum">
              <a:rPr lang="de-DE" smtClean="0"/>
              <a:t>4</a:t>
            </a:fld>
            <a:endParaRPr lang="de-DE" dirty="0">
              <a:solidFill>
                <a:schemeClr val="tx1"/>
              </a:solidFill>
            </a:endParaRPr>
          </a:p>
        </p:txBody>
      </p:sp>
      <p:sp>
        <p:nvSpPr>
          <p:cNvPr id="5" name="Textplatzhalter 4"/>
          <p:cNvSpPr>
            <a:spLocks noGrp="1"/>
          </p:cNvSpPr>
          <p:nvPr>
            <p:ph type="body" sz="quarter" idx="12"/>
          </p:nvPr>
        </p:nvSpPr>
        <p:spPr/>
        <p:txBody>
          <a:bodyPr/>
          <a:lstStyle/>
          <a:p>
            <a:pPr marL="0" indent="0">
              <a:buNone/>
            </a:pPr>
            <a:r>
              <a:rPr lang="de-DE" dirty="0" smtClean="0"/>
              <a:t>Entwicklung der „Anfängerzahlen“ je Bildungsbereich </a:t>
            </a:r>
            <a:br>
              <a:rPr lang="de-DE" dirty="0" smtClean="0"/>
            </a:br>
            <a:endParaRPr lang="de-DE" dirty="0"/>
          </a:p>
        </p:txBody>
      </p:sp>
      <p:graphicFrame>
        <p:nvGraphicFramePr>
          <p:cNvPr id="11" name="Diagramm 10"/>
          <p:cNvGraphicFramePr/>
          <p:nvPr>
            <p:extLst>
              <p:ext uri="{D42A27DB-BD31-4B8C-83A1-F6EECF244321}">
                <p14:modId xmlns:p14="http://schemas.microsoft.com/office/powerpoint/2010/main" val="3195446608"/>
              </p:ext>
            </p:extLst>
          </p:nvPr>
        </p:nvGraphicFramePr>
        <p:xfrm>
          <a:off x="167438" y="1772816"/>
          <a:ext cx="8649536"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6" name="Fußzeilenplatzhalter 4"/>
          <p:cNvSpPr>
            <a:spLocks noGrp="1"/>
          </p:cNvSpPr>
          <p:nvPr>
            <p:ph type="ftr" sz="quarter" idx="11"/>
          </p:nvPr>
        </p:nvSpPr>
        <p:spPr>
          <a:xfrm>
            <a:off x="184149" y="6589713"/>
            <a:ext cx="7200000" cy="153888"/>
          </a:xfrm>
        </p:spPr>
        <p:txBody>
          <a:bodyPr anchor="ctr"/>
          <a:lstStyle/>
          <a:p>
            <a:pPr>
              <a:buNone/>
            </a:pPr>
            <a:r>
              <a:rPr lang="de-DE" sz="1000" dirty="0" smtClean="0"/>
              <a:t>Quellen: BMBF 2017, S. 45; BIBB 2017, S. 11</a:t>
            </a:r>
            <a:endParaRPr lang="de-DE" sz="1000" dirty="0"/>
          </a:p>
        </p:txBody>
      </p:sp>
    </p:spTree>
    <p:extLst>
      <p:ext uri="{BB962C8B-B14F-4D97-AF65-F5344CB8AC3E}">
        <p14:creationId xmlns:p14="http://schemas.microsoft.com/office/powerpoint/2010/main" val="36889959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smtClean="0"/>
              <a:t>Handlungsempfehlung auf einen Blick</a:t>
            </a:r>
            <a:endParaRPr lang="de-DE" u="sng" dirty="0"/>
          </a:p>
        </p:txBody>
      </p:sp>
      <p:sp>
        <p:nvSpPr>
          <p:cNvPr id="3" name="Inhaltsplatzhalter 2"/>
          <p:cNvSpPr>
            <a:spLocks noGrp="1"/>
          </p:cNvSpPr>
          <p:nvPr>
            <p:ph idx="1"/>
          </p:nvPr>
        </p:nvSpPr>
        <p:spPr>
          <a:xfrm>
            <a:off x="395535" y="3563280"/>
            <a:ext cx="8421440" cy="2890056"/>
          </a:xfrm>
        </p:spPr>
        <p:txBody>
          <a:bodyPr/>
          <a:lstStyle/>
          <a:p>
            <a:r>
              <a:rPr lang="de-DE" dirty="0" smtClean="0"/>
              <a:t>Der Regelbetrieb startet</a:t>
            </a:r>
          </a:p>
          <a:p>
            <a:pPr lvl="1"/>
            <a:r>
              <a:rPr lang="de-DE" dirty="0" smtClean="0"/>
              <a:t>Gemeinsame Gremien sollten durch AN-Vertreter/innen besetzt sein</a:t>
            </a:r>
          </a:p>
          <a:p>
            <a:pPr lvl="1"/>
            <a:r>
              <a:rPr lang="de-DE" dirty="0" smtClean="0"/>
              <a:t>BR und JAV gestalten und prüfen gem. </a:t>
            </a:r>
            <a:r>
              <a:rPr lang="de-DE" u="sng" dirty="0" smtClean="0"/>
              <a:t>§98 BetrVG </a:t>
            </a:r>
            <a:r>
              <a:rPr lang="de-DE" dirty="0" smtClean="0"/>
              <a:t>die qualitativen Standards</a:t>
            </a:r>
          </a:p>
          <a:p>
            <a:pPr lvl="2"/>
            <a:r>
              <a:rPr lang="de-DE" dirty="0" smtClean="0"/>
              <a:t>Einhaltung des betrieblichen </a:t>
            </a:r>
            <a:r>
              <a:rPr lang="de-DE" dirty="0"/>
              <a:t>Praxisplans,</a:t>
            </a:r>
          </a:p>
          <a:p>
            <a:pPr lvl="2"/>
            <a:r>
              <a:rPr lang="de-DE" dirty="0" smtClean="0"/>
              <a:t>Auswahl </a:t>
            </a:r>
            <a:r>
              <a:rPr lang="de-DE" dirty="0"/>
              <a:t>geeigneter Projekte und Ausbildungsformen,</a:t>
            </a:r>
          </a:p>
          <a:p>
            <a:pPr lvl="2"/>
            <a:r>
              <a:rPr lang="de-DE" dirty="0" smtClean="0"/>
              <a:t>Vermittlung </a:t>
            </a:r>
            <a:r>
              <a:rPr lang="de-DE" dirty="0"/>
              <a:t>und praktischen Vertiefung </a:t>
            </a:r>
            <a:r>
              <a:rPr lang="de-DE" dirty="0" smtClean="0"/>
              <a:t>von Ausbildungsinhalten </a:t>
            </a:r>
            <a:r>
              <a:rPr lang="de-DE" dirty="0"/>
              <a:t>wie Aufgaben des </a:t>
            </a:r>
            <a:r>
              <a:rPr lang="de-DE" dirty="0" smtClean="0"/>
              <a:t>BR / JAV</a:t>
            </a:r>
            <a:r>
              <a:rPr lang="de-DE" dirty="0"/>
              <a:t>,</a:t>
            </a:r>
          </a:p>
          <a:p>
            <a:pPr lvl="2"/>
            <a:r>
              <a:rPr lang="de-DE" dirty="0" smtClean="0"/>
              <a:t>ausreichenden </a:t>
            </a:r>
            <a:r>
              <a:rPr lang="de-DE" dirty="0"/>
              <a:t>Bereitstellung von Lehr- und Lernmitteln</a:t>
            </a:r>
            <a:r>
              <a:rPr lang="de-DE" dirty="0" smtClean="0"/>
              <a:t>, Lehr- </a:t>
            </a:r>
            <a:r>
              <a:rPr lang="de-DE" dirty="0"/>
              <a:t>und Lernmethoden</a:t>
            </a:r>
            <a:r>
              <a:rPr lang="de-DE" dirty="0" smtClean="0"/>
              <a:t>,</a:t>
            </a:r>
          </a:p>
          <a:p>
            <a:pPr lvl="2"/>
            <a:r>
              <a:rPr lang="de-DE" dirty="0" smtClean="0"/>
              <a:t>Kriterien zur Auswahl und Beurteilung dual Studierenden</a:t>
            </a:r>
            <a:endParaRPr lang="de-DE" dirty="0"/>
          </a:p>
          <a:p>
            <a:pPr lvl="1"/>
            <a:endParaRPr lang="de-DE" dirty="0" smtClean="0"/>
          </a:p>
        </p:txBody>
      </p:sp>
      <p:sp>
        <p:nvSpPr>
          <p:cNvPr id="4" name="Foliennummernplatzhalter 3"/>
          <p:cNvSpPr>
            <a:spLocks noGrp="1"/>
          </p:cNvSpPr>
          <p:nvPr>
            <p:ph type="sldNum" sz="quarter" idx="10"/>
          </p:nvPr>
        </p:nvSpPr>
        <p:spPr/>
        <p:txBody>
          <a:bodyPr/>
          <a:lstStyle/>
          <a:p>
            <a:fld id="{37D64997-12B8-4B92-8586-39D430AF88F2}" type="slidenum">
              <a:rPr lang="de-DE" smtClean="0"/>
              <a:pPr/>
              <a:t>40</a:t>
            </a:fld>
            <a:endParaRPr lang="de-DE">
              <a:solidFill>
                <a:schemeClr val="tx1"/>
              </a:solidFill>
            </a:endParaRPr>
          </a:p>
        </p:txBody>
      </p:sp>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t="4493" b="63385"/>
          <a:stretch/>
        </p:blipFill>
        <p:spPr>
          <a:xfrm>
            <a:off x="-5356" y="1047193"/>
            <a:ext cx="9149355" cy="2079279"/>
          </a:xfrm>
          <a:prstGeom prst="rect">
            <a:avLst/>
          </a:prstGeom>
        </p:spPr>
      </p:pic>
    </p:spTree>
    <p:extLst>
      <p:ext uri="{BB962C8B-B14F-4D97-AF65-F5344CB8AC3E}">
        <p14:creationId xmlns:p14="http://schemas.microsoft.com/office/powerpoint/2010/main" val="3669421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smtClean="0"/>
              <a:t>Handlungsempfehlung auf einen Blick</a:t>
            </a:r>
            <a:endParaRPr lang="de-DE" u="sng" dirty="0"/>
          </a:p>
        </p:txBody>
      </p:sp>
      <p:sp>
        <p:nvSpPr>
          <p:cNvPr id="3" name="Inhaltsplatzhalter 2"/>
          <p:cNvSpPr>
            <a:spLocks noGrp="1"/>
          </p:cNvSpPr>
          <p:nvPr>
            <p:ph idx="1"/>
          </p:nvPr>
        </p:nvSpPr>
        <p:spPr>
          <a:xfrm>
            <a:off x="395535" y="3563280"/>
            <a:ext cx="8421440" cy="2890056"/>
          </a:xfrm>
        </p:spPr>
        <p:txBody>
          <a:bodyPr/>
          <a:lstStyle/>
          <a:p>
            <a:r>
              <a:rPr lang="de-DE" dirty="0" smtClean="0"/>
              <a:t>Die dual Studierenden werden aktiver Teil der Mitbestimmungskultur</a:t>
            </a:r>
          </a:p>
          <a:p>
            <a:pPr lvl="1"/>
            <a:r>
              <a:rPr lang="de-DE" dirty="0" smtClean="0"/>
              <a:t>Häufige Anliegen sind Übernahme, Studiengebühren, Reisekosten,</a:t>
            </a:r>
            <a:br>
              <a:rPr lang="de-DE" dirty="0" smtClean="0"/>
            </a:br>
            <a:r>
              <a:rPr lang="de-DE" dirty="0" smtClean="0"/>
              <a:t>zukünftige Einstiegsfunktion, wiss. Weiterbildung (z.B. duale Master)</a:t>
            </a:r>
            <a:br>
              <a:rPr lang="de-DE" dirty="0" smtClean="0"/>
            </a:br>
            <a:endParaRPr lang="de-DE" dirty="0" smtClean="0"/>
          </a:p>
          <a:p>
            <a:r>
              <a:rPr lang="de-DE" dirty="0" smtClean="0"/>
              <a:t>Gestaltungsoption Tarifvertrag und Betriebsvereinbarung</a:t>
            </a:r>
          </a:p>
          <a:p>
            <a:pPr lvl="1"/>
            <a:r>
              <a:rPr lang="de-DE" dirty="0"/>
              <a:t>3x </a:t>
            </a:r>
            <a:r>
              <a:rPr lang="de-DE" dirty="0" smtClean="0"/>
              <a:t>Flächentarifverträge in </a:t>
            </a:r>
            <a:r>
              <a:rPr lang="de-DE" dirty="0"/>
              <a:t>NDS-SA und BaWü</a:t>
            </a:r>
          </a:p>
          <a:p>
            <a:pPr lvl="1"/>
            <a:r>
              <a:rPr lang="de-DE" dirty="0"/>
              <a:t>20x </a:t>
            </a:r>
            <a:r>
              <a:rPr lang="de-DE" dirty="0" smtClean="0"/>
              <a:t>Haustarifverträge u.a</a:t>
            </a:r>
            <a:r>
              <a:rPr lang="de-DE" dirty="0"/>
              <a:t>. bei VW, </a:t>
            </a:r>
            <a:r>
              <a:rPr lang="de-DE" dirty="0" smtClean="0"/>
              <a:t>PHOENIX </a:t>
            </a:r>
            <a:r>
              <a:rPr lang="de-DE" dirty="0"/>
              <a:t>CONTACT, John Deere</a:t>
            </a:r>
            <a:r>
              <a:rPr lang="de-DE" dirty="0" smtClean="0"/>
              <a:t>, </a:t>
            </a:r>
            <a:r>
              <a:rPr lang="de-DE" dirty="0" err="1" smtClean="0"/>
              <a:t>thyssenkrupp</a:t>
            </a:r>
            <a:r>
              <a:rPr lang="de-DE" dirty="0" smtClean="0"/>
              <a:t>, Continental</a:t>
            </a:r>
            <a:endParaRPr lang="de-DE" dirty="0"/>
          </a:p>
        </p:txBody>
      </p:sp>
      <p:sp>
        <p:nvSpPr>
          <p:cNvPr id="4" name="Foliennummernplatzhalter 3"/>
          <p:cNvSpPr>
            <a:spLocks noGrp="1"/>
          </p:cNvSpPr>
          <p:nvPr>
            <p:ph type="sldNum" sz="quarter" idx="10"/>
          </p:nvPr>
        </p:nvSpPr>
        <p:spPr/>
        <p:txBody>
          <a:bodyPr/>
          <a:lstStyle/>
          <a:p>
            <a:fld id="{37D64997-12B8-4B92-8586-39D430AF88F2}" type="slidenum">
              <a:rPr lang="de-DE" smtClean="0"/>
              <a:pPr/>
              <a:t>41</a:t>
            </a:fld>
            <a:endParaRPr lang="de-DE" dirty="0">
              <a:solidFill>
                <a:schemeClr val="tx1"/>
              </a:solidFill>
            </a:endParaRPr>
          </a:p>
        </p:txBody>
      </p:sp>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t="4493" b="63385"/>
          <a:stretch/>
        </p:blipFill>
        <p:spPr>
          <a:xfrm>
            <a:off x="-5356" y="1047193"/>
            <a:ext cx="9149355" cy="2079279"/>
          </a:xfrm>
          <a:prstGeom prst="rect">
            <a:avLst/>
          </a:prstGeom>
        </p:spPr>
      </p:pic>
    </p:spTree>
    <p:extLst>
      <p:ext uri="{BB962C8B-B14F-4D97-AF65-F5344CB8AC3E}">
        <p14:creationId xmlns:p14="http://schemas.microsoft.com/office/powerpoint/2010/main" val="254870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37D64997-12B8-4B92-8586-39D430AF88F2}" type="slidenum">
              <a:rPr lang="de-DE" smtClean="0"/>
              <a:pPr/>
              <a:t>42</a:t>
            </a:fld>
            <a:endParaRPr lang="de-DE">
              <a:solidFill>
                <a:schemeClr val="tx1"/>
              </a:solidFill>
            </a:endParaRPr>
          </a:p>
        </p:txBody>
      </p:sp>
      <p:pic>
        <p:nvPicPr>
          <p:cNvPr id="5" name="Grafik 4"/>
          <p:cNvPicPr>
            <a:picLocks noChangeAspect="1"/>
          </p:cNvPicPr>
          <p:nvPr/>
        </p:nvPicPr>
        <p:blipFill>
          <a:blip r:embed="rId3"/>
          <a:stretch>
            <a:fillRect/>
          </a:stretch>
        </p:blipFill>
        <p:spPr>
          <a:xfrm>
            <a:off x="-540568" y="0"/>
            <a:ext cx="10211547" cy="6056731"/>
          </a:xfrm>
          <a:prstGeom prst="rect">
            <a:avLst/>
          </a:prstGeom>
        </p:spPr>
      </p:pic>
      <p:sp>
        <p:nvSpPr>
          <p:cNvPr id="6" name="Inhaltsplatzhalter 2"/>
          <p:cNvSpPr txBox="1">
            <a:spLocks/>
          </p:cNvSpPr>
          <p:nvPr/>
        </p:nvSpPr>
        <p:spPr>
          <a:xfrm>
            <a:off x="395535" y="5589240"/>
            <a:ext cx="8421440" cy="864096"/>
          </a:xfrm>
          <a:prstGeom prst="rect">
            <a:avLst/>
          </a:prstGeom>
        </p:spPr>
        <p:txBody>
          <a:bodyPr/>
          <a:lstStyle>
            <a:lvl1pPr marL="254000" indent="-254000" algn="l" rtl="0" eaLnBrk="1" fontAlgn="base" hangingPunct="1">
              <a:lnSpc>
                <a:spcPts val="2200"/>
              </a:lnSpc>
              <a:spcBef>
                <a:spcPts val="1400"/>
              </a:spcBef>
              <a:spcAft>
                <a:spcPct val="0"/>
              </a:spcAft>
              <a:buSzPct val="120000"/>
              <a:buFont typeface="Times" charset="0"/>
              <a:buBlip>
                <a:blip r:embed="rId4"/>
              </a:buBlip>
              <a:defRPr b="1">
                <a:solidFill>
                  <a:schemeClr val="tx1"/>
                </a:solidFill>
                <a:latin typeface="+mn-lt"/>
                <a:ea typeface="+mn-ea"/>
                <a:cs typeface="+mn-cs"/>
              </a:defRPr>
            </a:lvl1pPr>
            <a:lvl2pPr marL="584200" indent="-139700" algn="l" rtl="0" eaLnBrk="1" fontAlgn="base" hangingPunct="1">
              <a:lnSpc>
                <a:spcPts val="1600"/>
              </a:lnSpc>
              <a:spcBef>
                <a:spcPts val="800"/>
              </a:spcBef>
              <a:spcAft>
                <a:spcPct val="0"/>
              </a:spcAft>
              <a:buClr>
                <a:srgbClr val="FF0000"/>
              </a:buClr>
              <a:buFont typeface="Times" charset="0"/>
              <a:buChar char="•"/>
              <a:defRPr sz="1400">
                <a:solidFill>
                  <a:schemeClr val="tx1"/>
                </a:solidFill>
                <a:latin typeface="+mn-lt"/>
              </a:defRPr>
            </a:lvl2pPr>
            <a:lvl3pPr marL="892175" indent="-117475" algn="l" rtl="0" eaLnBrk="1" fontAlgn="base" hangingPunct="1">
              <a:lnSpc>
                <a:spcPts val="1400"/>
              </a:lnSpc>
              <a:spcBef>
                <a:spcPts val="600"/>
              </a:spcBef>
              <a:spcAft>
                <a:spcPct val="0"/>
              </a:spcAft>
              <a:buClr>
                <a:schemeClr val="bg2"/>
              </a:buClr>
              <a:buFont typeface="Wingdings" charset="2"/>
              <a:buChar char="§"/>
              <a:defRPr sz="1200">
                <a:solidFill>
                  <a:schemeClr val="tx1"/>
                </a:solidFill>
                <a:latin typeface="+mn-lt"/>
              </a:defRPr>
            </a:lvl3pPr>
            <a:lvl4pPr marL="1311275" indent="-228600" algn="l" rtl="0" eaLnBrk="1" fontAlgn="base" hangingPunct="1">
              <a:spcBef>
                <a:spcPct val="20000"/>
              </a:spcBef>
              <a:spcAft>
                <a:spcPct val="0"/>
              </a:spcAft>
              <a:defRPr sz="2000">
                <a:solidFill>
                  <a:schemeClr val="tx1"/>
                </a:solidFill>
                <a:latin typeface="+mn-lt"/>
              </a:defRPr>
            </a:lvl4pPr>
            <a:lvl5pPr marL="1808163" indent="-306388" algn="l" rtl="0" eaLnBrk="1" fontAlgn="base" hangingPunct="1">
              <a:spcBef>
                <a:spcPct val="20000"/>
              </a:spcBef>
              <a:spcAft>
                <a:spcPct val="0"/>
              </a:spcAft>
              <a:defRPr sz="2000">
                <a:solidFill>
                  <a:schemeClr val="tx1"/>
                </a:solidFill>
                <a:latin typeface="Times" charset="0"/>
              </a:defRPr>
            </a:lvl5pPr>
            <a:lvl6pPr marL="2265363" indent="-306388" algn="l" rtl="0" eaLnBrk="1" fontAlgn="base" hangingPunct="1">
              <a:spcBef>
                <a:spcPct val="20000"/>
              </a:spcBef>
              <a:spcAft>
                <a:spcPct val="0"/>
              </a:spcAft>
              <a:defRPr sz="2000">
                <a:solidFill>
                  <a:schemeClr val="tx1"/>
                </a:solidFill>
                <a:latin typeface="Times" charset="0"/>
              </a:defRPr>
            </a:lvl6pPr>
            <a:lvl7pPr marL="2722563" indent="-306388" algn="l" rtl="0" eaLnBrk="1" fontAlgn="base" hangingPunct="1">
              <a:spcBef>
                <a:spcPct val="20000"/>
              </a:spcBef>
              <a:spcAft>
                <a:spcPct val="0"/>
              </a:spcAft>
              <a:defRPr sz="2000">
                <a:solidFill>
                  <a:schemeClr val="tx1"/>
                </a:solidFill>
                <a:latin typeface="Times" charset="0"/>
              </a:defRPr>
            </a:lvl7pPr>
            <a:lvl8pPr marL="3179763" indent="-306388" algn="l" rtl="0" eaLnBrk="1" fontAlgn="base" hangingPunct="1">
              <a:spcBef>
                <a:spcPct val="20000"/>
              </a:spcBef>
              <a:spcAft>
                <a:spcPct val="0"/>
              </a:spcAft>
              <a:defRPr sz="2000">
                <a:solidFill>
                  <a:schemeClr val="tx1"/>
                </a:solidFill>
                <a:latin typeface="Times" charset="0"/>
              </a:defRPr>
            </a:lvl8pPr>
            <a:lvl9pPr marL="3636963" indent="-306388" algn="l" rtl="0" eaLnBrk="1" fontAlgn="base" hangingPunct="1">
              <a:spcBef>
                <a:spcPct val="20000"/>
              </a:spcBef>
              <a:spcAft>
                <a:spcPct val="0"/>
              </a:spcAft>
              <a:defRPr sz="2000">
                <a:solidFill>
                  <a:schemeClr val="tx1"/>
                </a:solidFill>
                <a:latin typeface="Times" charset="0"/>
              </a:defRPr>
            </a:lvl9pPr>
          </a:lstStyle>
          <a:p>
            <a:pPr marL="0" lvl="1" indent="0" algn="ctr">
              <a:buNone/>
            </a:pPr>
            <a:r>
              <a:rPr lang="de-DE" kern="0" dirty="0" smtClean="0"/>
              <a:t>Referenten</a:t>
            </a:r>
          </a:p>
          <a:p>
            <a:pPr marL="0" lvl="1" indent="0">
              <a:buNone/>
              <a:tabLst>
                <a:tab pos="8258175" algn="r"/>
              </a:tabLst>
            </a:pPr>
            <a:r>
              <a:rPr lang="de-DE" kern="0" dirty="0" smtClean="0"/>
              <a:t>IG Metall Hochschulpolitik	IG Metall Studierendenarbeit</a:t>
            </a:r>
            <a:br>
              <a:rPr lang="de-DE" kern="0" dirty="0" smtClean="0"/>
            </a:br>
            <a:r>
              <a:rPr lang="de-DE" kern="0" dirty="0" smtClean="0"/>
              <a:t>Timo Gayer | Res. Bildungspolitik	Stefanie Haberkern | Bezirksleitung BBS</a:t>
            </a:r>
          </a:p>
        </p:txBody>
      </p:sp>
    </p:spTree>
    <p:extLst>
      <p:ext uri="{BB962C8B-B14F-4D97-AF65-F5344CB8AC3E}">
        <p14:creationId xmlns:p14="http://schemas.microsoft.com/office/powerpoint/2010/main" val="11296349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Anhang</a:t>
            </a:r>
            <a:endParaRPr lang="de-DE" dirty="0"/>
          </a:p>
        </p:txBody>
      </p:sp>
      <p:sp>
        <p:nvSpPr>
          <p:cNvPr id="3" name="Foliennummernplatzhalter 2"/>
          <p:cNvSpPr>
            <a:spLocks noGrp="1"/>
          </p:cNvSpPr>
          <p:nvPr>
            <p:ph type="sldNum" sz="quarter" idx="10"/>
          </p:nvPr>
        </p:nvSpPr>
        <p:spPr/>
        <p:txBody>
          <a:bodyPr/>
          <a:lstStyle/>
          <a:p>
            <a:r>
              <a:rPr lang="de-DE" smtClean="0"/>
              <a:t>www.wap.igmetall.de</a:t>
            </a:r>
            <a:endParaRPr lang="de-DE" dirty="0">
              <a:solidFill>
                <a:schemeClr val="tx1"/>
              </a:solidFill>
            </a:endParaRPr>
          </a:p>
        </p:txBody>
      </p:sp>
      <p:sp>
        <p:nvSpPr>
          <p:cNvPr id="5" name="Textplatzhalter 4"/>
          <p:cNvSpPr>
            <a:spLocks noGrp="1"/>
          </p:cNvSpPr>
          <p:nvPr>
            <p:ph type="body" sz="quarter" idx="12"/>
          </p:nvPr>
        </p:nvSpPr>
        <p:spPr/>
        <p:txBody>
          <a:bodyPr/>
          <a:lstStyle/>
          <a:p>
            <a:r>
              <a:rPr lang="de-DE" b="0" dirty="0" smtClean="0"/>
              <a:t>Literatur</a:t>
            </a:r>
          </a:p>
          <a:p>
            <a:pPr lvl="1"/>
            <a:r>
              <a:rPr lang="de-DE" b="0" dirty="0" smtClean="0"/>
              <a:t>BMBF (2017): Berufsbildungsbericht 2017</a:t>
            </a:r>
          </a:p>
          <a:p>
            <a:pPr lvl="1"/>
            <a:r>
              <a:rPr lang="de-DE" b="0" dirty="0" smtClean="0"/>
              <a:t>Bundesinstitut </a:t>
            </a:r>
            <a:r>
              <a:rPr lang="de-DE" b="0" dirty="0"/>
              <a:t>für </a:t>
            </a:r>
            <a:r>
              <a:rPr lang="de-DE" b="0" dirty="0" smtClean="0"/>
              <a:t>Berufsbildung (BIBB) </a:t>
            </a:r>
            <a:r>
              <a:rPr lang="de-DE" b="0" dirty="0"/>
              <a:t>(2017): Duales Studium in Zahlen </a:t>
            </a:r>
            <a:r>
              <a:rPr lang="de-DE" b="0" dirty="0" smtClean="0"/>
              <a:t>2016. Bonn</a:t>
            </a:r>
          </a:p>
          <a:p>
            <a:pPr lvl="1"/>
            <a:r>
              <a:rPr lang="de-DE" b="0" dirty="0"/>
              <a:t>BIBB Hauptausschuss (2017): </a:t>
            </a:r>
            <a:r>
              <a:rPr lang="de-DE" b="0" dirty="0">
                <a:hlinkClick r:id="rId3"/>
              </a:rPr>
              <a:t>Empfehlung 169</a:t>
            </a:r>
            <a:r>
              <a:rPr lang="de-DE" b="0" dirty="0"/>
              <a:t> - Positionspapier der BIBB-Hauptausschuss AG </a:t>
            </a:r>
            <a:r>
              <a:rPr lang="de-DE" b="0" dirty="0" smtClean="0"/>
              <a:t>zum dualen Studium. Bonn</a:t>
            </a:r>
          </a:p>
          <a:p>
            <a:pPr lvl="1"/>
            <a:r>
              <a:rPr lang="de-DE" b="0" dirty="0" smtClean="0"/>
              <a:t>BIBB, IAB (2017): </a:t>
            </a:r>
            <a:r>
              <a:rPr lang="de-DE" b="0" dirty="0" err="1" smtClean="0"/>
              <a:t>Qube</a:t>
            </a:r>
            <a:r>
              <a:rPr lang="de-DE" b="0" dirty="0" smtClean="0"/>
              <a:t>-Datenportal. URL</a:t>
            </a:r>
            <a:r>
              <a:rPr lang="de-DE" b="0" dirty="0"/>
              <a:t>: </a:t>
            </a:r>
            <a:r>
              <a:rPr lang="de-DE" b="0" dirty="0" smtClean="0">
                <a:hlinkClick r:id="rId4"/>
              </a:rPr>
              <a:t>www.QuBe-Data.de</a:t>
            </a:r>
            <a:r>
              <a:rPr lang="de-DE" b="0" dirty="0" smtClean="0"/>
              <a:t>. Stand 26.11</a:t>
            </a:r>
          </a:p>
          <a:p>
            <a:pPr lvl="1"/>
            <a:r>
              <a:rPr lang="de-DE" dirty="0" smtClean="0"/>
              <a:t>IG Metall </a:t>
            </a:r>
            <a:r>
              <a:rPr lang="de-DE" dirty="0"/>
              <a:t>(2012): Erfolgreiche Interessenvertretung für dual Studierende. Frankfurt </a:t>
            </a:r>
            <a:endParaRPr lang="de-DE" b="0" dirty="0" smtClean="0"/>
          </a:p>
          <a:p>
            <a:r>
              <a:rPr lang="de-DE" b="0" dirty="0" smtClean="0"/>
              <a:t>Bildnachweise</a:t>
            </a:r>
          </a:p>
          <a:p>
            <a:pPr lvl="1"/>
            <a:r>
              <a:rPr lang="de-DE" b="0" dirty="0"/>
              <a:t>Thomas </a:t>
            </a:r>
            <a:r>
              <a:rPr lang="de-DE" b="0" dirty="0" err="1"/>
              <a:t>Jussenhoven</a:t>
            </a:r>
            <a:r>
              <a:rPr lang="de-DE" b="0" dirty="0"/>
              <a:t>-Holz; </a:t>
            </a:r>
            <a:endParaRPr lang="de-DE" b="0" dirty="0" smtClean="0"/>
          </a:p>
          <a:p>
            <a:pPr lvl="1"/>
            <a:r>
              <a:rPr lang="de-DE" b="0" dirty="0" err="1" smtClean="0"/>
              <a:t>fotolia</a:t>
            </a:r>
            <a:r>
              <a:rPr lang="de-DE" dirty="0"/>
              <a:t>: </a:t>
            </a:r>
            <a:r>
              <a:rPr lang="de-DE" dirty="0" err="1" smtClean="0"/>
              <a:t>contrastwerkstatt</a:t>
            </a:r>
            <a:r>
              <a:rPr lang="de-DE" dirty="0" smtClean="0"/>
              <a:t>, </a:t>
            </a:r>
            <a:r>
              <a:rPr lang="de-DE" dirty="0" err="1" smtClean="0"/>
              <a:t>royyimzy</a:t>
            </a:r>
            <a:r>
              <a:rPr lang="de-DE" dirty="0" smtClean="0"/>
              <a:t>, </a:t>
            </a:r>
            <a:r>
              <a:rPr lang="de-DE" b="0" dirty="0" err="1" smtClean="0"/>
              <a:t>trueffelpix</a:t>
            </a:r>
            <a:r>
              <a:rPr lang="de-DE" b="0" dirty="0"/>
              <a:t>, </a:t>
            </a:r>
            <a:r>
              <a:rPr lang="de-DE" b="0" dirty="0" err="1" smtClean="0"/>
              <a:t>vege</a:t>
            </a:r>
            <a:r>
              <a:rPr lang="de-DE" b="0" dirty="0" smtClean="0"/>
              <a:t>;</a:t>
            </a:r>
            <a:r>
              <a:rPr lang="de-DE" dirty="0" smtClean="0"/>
              <a:t> </a:t>
            </a:r>
            <a:endParaRPr lang="de-DE" b="0" dirty="0" smtClean="0"/>
          </a:p>
          <a:p>
            <a:pPr lvl="1"/>
            <a:r>
              <a:rPr lang="de-DE" b="0" dirty="0" smtClean="0"/>
              <a:t>Panthermedia: Arne Trautmann;</a:t>
            </a:r>
          </a:p>
          <a:p>
            <a:pPr lvl="1"/>
            <a:endParaRPr lang="de-DE" dirty="0"/>
          </a:p>
        </p:txBody>
      </p:sp>
    </p:spTree>
    <p:extLst>
      <p:ext uri="{BB962C8B-B14F-4D97-AF65-F5344CB8AC3E}">
        <p14:creationId xmlns:p14="http://schemas.microsoft.com/office/powerpoint/2010/main" val="1367552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Zahlen, Daten, Fakten</a:t>
            </a:r>
            <a:endParaRPr lang="de-DE" dirty="0"/>
          </a:p>
        </p:txBody>
      </p:sp>
      <p:sp>
        <p:nvSpPr>
          <p:cNvPr id="3" name="Foliennummernplatzhalter 2"/>
          <p:cNvSpPr>
            <a:spLocks noGrp="1"/>
          </p:cNvSpPr>
          <p:nvPr>
            <p:ph type="sldNum" sz="quarter" idx="10"/>
          </p:nvPr>
        </p:nvSpPr>
        <p:spPr>
          <a:xfrm>
            <a:off x="8752855" y="6589713"/>
            <a:ext cx="64120" cy="141642"/>
          </a:xfrm>
        </p:spPr>
        <p:txBody>
          <a:bodyPr/>
          <a:lstStyle/>
          <a:p>
            <a:fld id="{F2F021C8-248C-4493-8589-3FCBF6B7082A}" type="slidenum">
              <a:rPr lang="de-DE" smtClean="0"/>
              <a:t>5</a:t>
            </a:fld>
            <a:endParaRPr lang="de-DE" dirty="0">
              <a:solidFill>
                <a:schemeClr val="tx1"/>
              </a:solidFill>
            </a:endParaRPr>
          </a:p>
        </p:txBody>
      </p:sp>
      <p:sp>
        <p:nvSpPr>
          <p:cNvPr id="5" name="Textplatzhalter 4"/>
          <p:cNvSpPr>
            <a:spLocks noGrp="1"/>
          </p:cNvSpPr>
          <p:nvPr>
            <p:ph type="body" sz="quarter" idx="12"/>
          </p:nvPr>
        </p:nvSpPr>
        <p:spPr/>
        <p:txBody>
          <a:bodyPr/>
          <a:lstStyle/>
          <a:p>
            <a:pPr marL="0" indent="0">
              <a:buNone/>
            </a:pPr>
            <a:r>
              <a:rPr lang="de-DE" dirty="0" smtClean="0"/>
              <a:t>Schulische Vorbildung der Auszubildenden</a:t>
            </a:r>
            <a:br>
              <a:rPr lang="de-DE" dirty="0" smtClean="0"/>
            </a:br>
            <a:endParaRPr lang="de-DE" dirty="0"/>
          </a:p>
        </p:txBody>
      </p:sp>
      <p:sp>
        <p:nvSpPr>
          <p:cNvPr id="6" name="Fußzeilenplatzhalter 4"/>
          <p:cNvSpPr>
            <a:spLocks noGrp="1"/>
          </p:cNvSpPr>
          <p:nvPr>
            <p:ph type="ftr" sz="quarter" idx="11"/>
          </p:nvPr>
        </p:nvSpPr>
        <p:spPr>
          <a:xfrm>
            <a:off x="184149" y="6589713"/>
            <a:ext cx="7200000" cy="153888"/>
          </a:xfrm>
        </p:spPr>
        <p:txBody>
          <a:bodyPr anchor="ctr"/>
          <a:lstStyle/>
          <a:p>
            <a:pPr>
              <a:buNone/>
            </a:pPr>
            <a:r>
              <a:rPr lang="de-DE" sz="1000" dirty="0" smtClean="0"/>
              <a:t>Quellen: BMBF 2017, S. 39</a:t>
            </a:r>
            <a:endParaRPr lang="de-DE" sz="1000" dirty="0"/>
          </a:p>
        </p:txBody>
      </p:sp>
      <p:graphicFrame>
        <p:nvGraphicFramePr>
          <p:cNvPr id="22" name="Diagramm 21"/>
          <p:cNvGraphicFramePr/>
          <p:nvPr>
            <p:extLst>
              <p:ext uri="{D42A27DB-BD31-4B8C-83A1-F6EECF244321}">
                <p14:modId xmlns:p14="http://schemas.microsoft.com/office/powerpoint/2010/main" val="4210668165"/>
              </p:ext>
            </p:extLst>
          </p:nvPr>
        </p:nvGraphicFramePr>
        <p:xfrm>
          <a:off x="287624" y="1627176"/>
          <a:ext cx="8529350" cy="4610135"/>
        </p:xfrm>
        <a:graphic>
          <a:graphicData uri="http://schemas.openxmlformats.org/drawingml/2006/chart">
            <c:chart xmlns:c="http://schemas.openxmlformats.org/drawingml/2006/chart" xmlns:r="http://schemas.openxmlformats.org/officeDocument/2006/relationships" r:id="rId3"/>
          </a:graphicData>
        </a:graphic>
      </p:graphicFrame>
      <p:sp>
        <p:nvSpPr>
          <p:cNvPr id="23" name="Richtungspfeil 22"/>
          <p:cNvSpPr/>
          <p:nvPr/>
        </p:nvSpPr>
        <p:spPr bwMode="auto">
          <a:xfrm>
            <a:off x="2555776" y="5013176"/>
            <a:ext cx="4320480" cy="288032"/>
          </a:xfrm>
          <a:prstGeom prst="homePlate">
            <a:avLst/>
          </a:prstGeom>
          <a:gradFill flip="none" rotWithShape="1">
            <a:gsLst>
              <a:gs pos="0">
                <a:srgbClr val="FF8080">
                  <a:alpha val="0"/>
                </a:srgbClr>
              </a:gs>
              <a:gs pos="43000">
                <a:schemeClr val="accent3">
                  <a:lumMod val="60000"/>
                  <a:lumOff val="40000"/>
                </a:schemeClr>
              </a:gs>
              <a:gs pos="84000">
                <a:schemeClr val="accent3">
                  <a:lumMod val="40000"/>
                  <a:lumOff val="60000"/>
                </a:schemeClr>
              </a:gs>
              <a:gs pos="100000">
                <a:schemeClr val="accent1"/>
              </a:gs>
            </a:gsLst>
            <a:lin ang="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None/>
              <a:tabLst/>
            </a:pPr>
            <a:r>
              <a:rPr kumimoji="0" lang="de-DE" sz="1400" b="0" i="0" u="none" strike="noStrike" cap="none" normalizeH="0" baseline="0" dirty="0" smtClean="0">
                <a:ln>
                  <a:noFill/>
                </a:ln>
                <a:solidFill>
                  <a:schemeClr val="tx1"/>
                </a:solidFill>
                <a:effectLst/>
                <a:latin typeface="Arial" charset="0"/>
              </a:rPr>
              <a:t>„Bildungsexpansion“</a:t>
            </a:r>
          </a:p>
        </p:txBody>
      </p:sp>
      <p:grpSp>
        <p:nvGrpSpPr>
          <p:cNvPr id="37" name="Gruppieren 36"/>
          <p:cNvGrpSpPr/>
          <p:nvPr/>
        </p:nvGrpSpPr>
        <p:grpSpPr>
          <a:xfrm>
            <a:off x="3131840" y="1556792"/>
            <a:ext cx="3586114" cy="3276000"/>
            <a:chOff x="3131840" y="1556792"/>
            <a:chExt cx="3586114" cy="3276000"/>
          </a:xfrm>
        </p:grpSpPr>
        <p:cxnSp>
          <p:nvCxnSpPr>
            <p:cNvPr id="24" name="Gerader Verbinder 23"/>
            <p:cNvCxnSpPr/>
            <p:nvPr/>
          </p:nvCxnSpPr>
          <p:spPr bwMode="auto">
            <a:xfrm>
              <a:off x="3131840" y="1556792"/>
              <a:ext cx="0" cy="3276000"/>
            </a:xfrm>
            <a:prstGeom prst="line">
              <a:avLst/>
            </a:prstGeom>
            <a:ln>
              <a:solidFill>
                <a:schemeClr val="bg1">
                  <a:lumMod val="50000"/>
                </a:schemeClr>
              </a:solidFill>
              <a:prstDash val="dash"/>
            </a:ln>
            <a:extLst/>
          </p:spPr>
          <p:style>
            <a:lnRef idx="1">
              <a:schemeClr val="accent3"/>
            </a:lnRef>
            <a:fillRef idx="0">
              <a:schemeClr val="accent3"/>
            </a:fillRef>
            <a:effectRef idx="0">
              <a:schemeClr val="accent3"/>
            </a:effectRef>
            <a:fontRef idx="minor">
              <a:schemeClr val="tx1"/>
            </a:fontRef>
          </p:style>
        </p:cxnSp>
        <p:cxnSp>
          <p:nvCxnSpPr>
            <p:cNvPr id="26" name="Gerader Verbinder 25"/>
            <p:cNvCxnSpPr/>
            <p:nvPr/>
          </p:nvCxnSpPr>
          <p:spPr bwMode="auto">
            <a:xfrm>
              <a:off x="3606070" y="1556792"/>
              <a:ext cx="0" cy="3276000"/>
            </a:xfrm>
            <a:prstGeom prst="line">
              <a:avLst/>
            </a:prstGeom>
            <a:ln>
              <a:solidFill>
                <a:schemeClr val="bg1">
                  <a:lumMod val="50000"/>
                </a:schemeClr>
              </a:solidFill>
              <a:prstDash val="dash"/>
            </a:ln>
            <a:extLst/>
          </p:spPr>
          <p:style>
            <a:lnRef idx="1">
              <a:schemeClr val="accent3"/>
            </a:lnRef>
            <a:fillRef idx="0">
              <a:schemeClr val="accent3"/>
            </a:fillRef>
            <a:effectRef idx="0">
              <a:schemeClr val="accent3"/>
            </a:effectRef>
            <a:fontRef idx="minor">
              <a:schemeClr val="tx1"/>
            </a:fontRef>
          </p:style>
        </p:cxnSp>
        <p:cxnSp>
          <p:nvCxnSpPr>
            <p:cNvPr id="27" name="Gerader Verbinder 26"/>
            <p:cNvCxnSpPr/>
            <p:nvPr/>
          </p:nvCxnSpPr>
          <p:spPr bwMode="auto">
            <a:xfrm>
              <a:off x="6230565" y="1556792"/>
              <a:ext cx="0" cy="3276000"/>
            </a:xfrm>
            <a:prstGeom prst="line">
              <a:avLst/>
            </a:prstGeom>
            <a:ln>
              <a:solidFill>
                <a:schemeClr val="bg1">
                  <a:lumMod val="50000"/>
                </a:schemeClr>
              </a:solidFill>
              <a:prstDash val="dash"/>
            </a:ln>
            <a:extLst/>
          </p:spPr>
          <p:style>
            <a:lnRef idx="1">
              <a:schemeClr val="accent3"/>
            </a:lnRef>
            <a:fillRef idx="0">
              <a:schemeClr val="accent3"/>
            </a:fillRef>
            <a:effectRef idx="0">
              <a:schemeClr val="accent3"/>
            </a:effectRef>
            <a:fontRef idx="minor">
              <a:schemeClr val="tx1"/>
            </a:fontRef>
          </p:style>
        </p:cxnSp>
        <p:cxnSp>
          <p:nvCxnSpPr>
            <p:cNvPr id="28" name="Gerader Verbinder 27"/>
            <p:cNvCxnSpPr/>
            <p:nvPr/>
          </p:nvCxnSpPr>
          <p:spPr bwMode="auto">
            <a:xfrm>
              <a:off x="6717954" y="1556792"/>
              <a:ext cx="0" cy="3276000"/>
            </a:xfrm>
            <a:prstGeom prst="line">
              <a:avLst/>
            </a:prstGeom>
            <a:ln>
              <a:solidFill>
                <a:schemeClr val="bg1">
                  <a:lumMod val="50000"/>
                </a:schemeClr>
              </a:solidFill>
              <a:prstDash val="dash"/>
            </a:ln>
            <a:extLst/>
          </p:spPr>
          <p:style>
            <a:lnRef idx="1">
              <a:schemeClr val="accent3"/>
            </a:lnRef>
            <a:fillRef idx="0">
              <a:schemeClr val="accent3"/>
            </a:fillRef>
            <a:effectRef idx="0">
              <a:schemeClr val="accent3"/>
            </a:effectRef>
            <a:fontRef idx="minor">
              <a:schemeClr val="tx1"/>
            </a:fontRef>
          </p:style>
        </p:cxnSp>
      </p:grpSp>
      <p:cxnSp>
        <p:nvCxnSpPr>
          <p:cNvPr id="39" name="Gerade Verbindung mit Pfeil 38"/>
          <p:cNvCxnSpPr/>
          <p:nvPr/>
        </p:nvCxnSpPr>
        <p:spPr bwMode="auto">
          <a:xfrm>
            <a:off x="3134221" y="1627176"/>
            <a:ext cx="468000" cy="0"/>
          </a:xfrm>
          <a:prstGeom prst="straightConnector1">
            <a:avLst/>
          </a:prstGeom>
          <a:ln w="38100">
            <a:solidFill>
              <a:schemeClr val="tx1">
                <a:lumMod val="50000"/>
                <a:lumOff val="50000"/>
              </a:schemeClr>
            </a:solidFill>
            <a:headEnd type="triangle"/>
            <a:tailEnd type="triangle"/>
          </a:ln>
          <a:extLst/>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3765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750"/>
                                        <p:tgtEl>
                                          <p:spTgt spid="39"/>
                                        </p:tgtEl>
                                      </p:cBhvr>
                                    </p:animEffect>
                                  </p:childTnLst>
                                </p:cTn>
                              </p:par>
                            </p:childTnLst>
                          </p:cTn>
                        </p:par>
                      </p:childTnLst>
                    </p:cTn>
                  </p:par>
                  <p:par>
                    <p:cTn id="12" fill="hold">
                      <p:stCondLst>
                        <p:cond delay="indefinite"/>
                      </p:stCondLst>
                      <p:childTnLst>
                        <p:par>
                          <p:cTn id="13" fill="hold">
                            <p:stCondLst>
                              <p:cond delay="0"/>
                            </p:stCondLst>
                            <p:childTnLst>
                              <p:par>
                                <p:cTn id="14" presetID="63" presetClass="path" presetSubtype="0" accel="50000" decel="50000" fill="hold" nodeType="clickEffect">
                                  <p:stCondLst>
                                    <p:cond delay="0"/>
                                  </p:stCondLst>
                                  <p:childTnLst>
                                    <p:animMotion origin="layout" path="M 8.33333E-7 1.48148E-6 L 0.33663 1.48148E-6 " pathEditMode="relative" rAng="0" ptsTypes="AA">
                                      <p:cBhvr>
                                        <p:cTn id="15" dur="2000" fill="hold"/>
                                        <p:tgtEl>
                                          <p:spTgt spid="39"/>
                                        </p:tgtEl>
                                        <p:attrNameLst>
                                          <p:attrName>ppt_x</p:attrName>
                                          <p:attrName>ppt_y</p:attrName>
                                        </p:attrNameLst>
                                      </p:cBhvr>
                                      <p:rCtr x="168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Zahlen, Daten, Fakten</a:t>
            </a:r>
            <a:endParaRPr lang="de-DE" dirty="0"/>
          </a:p>
        </p:txBody>
      </p:sp>
      <p:sp>
        <p:nvSpPr>
          <p:cNvPr id="3" name="Foliennummernplatzhalter 2"/>
          <p:cNvSpPr>
            <a:spLocks noGrp="1"/>
          </p:cNvSpPr>
          <p:nvPr>
            <p:ph type="sldNum" sz="quarter" idx="10"/>
          </p:nvPr>
        </p:nvSpPr>
        <p:spPr>
          <a:xfrm>
            <a:off x="8752855" y="6589713"/>
            <a:ext cx="64120" cy="141642"/>
          </a:xfrm>
        </p:spPr>
        <p:txBody>
          <a:bodyPr/>
          <a:lstStyle/>
          <a:p>
            <a:fld id="{E8D787B2-1C20-4CB7-8EB6-2BEE7DC29E21}" type="slidenum">
              <a:rPr lang="de-DE" smtClean="0"/>
              <a:t>6</a:t>
            </a:fld>
            <a:endParaRPr lang="de-DE" dirty="0">
              <a:solidFill>
                <a:schemeClr val="tx1"/>
              </a:solidFill>
            </a:endParaRPr>
          </a:p>
        </p:txBody>
      </p:sp>
      <p:sp>
        <p:nvSpPr>
          <p:cNvPr id="5" name="Textplatzhalter 4"/>
          <p:cNvSpPr>
            <a:spLocks noGrp="1"/>
          </p:cNvSpPr>
          <p:nvPr>
            <p:ph type="body" sz="quarter" idx="12"/>
          </p:nvPr>
        </p:nvSpPr>
        <p:spPr/>
        <p:txBody>
          <a:bodyPr/>
          <a:lstStyle/>
          <a:p>
            <a:pPr marL="0" indent="0">
              <a:buNone/>
            </a:pPr>
            <a:r>
              <a:rPr lang="de-DE" dirty="0" smtClean="0"/>
              <a:t>Basisprojektion der Bedarfe und Angebote nach Qualifikation</a:t>
            </a:r>
            <a:br>
              <a:rPr lang="de-DE" dirty="0" smtClean="0"/>
            </a:br>
            <a:endParaRPr lang="de-DE" dirty="0"/>
          </a:p>
        </p:txBody>
      </p:sp>
      <p:graphicFrame>
        <p:nvGraphicFramePr>
          <p:cNvPr id="11" name="Diagramm 10"/>
          <p:cNvGraphicFramePr/>
          <p:nvPr>
            <p:extLst>
              <p:ext uri="{D42A27DB-BD31-4B8C-83A1-F6EECF244321}">
                <p14:modId xmlns:p14="http://schemas.microsoft.com/office/powerpoint/2010/main" val="4262976084"/>
              </p:ext>
            </p:extLst>
          </p:nvPr>
        </p:nvGraphicFramePr>
        <p:xfrm>
          <a:off x="323526" y="1772816"/>
          <a:ext cx="8493447"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6" name="Fußzeilenplatzhalter 4"/>
          <p:cNvSpPr>
            <a:spLocks noGrp="1"/>
          </p:cNvSpPr>
          <p:nvPr>
            <p:ph type="ftr" sz="quarter" idx="11"/>
          </p:nvPr>
        </p:nvSpPr>
        <p:spPr>
          <a:xfrm>
            <a:off x="184149" y="6589713"/>
            <a:ext cx="7200000" cy="153888"/>
          </a:xfrm>
        </p:spPr>
        <p:txBody>
          <a:bodyPr anchor="ctr"/>
          <a:lstStyle/>
          <a:p>
            <a:r>
              <a:rPr lang="de-DE" sz="1000" dirty="0" smtClean="0"/>
              <a:t>Quellen: BIBB / IAB - www.QuBe-Data.de </a:t>
            </a:r>
            <a:endParaRPr lang="de-DE" sz="1000" dirty="0"/>
          </a:p>
        </p:txBody>
      </p:sp>
    </p:spTree>
    <p:extLst>
      <p:ext uri="{BB962C8B-B14F-4D97-AF65-F5344CB8AC3E}">
        <p14:creationId xmlns:p14="http://schemas.microsoft.com/office/powerpoint/2010/main" val="2169255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Zahlen, Daten, Fakten</a:t>
            </a:r>
          </a:p>
        </p:txBody>
      </p:sp>
      <p:sp>
        <p:nvSpPr>
          <p:cNvPr id="3" name="Foliennummernplatzhalter 2"/>
          <p:cNvSpPr>
            <a:spLocks noGrp="1"/>
          </p:cNvSpPr>
          <p:nvPr>
            <p:ph type="sldNum" sz="quarter" idx="10"/>
          </p:nvPr>
        </p:nvSpPr>
        <p:spPr>
          <a:xfrm>
            <a:off x="8752855" y="6589713"/>
            <a:ext cx="64120" cy="141642"/>
          </a:xfrm>
        </p:spPr>
        <p:txBody>
          <a:bodyPr/>
          <a:lstStyle/>
          <a:p>
            <a:fld id="{937305C3-CF25-4CD0-BFD4-495C10265775}" type="slidenum">
              <a:rPr lang="de-DE" smtClean="0"/>
              <a:t>7</a:t>
            </a:fld>
            <a:endParaRPr lang="de-DE" dirty="0">
              <a:solidFill>
                <a:schemeClr val="tx1"/>
              </a:solidFill>
            </a:endParaRPr>
          </a:p>
        </p:txBody>
      </p:sp>
      <p:grpSp>
        <p:nvGrpSpPr>
          <p:cNvPr id="10" name="Gruppieren 9"/>
          <p:cNvGrpSpPr/>
          <p:nvPr/>
        </p:nvGrpSpPr>
        <p:grpSpPr>
          <a:xfrm>
            <a:off x="251520" y="4608311"/>
            <a:ext cx="8565454" cy="1340969"/>
            <a:chOff x="251520" y="4968351"/>
            <a:chExt cx="8565454" cy="1340969"/>
          </a:xfrm>
        </p:grpSpPr>
        <p:sp>
          <p:nvSpPr>
            <p:cNvPr id="9" name="Rechteck 8"/>
            <p:cNvSpPr/>
            <p:nvPr/>
          </p:nvSpPr>
          <p:spPr bwMode="auto">
            <a:xfrm>
              <a:off x="254382" y="4968351"/>
              <a:ext cx="8560800" cy="360040"/>
            </a:xfrm>
            <a:prstGeom prst="rect">
              <a:avLst/>
            </a:prstGeom>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8" name="Rechteck 7"/>
            <p:cNvSpPr/>
            <p:nvPr/>
          </p:nvSpPr>
          <p:spPr bwMode="auto">
            <a:xfrm>
              <a:off x="251520" y="5013176"/>
              <a:ext cx="8565454" cy="1296144"/>
            </a:xfrm>
            <a:custGeom>
              <a:avLst/>
              <a:gdLst>
                <a:gd name="connsiteX0" fmla="*/ 0 w 8565454"/>
                <a:gd name="connsiteY0" fmla="*/ 0 h 1224136"/>
                <a:gd name="connsiteX1" fmla="*/ 8565454 w 8565454"/>
                <a:gd name="connsiteY1" fmla="*/ 0 h 1224136"/>
                <a:gd name="connsiteX2" fmla="*/ 8565454 w 8565454"/>
                <a:gd name="connsiteY2" fmla="*/ 1224136 h 1224136"/>
                <a:gd name="connsiteX3" fmla="*/ 0 w 8565454"/>
                <a:gd name="connsiteY3" fmla="*/ 1224136 h 1224136"/>
                <a:gd name="connsiteX4" fmla="*/ 0 w 8565454"/>
                <a:gd name="connsiteY4" fmla="*/ 0 h 1224136"/>
                <a:gd name="connsiteX0" fmla="*/ 10360 w 8575814"/>
                <a:gd name="connsiteY0" fmla="*/ 0 h 1224136"/>
                <a:gd name="connsiteX1" fmla="*/ 8575814 w 8575814"/>
                <a:gd name="connsiteY1" fmla="*/ 0 h 1224136"/>
                <a:gd name="connsiteX2" fmla="*/ 8575814 w 8575814"/>
                <a:gd name="connsiteY2" fmla="*/ 1224136 h 1224136"/>
                <a:gd name="connsiteX3" fmla="*/ 10360 w 8575814"/>
                <a:gd name="connsiteY3" fmla="*/ 1224136 h 1224136"/>
                <a:gd name="connsiteX4" fmla="*/ 0 w 8575814"/>
                <a:gd name="connsiteY4" fmla="*/ 412934 h 1224136"/>
                <a:gd name="connsiteX5" fmla="*/ 10360 w 8575814"/>
                <a:gd name="connsiteY5" fmla="*/ 0 h 1224136"/>
                <a:gd name="connsiteX0" fmla="*/ 10360 w 8575814"/>
                <a:gd name="connsiteY0" fmla="*/ 0 h 1224136"/>
                <a:gd name="connsiteX1" fmla="*/ 371789 w 8575814"/>
                <a:gd name="connsiteY1" fmla="*/ 951 h 1224136"/>
                <a:gd name="connsiteX2" fmla="*/ 8575814 w 8575814"/>
                <a:gd name="connsiteY2" fmla="*/ 0 h 1224136"/>
                <a:gd name="connsiteX3" fmla="*/ 8575814 w 8575814"/>
                <a:gd name="connsiteY3" fmla="*/ 1224136 h 1224136"/>
                <a:gd name="connsiteX4" fmla="*/ 10360 w 8575814"/>
                <a:gd name="connsiteY4" fmla="*/ 1224136 h 1224136"/>
                <a:gd name="connsiteX5" fmla="*/ 0 w 8575814"/>
                <a:gd name="connsiteY5" fmla="*/ 412934 h 1224136"/>
                <a:gd name="connsiteX6" fmla="*/ 10360 w 8575814"/>
                <a:gd name="connsiteY6" fmla="*/ 0 h 1224136"/>
                <a:gd name="connsiteX0" fmla="*/ 10360 w 8575814"/>
                <a:gd name="connsiteY0" fmla="*/ 9097 h 1233233"/>
                <a:gd name="connsiteX1" fmla="*/ 150726 w 8575814"/>
                <a:gd name="connsiteY1" fmla="*/ 0 h 1233233"/>
                <a:gd name="connsiteX2" fmla="*/ 371789 w 8575814"/>
                <a:gd name="connsiteY2" fmla="*/ 10048 h 1233233"/>
                <a:gd name="connsiteX3" fmla="*/ 8575814 w 8575814"/>
                <a:gd name="connsiteY3" fmla="*/ 9097 h 1233233"/>
                <a:gd name="connsiteX4" fmla="*/ 8575814 w 8575814"/>
                <a:gd name="connsiteY4" fmla="*/ 1233233 h 1233233"/>
                <a:gd name="connsiteX5" fmla="*/ 10360 w 8575814"/>
                <a:gd name="connsiteY5" fmla="*/ 1233233 h 1233233"/>
                <a:gd name="connsiteX6" fmla="*/ 0 w 8575814"/>
                <a:gd name="connsiteY6" fmla="*/ 422031 h 1233233"/>
                <a:gd name="connsiteX7" fmla="*/ 10360 w 8575814"/>
                <a:gd name="connsiteY7" fmla="*/ 9097 h 1233233"/>
                <a:gd name="connsiteX0" fmla="*/ 10360 w 8575814"/>
                <a:gd name="connsiteY0" fmla="*/ 0 h 1224136"/>
                <a:gd name="connsiteX1" fmla="*/ 211016 w 8575814"/>
                <a:gd name="connsiteY1" fmla="*/ 211967 h 1224136"/>
                <a:gd name="connsiteX2" fmla="*/ 371789 w 8575814"/>
                <a:gd name="connsiteY2" fmla="*/ 951 h 1224136"/>
                <a:gd name="connsiteX3" fmla="*/ 8575814 w 8575814"/>
                <a:gd name="connsiteY3" fmla="*/ 0 h 1224136"/>
                <a:gd name="connsiteX4" fmla="*/ 8575814 w 8575814"/>
                <a:gd name="connsiteY4" fmla="*/ 1224136 h 1224136"/>
                <a:gd name="connsiteX5" fmla="*/ 10360 w 8575814"/>
                <a:gd name="connsiteY5" fmla="*/ 1224136 h 1224136"/>
                <a:gd name="connsiteX6" fmla="*/ 0 w 8575814"/>
                <a:gd name="connsiteY6" fmla="*/ 412934 h 1224136"/>
                <a:gd name="connsiteX7" fmla="*/ 10360 w 8575814"/>
                <a:gd name="connsiteY7" fmla="*/ 0 h 1224136"/>
                <a:gd name="connsiteX0" fmla="*/ 0 w 8565454"/>
                <a:gd name="connsiteY0" fmla="*/ 0 h 1224136"/>
                <a:gd name="connsiteX1" fmla="*/ 200656 w 8565454"/>
                <a:gd name="connsiteY1" fmla="*/ 211967 h 1224136"/>
                <a:gd name="connsiteX2" fmla="*/ 361429 w 8565454"/>
                <a:gd name="connsiteY2" fmla="*/ 951 h 1224136"/>
                <a:gd name="connsiteX3" fmla="*/ 8565454 w 8565454"/>
                <a:gd name="connsiteY3" fmla="*/ 0 h 1224136"/>
                <a:gd name="connsiteX4" fmla="*/ 8565454 w 8565454"/>
                <a:gd name="connsiteY4" fmla="*/ 1224136 h 1224136"/>
                <a:gd name="connsiteX5" fmla="*/ 0 w 8565454"/>
                <a:gd name="connsiteY5" fmla="*/ 1224136 h 1224136"/>
                <a:gd name="connsiteX6" fmla="*/ 0 w 8565454"/>
                <a:gd name="connsiteY6" fmla="*/ 0 h 122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65454" h="1224136">
                  <a:moveTo>
                    <a:pt x="0" y="0"/>
                  </a:moveTo>
                  <a:lnTo>
                    <a:pt x="200656" y="211967"/>
                  </a:lnTo>
                  <a:lnTo>
                    <a:pt x="361429" y="951"/>
                  </a:lnTo>
                  <a:lnTo>
                    <a:pt x="8565454" y="0"/>
                  </a:lnTo>
                  <a:lnTo>
                    <a:pt x="8565454" y="1224136"/>
                  </a:lnTo>
                  <a:lnTo>
                    <a:pt x="0" y="1224136"/>
                  </a:lnTo>
                  <a:lnTo>
                    <a:pt x="0" y="0"/>
                  </a:lnTo>
                  <a:close/>
                </a:path>
              </a:pathLst>
            </a:custGeom>
            <a:solidFill>
              <a:schemeClr val="bg1"/>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grpSp>
      <p:sp>
        <p:nvSpPr>
          <p:cNvPr id="5" name="Textplatzhalter 4"/>
          <p:cNvSpPr>
            <a:spLocks noGrp="1"/>
          </p:cNvSpPr>
          <p:nvPr>
            <p:ph type="body" sz="quarter" idx="12"/>
          </p:nvPr>
        </p:nvSpPr>
        <p:spPr/>
        <p:txBody>
          <a:bodyPr/>
          <a:lstStyle/>
          <a:p>
            <a:pPr marL="0" indent="0">
              <a:buNone/>
            </a:pPr>
            <a:r>
              <a:rPr lang="de-DE" dirty="0" smtClean="0"/>
              <a:t>Drei Hypothesen zur „Akademisierung der Arbeitswelt“. </a:t>
            </a:r>
            <a:br>
              <a:rPr lang="de-DE" dirty="0" smtClean="0"/>
            </a:br>
            <a:endParaRPr lang="de-DE" dirty="0" smtClean="0"/>
          </a:p>
          <a:p>
            <a:r>
              <a:rPr lang="de-DE" dirty="0" smtClean="0"/>
              <a:t>Jugendliche stimmen mit den Füßen ab. </a:t>
            </a:r>
            <a:br>
              <a:rPr lang="de-DE" dirty="0" smtClean="0"/>
            </a:br>
            <a:endParaRPr lang="de-DE" dirty="0" smtClean="0"/>
          </a:p>
          <a:p>
            <a:r>
              <a:rPr lang="de-DE" dirty="0" smtClean="0"/>
              <a:t>Der techn. Wandel ist aktuell noch keine Triebkraft für Akademisierung</a:t>
            </a:r>
          </a:p>
          <a:p>
            <a:pPr lvl="1"/>
            <a:r>
              <a:rPr lang="de-DE" dirty="0" smtClean="0"/>
              <a:t>Fachkräftebedarfe bestehen in „Mangelberufen“ und  insb. im Bereich der Fortbildungsprofile.</a:t>
            </a:r>
            <a:br>
              <a:rPr lang="de-DE" dirty="0" smtClean="0"/>
            </a:br>
            <a:endParaRPr lang="de-DE" dirty="0"/>
          </a:p>
          <a:p>
            <a:r>
              <a:rPr lang="de-DE" dirty="0" smtClean="0"/>
              <a:t>Unternehmen haben die Fachkräftegewinnung und -bindung </a:t>
            </a:r>
            <a:br>
              <a:rPr lang="de-DE" dirty="0" smtClean="0"/>
            </a:br>
            <a:r>
              <a:rPr lang="de-DE" dirty="0" smtClean="0"/>
              <a:t>möglichst </a:t>
            </a:r>
            <a:r>
              <a:rPr lang="de-DE" dirty="0"/>
              <a:t>l</a:t>
            </a:r>
            <a:r>
              <a:rPr lang="de-DE" dirty="0" smtClean="0"/>
              <a:t>eistungsstarker Jugendlicher zum Ziel</a:t>
            </a:r>
          </a:p>
          <a:p>
            <a:pPr lvl="1"/>
            <a:r>
              <a:rPr lang="de-DE" dirty="0" smtClean="0"/>
              <a:t>Man folgt dem Wunsch der Jugendlichen nach akademischen Abschlüssen </a:t>
            </a:r>
            <a:br>
              <a:rPr lang="de-DE" dirty="0" smtClean="0"/>
            </a:br>
            <a:endParaRPr lang="de-DE" dirty="0" smtClean="0"/>
          </a:p>
          <a:p>
            <a:pPr marL="271463" indent="0">
              <a:buNone/>
            </a:pPr>
            <a:r>
              <a:rPr lang="de-DE" dirty="0" smtClean="0"/>
              <a:t>Betriebsräte sollten das gesellschaftliche Gleichgewicht und </a:t>
            </a:r>
            <a:br>
              <a:rPr lang="de-DE" dirty="0" smtClean="0"/>
            </a:br>
            <a:r>
              <a:rPr lang="de-DE" dirty="0" smtClean="0"/>
              <a:t>die Bedarfe (auch regional) im Auge behalten</a:t>
            </a:r>
          </a:p>
          <a:p>
            <a:pPr lvl="1"/>
            <a:r>
              <a:rPr lang="de-DE" dirty="0" smtClean="0"/>
              <a:t>Personalbedarfsplanung (</a:t>
            </a:r>
            <a:r>
              <a:rPr lang="de-DE" u="sng" dirty="0"/>
              <a:t>§</a:t>
            </a:r>
            <a:r>
              <a:rPr lang="de-DE" u="sng" dirty="0" smtClean="0"/>
              <a:t>92 BetrVG</a:t>
            </a:r>
            <a:r>
              <a:rPr lang="de-DE" dirty="0" smtClean="0"/>
              <a:t>), Quotierung bei Einstellungsprozessen (</a:t>
            </a:r>
            <a:r>
              <a:rPr lang="de-DE" u="sng" dirty="0" smtClean="0"/>
              <a:t>§95 </a:t>
            </a:r>
            <a:r>
              <a:rPr lang="de-DE" u="sng" dirty="0"/>
              <a:t>BetrVG</a:t>
            </a:r>
            <a:r>
              <a:rPr lang="de-DE" dirty="0"/>
              <a:t>), </a:t>
            </a:r>
            <a:r>
              <a:rPr lang="de-DE" dirty="0" smtClean="0"/>
              <a:t>Teilnahem an Maßnahmen zur beruflichen Bildung </a:t>
            </a:r>
            <a:r>
              <a:rPr lang="de-DE" u="sng" dirty="0" smtClean="0"/>
              <a:t>(§98 BetrVG</a:t>
            </a:r>
            <a:r>
              <a:rPr lang="de-DE" dirty="0" smtClean="0"/>
              <a:t>), etc.</a:t>
            </a:r>
            <a:endParaRPr lang="de-DE" dirty="0"/>
          </a:p>
        </p:txBody>
      </p:sp>
      <p:sp>
        <p:nvSpPr>
          <p:cNvPr id="11" name="Interaktive Schaltfläche: Anfang 10">
            <a:hlinkClick r:id="rId3" action="ppaction://hlinksldjump" highlightClick="1"/>
          </p:cNvPr>
          <p:cNvSpPr/>
          <p:nvPr/>
        </p:nvSpPr>
        <p:spPr bwMode="auto">
          <a:xfrm flipH="1">
            <a:off x="8923587" y="6237311"/>
            <a:ext cx="175915" cy="175915"/>
          </a:xfrm>
          <a:prstGeom prst="actionButtonBeginning">
            <a:avLst/>
          </a:prstGeom>
          <a:noFill/>
          <a:ln w="9525" cap="flat" cmpd="sng" algn="ctr">
            <a:solidFill>
              <a:schemeClr val="accent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None/>
              <a:tabLst/>
            </a:pPr>
            <a:endParaRPr kumimoji="0" lang="de-DE"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6198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500"/>
                                        <p:tgtEl>
                                          <p:spTgt spid="5">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7" end="7"/>
                                            </p:txEl>
                                          </p:spTgt>
                                        </p:tgtEl>
                                        <p:attrNameLst>
                                          <p:attrName>style.visibility</p:attrName>
                                        </p:attrNameLst>
                                      </p:cBhvr>
                                      <p:to>
                                        <p:strVal val="visible"/>
                                      </p:to>
                                    </p:set>
                                    <p:animEffect transition="in" filter="fade">
                                      <p:cBhvr>
                                        <p:cTn id="10" dur="500"/>
                                        <p:tgtEl>
                                          <p:spTgt spid="5">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5" y="3563280"/>
            <a:ext cx="8421440" cy="2890056"/>
          </a:xfrm>
        </p:spPr>
        <p:txBody>
          <a:bodyPr/>
          <a:lstStyle/>
          <a:p>
            <a:r>
              <a:rPr lang="de-DE" dirty="0" smtClean="0"/>
              <a:t>BetrVG §92 </a:t>
            </a:r>
            <a:r>
              <a:rPr lang="de-DE" dirty="0"/>
              <a:t>Personalplanung</a:t>
            </a:r>
            <a:endParaRPr lang="de-DE" dirty="0" smtClean="0"/>
          </a:p>
          <a:p>
            <a:pPr lvl="1"/>
            <a:r>
              <a:rPr lang="de-DE" dirty="0"/>
              <a:t>(1) Der Arbeitgeber hat den </a:t>
            </a:r>
            <a:r>
              <a:rPr lang="de-DE" dirty="0" smtClean="0"/>
              <a:t>Betriebsrat über </a:t>
            </a:r>
            <a:r>
              <a:rPr lang="de-DE" dirty="0"/>
              <a:t>die </a:t>
            </a:r>
            <a:r>
              <a:rPr lang="de-DE" b="1" dirty="0"/>
              <a:t>Personalplanung, </a:t>
            </a:r>
            <a:r>
              <a:rPr lang="de-DE" b="1" dirty="0" smtClean="0"/>
              <a:t>insbesondere über </a:t>
            </a:r>
            <a:r>
              <a:rPr lang="de-DE" b="1" dirty="0"/>
              <a:t>den gegenwärtigen und </a:t>
            </a:r>
            <a:r>
              <a:rPr lang="de-DE" b="1" dirty="0" smtClean="0"/>
              <a:t>künftigen Personalbedarf</a:t>
            </a:r>
            <a:r>
              <a:rPr lang="de-DE" b="1" dirty="0"/>
              <a:t>, sowie über die </a:t>
            </a:r>
            <a:r>
              <a:rPr lang="de-DE" b="1" dirty="0" smtClean="0"/>
              <a:t>sich daraus </a:t>
            </a:r>
            <a:r>
              <a:rPr lang="de-DE" b="1" dirty="0"/>
              <a:t>ergebenden personellen </a:t>
            </a:r>
            <a:r>
              <a:rPr lang="de-DE" b="1" dirty="0" smtClean="0"/>
              <a:t>Maßnahmen und </a:t>
            </a:r>
            <a:r>
              <a:rPr lang="de-DE" b="1" dirty="0"/>
              <a:t>Maßnahmen der </a:t>
            </a:r>
            <a:r>
              <a:rPr lang="de-DE" b="1" dirty="0" smtClean="0"/>
              <a:t>Berufsbildung</a:t>
            </a:r>
            <a:r>
              <a:rPr lang="de-DE" dirty="0" smtClean="0"/>
              <a:t> anhand </a:t>
            </a:r>
            <a:r>
              <a:rPr lang="de-DE" dirty="0"/>
              <a:t>von Unterlagen </a:t>
            </a:r>
            <a:r>
              <a:rPr lang="de-DE" dirty="0" smtClean="0"/>
              <a:t>rechtzeitig und </a:t>
            </a:r>
            <a:r>
              <a:rPr lang="de-DE" b="1" dirty="0">
                <a:solidFill>
                  <a:schemeClr val="accent3"/>
                </a:solidFill>
              </a:rPr>
              <a:t>umfassend zu unterrichten</a:t>
            </a:r>
            <a:r>
              <a:rPr lang="de-DE" dirty="0"/>
              <a:t>. </a:t>
            </a:r>
            <a:r>
              <a:rPr lang="de-DE" dirty="0" smtClean="0"/>
              <a:t>Er hat </a:t>
            </a:r>
            <a:r>
              <a:rPr lang="de-DE" dirty="0"/>
              <a:t>mit dem </a:t>
            </a:r>
            <a:r>
              <a:rPr lang="de-DE" b="1" dirty="0"/>
              <a:t>Betriebsrat über Art </a:t>
            </a:r>
            <a:r>
              <a:rPr lang="de-DE" b="1" dirty="0" smtClean="0"/>
              <a:t>und Umfang </a:t>
            </a:r>
            <a:r>
              <a:rPr lang="de-DE" b="1" dirty="0"/>
              <a:t>der erforderlichen </a:t>
            </a:r>
            <a:r>
              <a:rPr lang="de-DE" b="1" dirty="0" smtClean="0"/>
              <a:t>Maßnahmen und </a:t>
            </a:r>
            <a:r>
              <a:rPr lang="de-DE" b="1" dirty="0"/>
              <a:t>über die Vermeidung von Härten </a:t>
            </a:r>
            <a:r>
              <a:rPr lang="de-DE" b="1" dirty="0" smtClean="0">
                <a:solidFill>
                  <a:schemeClr val="accent3"/>
                </a:solidFill>
              </a:rPr>
              <a:t>zu beraten</a:t>
            </a:r>
            <a:r>
              <a:rPr lang="de-DE" dirty="0"/>
              <a:t>.</a:t>
            </a:r>
          </a:p>
          <a:p>
            <a:pPr lvl="1"/>
            <a:r>
              <a:rPr lang="de-DE" dirty="0"/>
              <a:t>(2) Der Betriebsrat kann dem </a:t>
            </a:r>
            <a:r>
              <a:rPr lang="de-DE" dirty="0" smtClean="0"/>
              <a:t>Arbeitgeber </a:t>
            </a:r>
            <a:r>
              <a:rPr lang="de-DE" b="1" dirty="0" smtClean="0">
                <a:solidFill>
                  <a:schemeClr val="accent3"/>
                </a:solidFill>
              </a:rPr>
              <a:t>Vorschläge</a:t>
            </a:r>
            <a:r>
              <a:rPr lang="de-DE" b="1" dirty="0" smtClean="0"/>
              <a:t> </a:t>
            </a:r>
            <a:r>
              <a:rPr lang="de-DE" b="1" dirty="0"/>
              <a:t>für die Einführung </a:t>
            </a:r>
            <a:r>
              <a:rPr lang="de-DE" b="1" dirty="0" smtClean="0"/>
              <a:t>einer Personalplanung </a:t>
            </a:r>
            <a:r>
              <a:rPr lang="de-DE" b="1" dirty="0"/>
              <a:t>und ihre </a:t>
            </a:r>
            <a:r>
              <a:rPr lang="de-DE" b="1" dirty="0" smtClean="0"/>
              <a:t>Durchführung </a:t>
            </a:r>
            <a:r>
              <a:rPr lang="de-DE" b="1" dirty="0" smtClean="0">
                <a:solidFill>
                  <a:schemeClr val="accent3"/>
                </a:solidFill>
              </a:rPr>
              <a:t>machen</a:t>
            </a:r>
            <a:r>
              <a:rPr lang="de-DE" dirty="0"/>
              <a:t>.</a:t>
            </a:r>
          </a:p>
          <a:p>
            <a:pPr lvl="1"/>
            <a:r>
              <a:rPr lang="de-DE" dirty="0" smtClean="0"/>
              <a:t>[…]</a:t>
            </a:r>
            <a:br>
              <a:rPr lang="de-DE" dirty="0" smtClean="0"/>
            </a:br>
            <a:endParaRPr lang="de-DE" dirty="0" smtClean="0"/>
          </a:p>
        </p:txBody>
      </p:sp>
      <p:sp>
        <p:nvSpPr>
          <p:cNvPr id="4" name="Foliennummernplatzhalter 3"/>
          <p:cNvSpPr>
            <a:spLocks noGrp="1"/>
          </p:cNvSpPr>
          <p:nvPr>
            <p:ph type="sldNum" sz="quarter" idx="10"/>
          </p:nvPr>
        </p:nvSpPr>
        <p:spPr/>
        <p:txBody>
          <a:bodyPr/>
          <a:lstStyle/>
          <a:p>
            <a:fld id="{37D64997-12B8-4B92-8586-39D430AF88F2}" type="slidenum">
              <a:rPr lang="de-DE" smtClean="0"/>
              <a:pPr/>
              <a:t>8</a:t>
            </a:fld>
            <a:endParaRPr lang="de-DE">
              <a:solidFill>
                <a:schemeClr val="tx1"/>
              </a:solidFill>
            </a:endParaRPr>
          </a:p>
        </p:txBody>
      </p:sp>
      <p:pic>
        <p:nvPicPr>
          <p:cNvPr id="10" name="Grafik 9"/>
          <p:cNvPicPr>
            <a:picLocks noChangeAspect="1"/>
          </p:cNvPicPr>
          <p:nvPr/>
        </p:nvPicPr>
        <p:blipFill rotWithShape="1">
          <a:blip r:embed="rId3"/>
          <a:srcRect l="870" t="27506" r="730" b="22985"/>
          <a:stretch/>
        </p:blipFill>
        <p:spPr>
          <a:xfrm>
            <a:off x="-5355" y="1047194"/>
            <a:ext cx="9648641" cy="2067566"/>
          </a:xfrm>
          <a:prstGeom prst="rect">
            <a:avLst/>
          </a:prstGeom>
        </p:spPr>
      </p:pic>
      <p:sp>
        <p:nvSpPr>
          <p:cNvPr id="5" name="Titel 4"/>
          <p:cNvSpPr>
            <a:spLocks noGrp="1"/>
          </p:cNvSpPr>
          <p:nvPr>
            <p:ph type="title"/>
          </p:nvPr>
        </p:nvSpPr>
        <p:spPr/>
        <p:txBody>
          <a:bodyPr/>
          <a:lstStyle/>
          <a:p>
            <a:endParaRPr lang="de-DE"/>
          </a:p>
        </p:txBody>
      </p:sp>
    </p:spTree>
    <p:extLst>
      <p:ext uri="{BB962C8B-B14F-4D97-AF65-F5344CB8AC3E}">
        <p14:creationId xmlns:p14="http://schemas.microsoft.com/office/powerpoint/2010/main" val="3952199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5" y="3563280"/>
            <a:ext cx="8421440" cy="2890056"/>
          </a:xfrm>
        </p:spPr>
        <p:txBody>
          <a:bodyPr/>
          <a:lstStyle/>
          <a:p>
            <a:r>
              <a:rPr lang="de-DE" dirty="0" smtClean="0"/>
              <a:t>BetrVG §</a:t>
            </a:r>
            <a:r>
              <a:rPr lang="de-DE" dirty="0"/>
              <a:t>95 </a:t>
            </a:r>
            <a:r>
              <a:rPr lang="de-DE" dirty="0" smtClean="0"/>
              <a:t>Auswahlrichtlinien</a:t>
            </a:r>
          </a:p>
          <a:p>
            <a:pPr lvl="1"/>
            <a:r>
              <a:rPr lang="de-DE" dirty="0"/>
              <a:t>(1) Richtlinien über die </a:t>
            </a:r>
            <a:r>
              <a:rPr lang="de-DE" b="1" dirty="0"/>
              <a:t>personelle Auswahl bei Einstellungen</a:t>
            </a:r>
            <a:r>
              <a:rPr lang="de-DE" dirty="0"/>
              <a:t>, Versetzungen</a:t>
            </a:r>
            <a:r>
              <a:rPr lang="de-DE" dirty="0" smtClean="0"/>
              <a:t>, Umgruppierungen </a:t>
            </a:r>
            <a:r>
              <a:rPr lang="de-DE" dirty="0"/>
              <a:t>und Kündigungen </a:t>
            </a:r>
            <a:r>
              <a:rPr lang="de-DE" b="1" dirty="0"/>
              <a:t>bedürfen </a:t>
            </a:r>
            <a:r>
              <a:rPr lang="de-DE" b="1" dirty="0" smtClean="0"/>
              <a:t>der </a:t>
            </a:r>
            <a:r>
              <a:rPr lang="de-DE" b="1" dirty="0" smtClean="0">
                <a:solidFill>
                  <a:schemeClr val="accent3"/>
                </a:solidFill>
              </a:rPr>
              <a:t>Zustimmung</a:t>
            </a:r>
            <a:r>
              <a:rPr lang="de-DE" dirty="0" smtClean="0">
                <a:solidFill>
                  <a:schemeClr val="accent3"/>
                </a:solidFill>
              </a:rPr>
              <a:t> </a:t>
            </a:r>
            <a:r>
              <a:rPr lang="de-DE" dirty="0"/>
              <a:t>des Betriebsrats. </a:t>
            </a:r>
            <a:r>
              <a:rPr lang="de-DE" dirty="0" smtClean="0"/>
              <a:t>[…]</a:t>
            </a:r>
            <a:endParaRPr lang="de-DE" dirty="0"/>
          </a:p>
          <a:p>
            <a:pPr marL="444500" lvl="1" indent="0">
              <a:buNone/>
            </a:pPr>
            <a:r>
              <a:rPr lang="de-DE" dirty="0" smtClean="0"/>
              <a:t/>
            </a:r>
            <a:br>
              <a:rPr lang="de-DE" dirty="0" smtClean="0"/>
            </a:br>
            <a:endParaRPr lang="de-DE" dirty="0" smtClean="0"/>
          </a:p>
        </p:txBody>
      </p:sp>
      <p:sp>
        <p:nvSpPr>
          <p:cNvPr id="4" name="Foliennummernplatzhalter 3"/>
          <p:cNvSpPr>
            <a:spLocks noGrp="1"/>
          </p:cNvSpPr>
          <p:nvPr>
            <p:ph type="sldNum" sz="quarter" idx="10"/>
          </p:nvPr>
        </p:nvSpPr>
        <p:spPr/>
        <p:txBody>
          <a:bodyPr/>
          <a:lstStyle/>
          <a:p>
            <a:fld id="{37D64997-12B8-4B92-8586-39D430AF88F2}" type="slidenum">
              <a:rPr lang="de-DE" smtClean="0"/>
              <a:pPr/>
              <a:t>9</a:t>
            </a:fld>
            <a:endParaRPr lang="de-DE">
              <a:solidFill>
                <a:schemeClr val="tx1"/>
              </a:solidFill>
            </a:endParaRPr>
          </a:p>
        </p:txBody>
      </p:sp>
      <p:pic>
        <p:nvPicPr>
          <p:cNvPr id="10" name="Grafik 9"/>
          <p:cNvPicPr>
            <a:picLocks noChangeAspect="1"/>
          </p:cNvPicPr>
          <p:nvPr/>
        </p:nvPicPr>
        <p:blipFill rotWithShape="1">
          <a:blip r:embed="rId3"/>
          <a:srcRect l="870" t="27506" r="730" b="22985"/>
          <a:stretch/>
        </p:blipFill>
        <p:spPr>
          <a:xfrm>
            <a:off x="-5355" y="1047194"/>
            <a:ext cx="9648641" cy="2067566"/>
          </a:xfrm>
          <a:prstGeom prst="rect">
            <a:avLst/>
          </a:prstGeom>
        </p:spPr>
      </p:pic>
      <p:sp>
        <p:nvSpPr>
          <p:cNvPr id="5" name="Titel 4"/>
          <p:cNvSpPr>
            <a:spLocks noGrp="1"/>
          </p:cNvSpPr>
          <p:nvPr>
            <p:ph type="title"/>
          </p:nvPr>
        </p:nvSpPr>
        <p:spPr/>
        <p:txBody>
          <a:bodyPr/>
          <a:lstStyle/>
          <a:p>
            <a:endParaRPr lang="de-DE"/>
          </a:p>
        </p:txBody>
      </p:sp>
    </p:spTree>
    <p:extLst>
      <p:ext uri="{BB962C8B-B14F-4D97-AF65-F5344CB8AC3E}">
        <p14:creationId xmlns:p14="http://schemas.microsoft.com/office/powerpoint/2010/main" val="1994702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20127 Vorlage POWERTPOINT IG Metall - fertig">
  <a:themeElements>
    <a:clrScheme name="IG Metall">
      <a:dk1>
        <a:srgbClr val="000000"/>
      </a:dk1>
      <a:lt1>
        <a:srgbClr val="FFFFFF"/>
      </a:lt1>
      <a:dk2>
        <a:srgbClr val="000000"/>
      </a:dk2>
      <a:lt2>
        <a:srgbClr val="808080"/>
      </a:lt2>
      <a:accent1>
        <a:srgbClr val="00B050"/>
      </a:accent1>
      <a:accent2>
        <a:srgbClr val="333399"/>
      </a:accent2>
      <a:accent3>
        <a:srgbClr val="FF0000"/>
      </a:accent3>
      <a:accent4>
        <a:srgbClr val="000000"/>
      </a:accent4>
      <a:accent5>
        <a:srgbClr val="4C6600"/>
      </a:accent5>
      <a:accent6>
        <a:srgbClr val="2D2D8A"/>
      </a:accent6>
      <a:hlink>
        <a:srgbClr val="009999"/>
      </a:hlink>
      <a:folHlink>
        <a:srgbClr val="99CC00"/>
      </a:folHlink>
    </a:clrScheme>
    <a:fontScheme name="Le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bg1">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None/>
          <a:tabLst/>
          <a:defRPr kumimoji="0" sz="2400" b="0" i="0" u="none" strike="noStrike" cap="none" normalizeH="0" baseline="0" dirty="0" smtClean="0">
            <a:ln>
              <a:noFill/>
            </a:ln>
            <a:solidFill>
              <a:schemeClr val="tx1"/>
            </a:solidFill>
            <a:effectLst/>
            <a:latin typeface="Arial" charset="0"/>
          </a:defRPr>
        </a:defPPr>
      </a:lst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1">
              <a:lumMod val="50000"/>
            </a:schemeClr>
          </a:solidFill>
        </a:ln>
      </a:spPr>
      <a:bodyPr wrap="square" rtlCol="0">
        <a:spAutoFit/>
      </a:bodyPr>
      <a:lstStyle>
        <a:defPPr>
          <a:buNone/>
          <a:defRPr dirty="0" err="1" smtClean="0"/>
        </a:defPPr>
      </a:lstStyle>
    </a:txDef>
  </a:objectDefaults>
  <a:extraClrSchemeLst>
    <a:extraClrScheme>
      <a:clrScheme name="Le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5569</Words>
  <Application>Microsoft Office PowerPoint</Application>
  <PresentationFormat>Bildschirmpräsentation (4:3)</PresentationFormat>
  <Paragraphs>771</Paragraphs>
  <Slides>43</Slides>
  <Notes>43</Notes>
  <HiddenSlides>1</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43</vt:i4>
      </vt:variant>
    </vt:vector>
  </HeadingPairs>
  <TitlesOfParts>
    <vt:vector size="47" baseType="lpstr">
      <vt:lpstr>Arial</vt:lpstr>
      <vt:lpstr>Times</vt:lpstr>
      <vt:lpstr>Wingdings</vt:lpstr>
      <vt:lpstr>120127 Vorlage POWERTPOINT IG Metall - fertig</vt:lpstr>
      <vt:lpstr>Forum 9 | IG Metall Fachtagung für Personal in der beruflichen Bildung </vt:lpstr>
      <vt:lpstr>BIBB – Hauptausschuss Empfehlung 169</vt:lpstr>
      <vt:lpstr>PowerPoint-Präsentation</vt:lpstr>
      <vt:lpstr>Zahlen, Daten, Fakten</vt:lpstr>
      <vt:lpstr>Zahlen, Daten, Fakten</vt:lpstr>
      <vt:lpstr>Zahlen, Daten, Fakten</vt:lpstr>
      <vt:lpstr>Zahlen, Daten, Fakten</vt:lpstr>
      <vt:lpstr>PowerPoint-Präsentation</vt:lpstr>
      <vt:lpstr>PowerPoint-Präsentation</vt:lpstr>
      <vt:lpstr>PowerPoint-Präsentation</vt:lpstr>
      <vt:lpstr>Zahlen, Daten, Fakten</vt:lpstr>
      <vt:lpstr>Zahlen, Daten, Fakten</vt:lpstr>
      <vt:lpstr>Zahlen, Daten, Fakten</vt:lpstr>
      <vt:lpstr>Zahlen, Daten, Fakten</vt:lpstr>
      <vt:lpstr>Zahlen, Daten, Fakten</vt:lpstr>
      <vt:lpstr>Zahlen, Daten, Fakten</vt:lpstr>
      <vt:lpstr>Zahlen, Daten, Fakten</vt:lpstr>
      <vt:lpstr>PowerPoint-Präsentation</vt:lpstr>
      <vt:lpstr>PowerPoint-Präsentation</vt:lpstr>
      <vt:lpstr>Regelungen</vt:lpstr>
      <vt:lpstr>Regelungen</vt:lpstr>
      <vt:lpstr>Regelungen</vt:lpstr>
      <vt:lpstr>PowerPoint-Präsentation</vt:lpstr>
      <vt:lpstr>PowerPoint-Präsentation</vt:lpstr>
      <vt:lpstr>PowerPoint-Präsentation</vt:lpstr>
      <vt:lpstr>Qualitätskriterien für die Praxisphasen *</vt:lpstr>
      <vt:lpstr>Qualitätskriterien für die Praxisphasen *</vt:lpstr>
      <vt:lpstr>PowerPoint-Präsentation</vt:lpstr>
      <vt:lpstr>Qualitätskriterien für die Praxisphasen *</vt:lpstr>
      <vt:lpstr>PowerPoint-Präsentation</vt:lpstr>
      <vt:lpstr>Qualitätskriterien für die Praxisphasen *</vt:lpstr>
      <vt:lpstr>PowerPoint-Präsentation</vt:lpstr>
      <vt:lpstr>Qualitätskriterien für die Praxisphasen *</vt:lpstr>
      <vt:lpstr>PowerPoint-Präsentation</vt:lpstr>
      <vt:lpstr>PowerPoint-Präsentation</vt:lpstr>
      <vt:lpstr>PowerPoint-Präsentation</vt:lpstr>
      <vt:lpstr>PowerPoint-Präsentation</vt:lpstr>
      <vt:lpstr>Handlungsempfehlung auf einen Blick</vt:lpstr>
      <vt:lpstr>Handlungsempfehlung auf einen Blick</vt:lpstr>
      <vt:lpstr>Handlungsempfehlung auf einen Blick</vt:lpstr>
      <vt:lpstr>Handlungsempfehlung auf einen Blick</vt:lpstr>
      <vt:lpstr>PowerPoint-Präsentation</vt:lpstr>
      <vt:lpstr>Anhang</vt:lpstr>
    </vt:vector>
  </TitlesOfParts>
  <Manager>Timo.Gayer@igmetall.de</Manager>
  <Company>IG Metall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 Metall Heidenheim</dc:title>
  <dc:subject>Duales Studium</dc:subject>
  <dc:creator>Timo.Gayer@igmetall.de</dc:creator>
  <dc:description>wird blank.pot</dc:description>
  <cp:lastModifiedBy>Gayer, Timo</cp:lastModifiedBy>
  <cp:revision>279</cp:revision>
  <cp:lastPrinted>2018-01-26T15:22:40Z</cp:lastPrinted>
  <dcterms:created xsi:type="dcterms:W3CDTF">2017-05-18T04:34:07Z</dcterms:created>
  <dcterms:modified xsi:type="dcterms:W3CDTF">2018-06-13T07:14:03Z</dcterms:modified>
  <cp:category>Hochschulpolitik;Betriebspolitik</cp:category>
</cp:coreProperties>
</file>