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6"/>
    <p:sldMasterId id="2147483700" r:id="rId7"/>
  </p:sldMasterIdLst>
  <p:notesMasterIdLst>
    <p:notesMasterId r:id="rId30"/>
  </p:notesMasterIdLst>
  <p:handoutMasterIdLst>
    <p:handoutMasterId r:id="rId31"/>
  </p:handoutMasterIdLst>
  <p:sldIdLst>
    <p:sldId id="329" r:id="rId8"/>
    <p:sldId id="403" r:id="rId9"/>
    <p:sldId id="407" r:id="rId10"/>
    <p:sldId id="417" r:id="rId11"/>
    <p:sldId id="408" r:id="rId12"/>
    <p:sldId id="416" r:id="rId13"/>
    <p:sldId id="410" r:id="rId14"/>
    <p:sldId id="396" r:id="rId15"/>
    <p:sldId id="399" r:id="rId16"/>
    <p:sldId id="411" r:id="rId17"/>
    <p:sldId id="418" r:id="rId18"/>
    <p:sldId id="419" r:id="rId19"/>
    <p:sldId id="420" r:id="rId20"/>
    <p:sldId id="422" r:id="rId21"/>
    <p:sldId id="400" r:id="rId22"/>
    <p:sldId id="398" r:id="rId23"/>
    <p:sldId id="392" r:id="rId24"/>
    <p:sldId id="423" r:id="rId25"/>
    <p:sldId id="424" r:id="rId26"/>
    <p:sldId id="425" r:id="rId27"/>
    <p:sldId id="421" r:id="rId28"/>
    <p:sldId id="377" r:id="rId2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35A2AF7-9B8C-4884-AD70-87D78DCF6C71}">
          <p14:sldIdLst>
            <p14:sldId id="329"/>
            <p14:sldId id="403"/>
            <p14:sldId id="407"/>
            <p14:sldId id="417"/>
            <p14:sldId id="408"/>
            <p14:sldId id="416"/>
            <p14:sldId id="410"/>
            <p14:sldId id="396"/>
            <p14:sldId id="399"/>
            <p14:sldId id="411"/>
            <p14:sldId id="418"/>
            <p14:sldId id="419"/>
            <p14:sldId id="420"/>
            <p14:sldId id="422"/>
            <p14:sldId id="400"/>
            <p14:sldId id="398"/>
            <p14:sldId id="392"/>
            <p14:sldId id="423"/>
            <p14:sldId id="424"/>
            <p14:sldId id="425"/>
            <p14:sldId id="421"/>
            <p14:sldId id="3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Simone Solka" initials="Solka" lastIdx="1" clrIdx="0">
    <p:extLst>
      <p:ext uri="{19B8F6BF-5375-455C-9EA6-DF929625EA0E}">
        <p15:presenceInfo xmlns:p15="http://schemas.microsoft.com/office/powerpoint/2012/main" userId="Simone Solka" providerId="None"/>
      </p:ext>
    </p:extLst>
  </p:cmAuthor>
  <p:cmAuthor id="3" name="FL" initials="FL" lastIdx="12" clrIdx="1">
    <p:extLst>
      <p:ext uri="{19B8F6BF-5375-455C-9EA6-DF929625EA0E}">
        <p15:presenceInfo xmlns:p15="http://schemas.microsoft.com/office/powerpoint/2012/main" userId="FL" providerId="None"/>
      </p:ext>
    </p:extLst>
  </p:cmAuthor>
  <p:cmAuthor id="4" name="Rahner, Sven" initials="SR"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BE5"/>
    <a:srgbClr val="9BDDD4"/>
    <a:srgbClr val="ECF8F6"/>
    <a:srgbClr val="55C5B6"/>
    <a:srgbClr val="FFC135"/>
    <a:srgbClr val="003557"/>
    <a:srgbClr val="FBC037"/>
    <a:srgbClr val="B52547"/>
    <a:srgbClr val="40536D"/>
    <a:srgbClr val="C85C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50808" autoAdjust="0"/>
  </p:normalViewPr>
  <p:slideViewPr>
    <p:cSldViewPr snapToGrid="0" showGuides="1">
      <p:cViewPr varScale="1">
        <p:scale>
          <a:sx n="56" d="100"/>
          <a:sy n="56" d="100"/>
        </p:scale>
        <p:origin x="408" y="54"/>
      </p:cViewPr>
      <p:guideLst>
        <p:guide orient="horz" pos="2160"/>
        <p:guide pos="3840"/>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4026" y="-16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32" Type="http://schemas.openxmlformats.org/officeDocument/2006/relationships/commentAuthors" Target="commentAuthors.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6" Type="http://schemas.openxmlformats.org/officeDocument/2006/relationships/tableStyles" Target="tableStyles.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FC2724-87C0-4192-9960-3CF544D48C7C}" type="datetimeFigureOut">
              <a:rPr lang="de-DE" smtClean="0"/>
              <a:t>15.05.2023</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B94893-878A-43C0-8F63-3E54FEFD3223}" type="slidenum">
              <a:rPr lang="de-DE" smtClean="0"/>
              <a:t>‹Nr.›</a:t>
            </a:fld>
            <a:endParaRPr lang="de-DE"/>
          </a:p>
        </p:txBody>
      </p:sp>
    </p:spTree>
    <p:extLst>
      <p:ext uri="{BB962C8B-B14F-4D97-AF65-F5344CB8AC3E}">
        <p14:creationId xmlns:p14="http://schemas.microsoft.com/office/powerpoint/2010/main" val="241417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52281A-70EF-4A7D-87D1-9E973F0C90B4}" type="datetimeFigureOut">
              <a:rPr lang="de-DE" smtClean="0"/>
              <a:t>15.05.2023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EDFA8D-1FB8-4B89-8DEE-F8E5E19CFE49}" type="slidenum">
              <a:rPr lang="de-DE" smtClean="0"/>
              <a:t>‹Nr.›</a:t>
            </a:fld>
            <a:endParaRPr lang="de-DE"/>
          </a:p>
        </p:txBody>
      </p:sp>
    </p:spTree>
    <p:extLst>
      <p:ext uri="{BB962C8B-B14F-4D97-AF65-F5344CB8AC3E}">
        <p14:creationId xmlns:p14="http://schemas.microsoft.com/office/powerpoint/2010/main" val="20798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1</a:t>
            </a:fld>
            <a:endParaRPr lang="de-DE" dirty="0"/>
          </a:p>
        </p:txBody>
      </p:sp>
    </p:spTree>
    <p:extLst>
      <p:ext uri="{BB962C8B-B14F-4D97-AF65-F5344CB8AC3E}">
        <p14:creationId xmlns:p14="http://schemas.microsoft.com/office/powerpoint/2010/main" val="426760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92D13-F4F7-4A2D-8A36-5B36479FE88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00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11</a:t>
            </a:fld>
            <a:endParaRPr lang="de-DE"/>
          </a:p>
        </p:txBody>
      </p:sp>
    </p:spTree>
    <p:extLst>
      <p:ext uri="{BB962C8B-B14F-4D97-AF65-F5344CB8AC3E}">
        <p14:creationId xmlns:p14="http://schemas.microsoft.com/office/powerpoint/2010/main" val="327784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12</a:t>
            </a:fld>
            <a:endParaRPr lang="de-DE"/>
          </a:p>
        </p:txBody>
      </p:sp>
    </p:spTree>
    <p:extLst>
      <p:ext uri="{BB962C8B-B14F-4D97-AF65-F5344CB8AC3E}">
        <p14:creationId xmlns:p14="http://schemas.microsoft.com/office/powerpoint/2010/main" val="280931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14400" lvl="2" indent="0">
              <a:buFont typeface="Arial" panose="020B0604020202020204" pitchFamily="34" charset="0"/>
              <a:buNone/>
            </a:pPr>
            <a:endParaRPr lang="de-DE"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13</a:t>
            </a:fld>
            <a:endParaRPr lang="de-DE"/>
          </a:p>
        </p:txBody>
      </p:sp>
    </p:spTree>
    <p:extLst>
      <p:ext uri="{BB962C8B-B14F-4D97-AF65-F5344CB8AC3E}">
        <p14:creationId xmlns:p14="http://schemas.microsoft.com/office/powerpoint/2010/main" val="69925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Font typeface="Wingdings" panose="05000000000000000000" pitchFamily="2" charset="2"/>
              <a:buNone/>
            </a:pPr>
            <a:endParaRPr lang="de-DE"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14</a:t>
            </a:fld>
            <a:endParaRPr lang="de-DE"/>
          </a:p>
        </p:txBody>
      </p:sp>
    </p:spTree>
    <p:extLst>
      <p:ext uri="{BB962C8B-B14F-4D97-AF65-F5344CB8AC3E}">
        <p14:creationId xmlns:p14="http://schemas.microsoft.com/office/powerpoint/2010/main" val="85686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28650" lvl="1" indent="-171450">
              <a:buFont typeface="Wingdings" panose="05000000000000000000" pitchFamily="2" charset="2"/>
              <a:buChar char="Ø"/>
            </a:pPr>
            <a:endParaRPr lang="de-DE"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15</a:t>
            </a:fld>
            <a:endParaRPr lang="de-DE"/>
          </a:p>
        </p:txBody>
      </p:sp>
    </p:spTree>
    <p:extLst>
      <p:ext uri="{BB962C8B-B14F-4D97-AF65-F5344CB8AC3E}">
        <p14:creationId xmlns:p14="http://schemas.microsoft.com/office/powerpoint/2010/main" val="111775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Font typeface="Arial" panose="020B0604020202020204" pitchFamily="34" charset="0"/>
              <a:buNone/>
            </a:pPr>
            <a:endParaRPr lang="de-DE" sz="1200" b="0" u="sng"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DFA8D-1FB8-4B89-8DEE-F8E5E19CFE4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12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defTabSz="914400" rtl="0" eaLnBrk="1" latinLnBrk="0" hangingPunct="1">
              <a:spcBef>
                <a:spcPts val="500"/>
              </a:spcBef>
              <a:buFont typeface="Wingdings" panose="05000000000000000000" pitchFamily="2" charset="2"/>
              <a:buNone/>
            </a:pPr>
            <a:endParaRPr lang="de-DE" sz="1200" b="1" kern="1200" dirty="0" smtClean="0">
              <a:solidFill>
                <a:srgbClr val="000000"/>
              </a:solidFill>
              <a:latin typeface="+mn-lt"/>
              <a:ea typeface="+mn-ea"/>
              <a:cs typeface="+mn-cs"/>
            </a:endParaRPr>
          </a:p>
        </p:txBody>
      </p:sp>
      <p:sp>
        <p:nvSpPr>
          <p:cNvPr id="4" name="Foliennummernplatzhalter 3"/>
          <p:cNvSpPr>
            <a:spLocks noGrp="1"/>
          </p:cNvSpPr>
          <p:nvPr>
            <p:ph type="sldNum" sz="quarter" idx="10"/>
          </p:nvPr>
        </p:nvSpPr>
        <p:spPr/>
        <p:txBody>
          <a:bodyPr/>
          <a:lstStyle/>
          <a:p>
            <a:fld id="{42EDFA8D-1FB8-4B89-8DEE-F8E5E19CFE49}" type="slidenum">
              <a:rPr lang="de-DE" smtClean="0"/>
              <a:t>17</a:t>
            </a:fld>
            <a:endParaRPr lang="de-DE"/>
          </a:p>
        </p:txBody>
      </p:sp>
    </p:spTree>
    <p:extLst>
      <p:ext uri="{BB962C8B-B14F-4D97-AF65-F5344CB8AC3E}">
        <p14:creationId xmlns:p14="http://schemas.microsoft.com/office/powerpoint/2010/main" val="262918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18</a:t>
            </a:fld>
            <a:endParaRPr lang="de-DE"/>
          </a:p>
        </p:txBody>
      </p:sp>
    </p:spTree>
    <p:extLst>
      <p:ext uri="{BB962C8B-B14F-4D97-AF65-F5344CB8AC3E}">
        <p14:creationId xmlns:p14="http://schemas.microsoft.com/office/powerpoint/2010/main" val="336923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19</a:t>
            </a:fld>
            <a:endParaRPr lang="de-DE"/>
          </a:p>
        </p:txBody>
      </p:sp>
    </p:spTree>
    <p:extLst>
      <p:ext uri="{BB962C8B-B14F-4D97-AF65-F5344CB8AC3E}">
        <p14:creationId xmlns:p14="http://schemas.microsoft.com/office/powerpoint/2010/main" val="83056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2</a:t>
            </a:fld>
            <a:endParaRPr lang="de-DE"/>
          </a:p>
        </p:txBody>
      </p:sp>
    </p:spTree>
    <p:extLst>
      <p:ext uri="{BB962C8B-B14F-4D97-AF65-F5344CB8AC3E}">
        <p14:creationId xmlns:p14="http://schemas.microsoft.com/office/powerpoint/2010/main" val="282643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20</a:t>
            </a:fld>
            <a:endParaRPr lang="de-DE"/>
          </a:p>
        </p:txBody>
      </p:sp>
    </p:spTree>
    <p:extLst>
      <p:ext uri="{BB962C8B-B14F-4D97-AF65-F5344CB8AC3E}">
        <p14:creationId xmlns:p14="http://schemas.microsoft.com/office/powerpoint/2010/main" val="226523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21</a:t>
            </a:fld>
            <a:endParaRPr lang="de-DE"/>
          </a:p>
        </p:txBody>
      </p:sp>
    </p:spTree>
    <p:extLst>
      <p:ext uri="{BB962C8B-B14F-4D97-AF65-F5344CB8AC3E}">
        <p14:creationId xmlns:p14="http://schemas.microsoft.com/office/powerpoint/2010/main" val="175627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22</a:t>
            </a:fld>
            <a:endParaRPr lang="de-DE"/>
          </a:p>
        </p:txBody>
      </p:sp>
    </p:spTree>
    <p:extLst>
      <p:ext uri="{BB962C8B-B14F-4D97-AF65-F5344CB8AC3E}">
        <p14:creationId xmlns:p14="http://schemas.microsoft.com/office/powerpoint/2010/main" val="188087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3</a:t>
            </a:fld>
            <a:endParaRPr lang="de-DE"/>
          </a:p>
        </p:txBody>
      </p:sp>
    </p:spTree>
    <p:extLst>
      <p:ext uri="{BB962C8B-B14F-4D97-AF65-F5344CB8AC3E}">
        <p14:creationId xmlns:p14="http://schemas.microsoft.com/office/powerpoint/2010/main" val="60774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4</a:t>
            </a:fld>
            <a:endParaRPr lang="de-DE"/>
          </a:p>
        </p:txBody>
      </p:sp>
    </p:spTree>
    <p:extLst>
      <p:ext uri="{BB962C8B-B14F-4D97-AF65-F5344CB8AC3E}">
        <p14:creationId xmlns:p14="http://schemas.microsoft.com/office/powerpoint/2010/main" val="421749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endParaRPr lang="de-DE" sz="1200" b="1"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DFA8D-1FB8-4B89-8DEE-F8E5E19CFE4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59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e-DE" b="0" u="sng"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6</a:t>
            </a:fld>
            <a:endParaRPr lang="de-DE"/>
          </a:p>
        </p:txBody>
      </p:sp>
    </p:spTree>
    <p:extLst>
      <p:ext uri="{BB962C8B-B14F-4D97-AF65-F5344CB8AC3E}">
        <p14:creationId xmlns:p14="http://schemas.microsoft.com/office/powerpoint/2010/main" val="27066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DFA8D-1FB8-4B89-8DEE-F8E5E19CFE4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13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EDFA8D-1FB8-4B89-8DEE-F8E5E19CFE49}" type="slidenum">
              <a:rPr lang="de-DE" smtClean="0"/>
              <a:t>8</a:t>
            </a:fld>
            <a:endParaRPr lang="de-DE"/>
          </a:p>
        </p:txBody>
      </p:sp>
    </p:spTree>
    <p:extLst>
      <p:ext uri="{BB962C8B-B14F-4D97-AF65-F5344CB8AC3E}">
        <p14:creationId xmlns:p14="http://schemas.microsoft.com/office/powerpoint/2010/main" val="249484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Font typeface="Wingdings" panose="05000000000000000000" pitchFamily="2" charset="2"/>
              <a:buNone/>
            </a:pPr>
            <a:endParaRPr lang="de-DE" dirty="0" smtClean="0"/>
          </a:p>
        </p:txBody>
      </p:sp>
      <p:sp>
        <p:nvSpPr>
          <p:cNvPr id="4" name="Foliennummernplatzhalter 3"/>
          <p:cNvSpPr>
            <a:spLocks noGrp="1"/>
          </p:cNvSpPr>
          <p:nvPr>
            <p:ph type="sldNum" sz="quarter" idx="10"/>
          </p:nvPr>
        </p:nvSpPr>
        <p:spPr/>
        <p:txBody>
          <a:bodyPr/>
          <a:lstStyle/>
          <a:p>
            <a:fld id="{42EDFA8D-1FB8-4B89-8DEE-F8E5E19CFE49}" type="slidenum">
              <a:rPr lang="de-DE" smtClean="0"/>
              <a:t>9</a:t>
            </a:fld>
            <a:endParaRPr lang="de-DE"/>
          </a:p>
        </p:txBody>
      </p:sp>
    </p:spTree>
    <p:extLst>
      <p:ext uri="{BB962C8B-B14F-4D97-AF65-F5344CB8AC3E}">
        <p14:creationId xmlns:p14="http://schemas.microsoft.com/office/powerpoint/2010/main" val="3776421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8305A18-A6E4-D042-95A3-98B8AB7A3000}"/>
              </a:ext>
            </a:extLst>
          </p:cNvPr>
          <p:cNvPicPr>
            <a:picLocks noChangeAspect="1"/>
          </p:cNvPicPr>
          <p:nvPr userDrawn="1"/>
        </p:nvPicPr>
        <p:blipFill>
          <a:blip r:embed="rId2"/>
          <a:stretch>
            <a:fillRect/>
          </a:stretch>
        </p:blipFill>
        <p:spPr>
          <a:xfrm>
            <a:off x="534684" y="787459"/>
            <a:ext cx="5590146" cy="5590146"/>
          </a:xfrm>
          <a:prstGeom prst="rect">
            <a:avLst/>
          </a:prstGeom>
        </p:spPr>
      </p:pic>
      <p:sp>
        <p:nvSpPr>
          <p:cNvPr id="2" name="Titel 1"/>
          <p:cNvSpPr>
            <a:spLocks noGrp="1"/>
          </p:cNvSpPr>
          <p:nvPr>
            <p:ph type="ctrTitle" hasCustomPrompt="1"/>
          </p:nvPr>
        </p:nvSpPr>
        <p:spPr>
          <a:xfrm>
            <a:off x="1512000" y="2025566"/>
            <a:ext cx="3612221" cy="1997242"/>
          </a:xfrm>
          <a:prstGeom prst="rect">
            <a:avLst/>
          </a:prstGeom>
        </p:spPr>
        <p:txBody>
          <a:bodyPr anchor="b">
            <a:noAutofit/>
          </a:bodyPr>
          <a:lstStyle>
            <a:lvl1pPr algn="l">
              <a:defRPr sz="5000" b="0" baseline="0">
                <a:solidFill>
                  <a:schemeClr val="bg1"/>
                </a:solidFill>
                <a:latin typeface="BundesSerif Regular" panose="02050002050300000203" pitchFamily="18" charset="0"/>
              </a:defRPr>
            </a:lvl1pPr>
          </a:lstStyle>
          <a:p>
            <a:r>
              <a:rPr lang="de-DE" dirty="0" smtClean="0"/>
              <a:t>Headline in </a:t>
            </a:r>
            <a:r>
              <a:rPr lang="de-DE" dirty="0" err="1" smtClean="0"/>
              <a:t>ca</a:t>
            </a:r>
            <a:r>
              <a:rPr lang="de-DE" dirty="0" smtClean="0"/>
              <a:t> 50 </a:t>
            </a:r>
            <a:r>
              <a:rPr lang="de-DE" dirty="0" err="1" smtClean="0"/>
              <a:t>pt</a:t>
            </a:r>
            <a:r>
              <a:rPr lang="de-DE" dirty="0" smtClean="0"/>
              <a:t> </a:t>
            </a:r>
            <a:r>
              <a:rPr lang="de-DE" dirty="0" err="1" smtClean="0"/>
              <a:t>max</a:t>
            </a:r>
            <a:r>
              <a:rPr lang="de-DE" dirty="0" smtClean="0"/>
              <a:t> 2-3 Zeilen</a:t>
            </a:r>
            <a:endParaRPr lang="de-DE" dirty="0"/>
          </a:p>
        </p:txBody>
      </p:sp>
      <p:sp>
        <p:nvSpPr>
          <p:cNvPr id="3" name="Untertitel 2"/>
          <p:cNvSpPr>
            <a:spLocks noGrp="1"/>
          </p:cNvSpPr>
          <p:nvPr>
            <p:ph type="subTitle" idx="1" hasCustomPrompt="1"/>
          </p:nvPr>
        </p:nvSpPr>
        <p:spPr>
          <a:xfrm>
            <a:off x="1512000" y="4022808"/>
            <a:ext cx="3612221" cy="399600"/>
          </a:xfrm>
          <a:prstGeom prst="rect">
            <a:avLst/>
          </a:prstGeom>
        </p:spPr>
        <p:txBody>
          <a:bodyPr anchor="ctr"/>
          <a:lstStyle>
            <a:lvl1pPr marL="0" indent="0" algn="l">
              <a:buNone/>
              <a:defRPr sz="2000">
                <a:solidFill>
                  <a:schemeClr val="bg1"/>
                </a:solidFill>
                <a:latin typeface="BundesSans Medium" panose="020B0002030500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Untertitel </a:t>
            </a:r>
            <a:r>
              <a:rPr lang="de-DE" dirty="0" err="1" smtClean="0"/>
              <a:t>BundesSans</a:t>
            </a:r>
            <a:r>
              <a:rPr lang="de-DE" dirty="0" smtClean="0"/>
              <a:t> Medium</a:t>
            </a:r>
            <a:endParaRPr lang="de-DE" dirty="0"/>
          </a:p>
        </p:txBody>
      </p:sp>
      <p:pic>
        <p:nvPicPr>
          <p:cNvPr id="5" name="Grafik 4">
            <a:extLst>
              <a:ext uri="{FF2B5EF4-FFF2-40B4-BE49-F238E27FC236}">
                <a16:creationId xmlns:a16="http://schemas.microsoft.com/office/drawing/2014/main" id="{4F09A788-062A-E347-9D07-882A01271E5A}"/>
              </a:ext>
            </a:extLst>
          </p:cNvPr>
          <p:cNvPicPr>
            <a:picLocks noChangeAspect="1"/>
          </p:cNvPicPr>
          <p:nvPr userDrawn="1"/>
        </p:nvPicPr>
        <p:blipFill>
          <a:blip r:embed="rId3"/>
          <a:stretch>
            <a:fillRect/>
          </a:stretch>
        </p:blipFill>
        <p:spPr>
          <a:xfrm>
            <a:off x="8910688" y="-492655"/>
            <a:ext cx="2775458" cy="2775458"/>
          </a:xfrm>
          <a:prstGeom prst="rect">
            <a:avLst/>
          </a:prstGeom>
        </p:spPr>
      </p:pic>
    </p:spTree>
    <p:extLst>
      <p:ext uri="{BB962C8B-B14F-4D97-AF65-F5344CB8AC3E}">
        <p14:creationId xmlns:p14="http://schemas.microsoft.com/office/powerpoint/2010/main" val="32653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5F91DC-117C-E441-854E-500FDBDEFF3A}"/>
              </a:ext>
            </a:extLst>
          </p:cNvPr>
          <p:cNvPicPr>
            <a:picLocks noChangeAspect="1"/>
          </p:cNvPicPr>
          <p:nvPr userDrawn="1"/>
        </p:nvPicPr>
        <p:blipFill>
          <a:blip r:embed="rId2"/>
          <a:srcRect/>
          <a:stretch/>
        </p:blipFill>
        <p:spPr>
          <a:xfrm>
            <a:off x="-66643" y="1228041"/>
            <a:ext cx="6726387" cy="5688230"/>
          </a:xfrm>
          <a:prstGeom prst="rect">
            <a:avLst/>
          </a:prstGeom>
        </p:spPr>
      </p:pic>
      <p:pic>
        <p:nvPicPr>
          <p:cNvPr id="8" name="Grafik 7">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3"/>
          <a:srcRect t="21552"/>
          <a:stretch/>
        </p:blipFill>
        <p:spPr>
          <a:xfrm>
            <a:off x="8910688" y="105507"/>
            <a:ext cx="2775458" cy="2177295"/>
          </a:xfrm>
          <a:prstGeom prst="rect">
            <a:avLst/>
          </a:prstGeom>
        </p:spPr>
      </p:pic>
      <p:sp>
        <p:nvSpPr>
          <p:cNvPr id="11" name="Titel 1"/>
          <p:cNvSpPr>
            <a:spLocks noGrp="1"/>
          </p:cNvSpPr>
          <p:nvPr>
            <p:ph type="title" hasCustomPrompt="1"/>
          </p:nvPr>
        </p:nvSpPr>
        <p:spPr>
          <a:xfrm>
            <a:off x="367201" y="3106800"/>
            <a:ext cx="4541684" cy="2631600"/>
          </a:xfrm>
          <a:prstGeom prst="rect">
            <a:avLst/>
          </a:prstGeom>
        </p:spPr>
        <p:txBody>
          <a:bodyPr anchor="b" anchorCtr="0">
            <a:noAutofit/>
          </a:bodyPr>
          <a:lstStyle>
            <a:lvl1pPr>
              <a:defRPr sz="5500" b="0" baseline="0">
                <a:solidFill>
                  <a:schemeClr val="bg1"/>
                </a:solidFill>
                <a:latin typeface="+mj-lt"/>
              </a:defRPr>
            </a:lvl1pPr>
          </a:lstStyle>
          <a:p>
            <a:r>
              <a:rPr lang="de-DE" dirty="0" smtClean="0"/>
              <a:t>Headline in ca. </a:t>
            </a:r>
            <a:br>
              <a:rPr lang="de-DE" dirty="0" smtClean="0"/>
            </a:br>
            <a:r>
              <a:rPr lang="de-DE" dirty="0" smtClean="0"/>
              <a:t>55pt auf max. 3 bis 4 Zeilen</a:t>
            </a:r>
            <a:endParaRPr lang="de-DE" dirty="0"/>
          </a:p>
        </p:txBody>
      </p:sp>
      <p:sp>
        <p:nvSpPr>
          <p:cNvPr id="12" name="Textplatzhalter 2"/>
          <p:cNvSpPr>
            <a:spLocks noGrp="1"/>
          </p:cNvSpPr>
          <p:nvPr>
            <p:ph type="body" idx="1" hasCustomPrompt="1"/>
          </p:nvPr>
        </p:nvSpPr>
        <p:spPr>
          <a:xfrm>
            <a:off x="381600" y="6022800"/>
            <a:ext cx="4682769" cy="399600"/>
          </a:xfrm>
          <a:prstGeom prst="rect">
            <a:avLst/>
          </a:prstGeom>
        </p:spPr>
        <p:txBody>
          <a:bodyPr anchor="b">
            <a:normAutofit/>
          </a:bodyPr>
          <a:lstStyle>
            <a:lvl1pPr marL="0" indent="0">
              <a:buNone/>
              <a:defRPr sz="2000">
                <a:solidFill>
                  <a:schemeClr val="bg1"/>
                </a:solidFill>
                <a:latin typeface="BundesSans Medium" panose="020B000203050000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Untertitel </a:t>
            </a:r>
            <a:r>
              <a:rPr lang="de-DE" dirty="0" err="1" smtClean="0"/>
              <a:t>BundesSans</a:t>
            </a:r>
            <a:r>
              <a:rPr lang="de-DE" dirty="0" smtClean="0"/>
              <a:t> Medium</a:t>
            </a:r>
          </a:p>
        </p:txBody>
      </p:sp>
    </p:spTree>
    <p:extLst>
      <p:ext uri="{BB962C8B-B14F-4D97-AF65-F5344CB8AC3E}">
        <p14:creationId xmlns:p14="http://schemas.microsoft.com/office/powerpoint/2010/main" val="2603768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8305A18-A6E4-D042-95A3-98B8AB7A3000}"/>
              </a:ext>
            </a:extLst>
          </p:cNvPr>
          <p:cNvPicPr>
            <a:picLocks noChangeAspect="1"/>
          </p:cNvPicPr>
          <p:nvPr userDrawn="1"/>
        </p:nvPicPr>
        <p:blipFill>
          <a:blip r:embed="rId2"/>
          <a:srcRect/>
          <a:stretch/>
        </p:blipFill>
        <p:spPr>
          <a:xfrm>
            <a:off x="518400" y="802800"/>
            <a:ext cx="5590146" cy="5590146"/>
          </a:xfrm>
          <a:prstGeom prst="rect">
            <a:avLst/>
          </a:prstGeom>
        </p:spPr>
      </p:pic>
      <p:sp>
        <p:nvSpPr>
          <p:cNvPr id="2" name="Titel 1"/>
          <p:cNvSpPr>
            <a:spLocks noGrp="1"/>
          </p:cNvSpPr>
          <p:nvPr>
            <p:ph type="ctrTitle" hasCustomPrompt="1"/>
          </p:nvPr>
        </p:nvSpPr>
        <p:spPr>
          <a:xfrm>
            <a:off x="1512000" y="2025566"/>
            <a:ext cx="3612221" cy="1997242"/>
          </a:xfrm>
          <a:prstGeom prst="rect">
            <a:avLst/>
          </a:prstGeom>
        </p:spPr>
        <p:txBody>
          <a:bodyPr anchor="b">
            <a:noAutofit/>
          </a:bodyPr>
          <a:lstStyle>
            <a:lvl1pPr algn="l">
              <a:defRPr sz="5000" b="0" baseline="0">
                <a:solidFill>
                  <a:schemeClr val="bg1"/>
                </a:solidFill>
                <a:latin typeface="BundesSerif Regular" panose="02050002050300000203" pitchFamily="18" charset="0"/>
              </a:defRPr>
            </a:lvl1pPr>
          </a:lstStyle>
          <a:p>
            <a:r>
              <a:rPr lang="de-DE" dirty="0" smtClean="0"/>
              <a:t>Headline in </a:t>
            </a:r>
            <a:r>
              <a:rPr lang="de-DE" dirty="0" err="1" smtClean="0"/>
              <a:t>ca</a:t>
            </a:r>
            <a:r>
              <a:rPr lang="de-DE" dirty="0" smtClean="0"/>
              <a:t> 50 </a:t>
            </a:r>
            <a:r>
              <a:rPr lang="de-DE" dirty="0" err="1" smtClean="0"/>
              <a:t>pt</a:t>
            </a:r>
            <a:r>
              <a:rPr lang="de-DE" dirty="0" smtClean="0"/>
              <a:t> </a:t>
            </a:r>
            <a:r>
              <a:rPr lang="de-DE" dirty="0" err="1" smtClean="0"/>
              <a:t>max</a:t>
            </a:r>
            <a:r>
              <a:rPr lang="de-DE" dirty="0" smtClean="0"/>
              <a:t> 2-3 Zeilen</a:t>
            </a:r>
            <a:endParaRPr lang="de-DE" dirty="0"/>
          </a:p>
        </p:txBody>
      </p:sp>
      <p:sp>
        <p:nvSpPr>
          <p:cNvPr id="3" name="Untertitel 2"/>
          <p:cNvSpPr>
            <a:spLocks noGrp="1"/>
          </p:cNvSpPr>
          <p:nvPr>
            <p:ph type="subTitle" idx="1" hasCustomPrompt="1"/>
          </p:nvPr>
        </p:nvSpPr>
        <p:spPr>
          <a:xfrm>
            <a:off x="1512000" y="4022808"/>
            <a:ext cx="3612221" cy="399600"/>
          </a:xfrm>
          <a:prstGeom prst="rect">
            <a:avLst/>
          </a:prstGeom>
        </p:spPr>
        <p:txBody>
          <a:bodyPr anchor="ctr"/>
          <a:lstStyle>
            <a:lvl1pPr marL="0" indent="0" algn="l">
              <a:buNone/>
              <a:defRPr sz="2000">
                <a:solidFill>
                  <a:schemeClr val="bg1"/>
                </a:solidFill>
                <a:latin typeface="BundesSans Medium" panose="020B0002030500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Untertitel </a:t>
            </a:r>
            <a:r>
              <a:rPr lang="de-DE" dirty="0" err="1" smtClean="0"/>
              <a:t>BundesSans</a:t>
            </a:r>
            <a:r>
              <a:rPr lang="de-DE" dirty="0" smtClean="0"/>
              <a:t> Medium</a:t>
            </a:r>
            <a:endParaRPr lang="de-DE" dirty="0"/>
          </a:p>
        </p:txBody>
      </p:sp>
      <p:pic>
        <p:nvPicPr>
          <p:cNvPr id="5" name="Grafik 4">
            <a:extLst>
              <a:ext uri="{FF2B5EF4-FFF2-40B4-BE49-F238E27FC236}">
                <a16:creationId xmlns:a16="http://schemas.microsoft.com/office/drawing/2014/main" id="{4F09A788-062A-E347-9D07-882A01271E5A}"/>
              </a:ext>
            </a:extLst>
          </p:cNvPr>
          <p:cNvPicPr>
            <a:picLocks noChangeAspect="1"/>
          </p:cNvPicPr>
          <p:nvPr userDrawn="1"/>
        </p:nvPicPr>
        <p:blipFill>
          <a:blip r:embed="rId3"/>
          <a:stretch>
            <a:fillRect/>
          </a:stretch>
        </p:blipFill>
        <p:spPr>
          <a:xfrm>
            <a:off x="8910688" y="-492655"/>
            <a:ext cx="2775458" cy="2775458"/>
          </a:xfrm>
          <a:prstGeom prst="rect">
            <a:avLst/>
          </a:prstGeom>
        </p:spPr>
      </p:pic>
    </p:spTree>
    <p:extLst>
      <p:ext uri="{BB962C8B-B14F-4D97-AF65-F5344CB8AC3E}">
        <p14:creationId xmlns:p14="http://schemas.microsoft.com/office/powerpoint/2010/main" val="26312625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12" name="Picture 2" descr="https://www.bmas.ivbb.bund.de/regundea/PublishingImages/Interessante%20Bilder/Berlin_BMAS-Foy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716" b="30848"/>
          <a:stretch/>
        </p:blipFill>
        <p:spPr bwMode="auto">
          <a:xfrm>
            <a:off x="8564" y="8236"/>
            <a:ext cx="12156070" cy="6849764"/>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F8305A18-A6E4-D042-95A3-98B8AB7A3000}"/>
              </a:ext>
            </a:extLst>
          </p:cNvPr>
          <p:cNvPicPr>
            <a:picLocks noChangeAspect="1"/>
          </p:cNvPicPr>
          <p:nvPr userDrawn="1"/>
        </p:nvPicPr>
        <p:blipFill>
          <a:blip r:embed="rId3"/>
          <a:srcRect/>
          <a:stretch/>
        </p:blipFill>
        <p:spPr>
          <a:xfrm>
            <a:off x="518400" y="802800"/>
            <a:ext cx="5590146" cy="5590146"/>
          </a:xfrm>
          <a:prstGeom prst="rect">
            <a:avLst/>
          </a:prstGeom>
        </p:spPr>
      </p:pic>
      <p:pic>
        <p:nvPicPr>
          <p:cNvPr id="9" name="Grafik 8">
            <a:extLst>
              <a:ext uri="{FF2B5EF4-FFF2-40B4-BE49-F238E27FC236}">
                <a16:creationId xmlns:a16="http://schemas.microsoft.com/office/drawing/2014/main" id="{40134133-2932-A94E-BAD0-1AE7E2AB32CD}"/>
              </a:ext>
            </a:extLst>
          </p:cNvPr>
          <p:cNvPicPr>
            <a:picLocks noChangeAspect="1"/>
          </p:cNvPicPr>
          <p:nvPr userDrawn="1"/>
        </p:nvPicPr>
        <p:blipFill rotWithShape="1">
          <a:blip r:embed="rId4"/>
          <a:srcRect t="15348"/>
          <a:stretch/>
        </p:blipFill>
        <p:spPr>
          <a:xfrm>
            <a:off x="8910688" y="-66675"/>
            <a:ext cx="2775458" cy="2349478"/>
          </a:xfrm>
          <a:prstGeom prst="rect">
            <a:avLst/>
          </a:prstGeom>
        </p:spPr>
      </p:pic>
      <p:sp>
        <p:nvSpPr>
          <p:cNvPr id="11" name="Untertitel 2"/>
          <p:cNvSpPr>
            <a:spLocks noGrp="1"/>
          </p:cNvSpPr>
          <p:nvPr>
            <p:ph type="subTitle" idx="1" hasCustomPrompt="1"/>
          </p:nvPr>
        </p:nvSpPr>
        <p:spPr>
          <a:xfrm>
            <a:off x="1522303" y="4096022"/>
            <a:ext cx="3505477" cy="399600"/>
          </a:xfrm>
          <a:prstGeom prst="rect">
            <a:avLst/>
          </a:prstGeom>
        </p:spPr>
        <p:txBody>
          <a:bodyPr anchor="ctr"/>
          <a:lstStyle>
            <a:lvl1pPr marL="0" indent="0" algn="l">
              <a:buNone/>
              <a:defRPr sz="2000" baseline="0">
                <a:solidFill>
                  <a:schemeClr val="bg1"/>
                </a:solidFill>
                <a:latin typeface="BundesSans Medium" panose="020B0002030500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Untertitel </a:t>
            </a:r>
            <a:r>
              <a:rPr lang="de-DE" dirty="0" err="1" smtClean="0"/>
              <a:t>BundesSans</a:t>
            </a:r>
            <a:r>
              <a:rPr lang="de-DE" dirty="0" smtClean="0"/>
              <a:t> Medium</a:t>
            </a:r>
            <a:endParaRPr lang="de-DE" dirty="0"/>
          </a:p>
        </p:txBody>
      </p:sp>
      <p:sp>
        <p:nvSpPr>
          <p:cNvPr id="13" name="Textfeld 12">
            <a:extLst>
              <a:ext uri="{FF2B5EF4-FFF2-40B4-BE49-F238E27FC236}">
                <a16:creationId xmlns:a16="http://schemas.microsoft.com/office/drawing/2014/main" id="{80E2CA3C-1915-ED4C-B57D-24F264CE738F}"/>
              </a:ext>
            </a:extLst>
          </p:cNvPr>
          <p:cNvSpPr txBox="1"/>
          <p:nvPr userDrawn="1"/>
        </p:nvSpPr>
        <p:spPr>
          <a:xfrm>
            <a:off x="1512000" y="1755637"/>
            <a:ext cx="3515780" cy="2400657"/>
          </a:xfrm>
          <a:prstGeom prst="rect">
            <a:avLst/>
          </a:prstGeom>
          <a:noFill/>
        </p:spPr>
        <p:txBody>
          <a:bodyPr wrap="square" rtlCol="0" anchor="b">
            <a:spAutoFit/>
          </a:bodyPr>
          <a:lstStyle/>
          <a:p>
            <a:r>
              <a:rPr lang="de-DE" sz="5000" baseline="0" dirty="0" smtClean="0">
                <a:solidFill>
                  <a:schemeClr val="bg1"/>
                </a:solidFill>
                <a:latin typeface="+mj-lt"/>
              </a:rPr>
              <a:t>Headline 50pt, 2 </a:t>
            </a:r>
            <a:r>
              <a:rPr lang="de-DE" sz="5000" baseline="0" dirty="0" err="1" smtClean="0">
                <a:solidFill>
                  <a:schemeClr val="bg1"/>
                </a:solidFill>
                <a:latin typeface="+mj-lt"/>
              </a:rPr>
              <a:t>max</a:t>
            </a:r>
            <a:r>
              <a:rPr lang="de-DE" sz="5000" baseline="0" dirty="0" smtClean="0">
                <a:solidFill>
                  <a:schemeClr val="bg1"/>
                </a:solidFill>
                <a:latin typeface="+mj-lt"/>
              </a:rPr>
              <a:t> 3 Zeilen</a:t>
            </a:r>
            <a:endParaRPr lang="de-DE" sz="5000" dirty="0" smtClean="0">
              <a:solidFill>
                <a:schemeClr val="bg1"/>
              </a:solidFill>
              <a:latin typeface="+mj-lt"/>
            </a:endParaRPr>
          </a:p>
        </p:txBody>
      </p:sp>
    </p:spTree>
    <p:extLst>
      <p:ext uri="{BB962C8B-B14F-4D97-AF65-F5344CB8AC3E}">
        <p14:creationId xmlns:p14="http://schemas.microsoft.com/office/powerpoint/2010/main" val="19780610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8305A18-A6E4-D042-95A3-98B8AB7A3000}"/>
              </a:ext>
            </a:extLst>
          </p:cNvPr>
          <p:cNvPicPr>
            <a:picLocks noChangeAspect="1"/>
          </p:cNvPicPr>
          <p:nvPr userDrawn="1"/>
        </p:nvPicPr>
        <p:blipFill>
          <a:blip r:embed="rId2"/>
          <a:srcRect/>
          <a:stretch/>
        </p:blipFill>
        <p:spPr>
          <a:xfrm>
            <a:off x="518400" y="802800"/>
            <a:ext cx="5590146" cy="5590146"/>
          </a:xfrm>
          <a:prstGeom prst="rect">
            <a:avLst/>
          </a:prstGeom>
        </p:spPr>
      </p:pic>
      <p:sp>
        <p:nvSpPr>
          <p:cNvPr id="2" name="Titel 1"/>
          <p:cNvSpPr>
            <a:spLocks noGrp="1"/>
          </p:cNvSpPr>
          <p:nvPr>
            <p:ph type="ctrTitle" hasCustomPrompt="1"/>
          </p:nvPr>
        </p:nvSpPr>
        <p:spPr>
          <a:xfrm>
            <a:off x="1503909" y="2201034"/>
            <a:ext cx="3501845" cy="2324074"/>
          </a:xfrm>
        </p:spPr>
        <p:txBody>
          <a:bodyPr anchor="b">
            <a:noAutofit/>
          </a:bodyPr>
          <a:lstStyle>
            <a:lvl1pPr algn="l">
              <a:defRPr sz="4400" b="0" baseline="0">
                <a:solidFill>
                  <a:schemeClr val="bg1"/>
                </a:solidFill>
                <a:latin typeface="+mj-lt"/>
              </a:defRPr>
            </a:lvl1pPr>
          </a:lstStyle>
          <a:p>
            <a:r>
              <a:rPr lang="de-DE" dirty="0" smtClean="0"/>
              <a:t>Kapitelfolie in ca. 40 </a:t>
            </a:r>
            <a:r>
              <a:rPr lang="de-DE" dirty="0" err="1" smtClean="0"/>
              <a:t>pt</a:t>
            </a:r>
            <a:r>
              <a:rPr lang="de-DE" dirty="0" smtClean="0"/>
              <a:t> mit maximal</a:t>
            </a:r>
            <a:br>
              <a:rPr lang="de-DE" dirty="0" smtClean="0"/>
            </a:br>
            <a:r>
              <a:rPr lang="de-DE" dirty="0" smtClean="0"/>
              <a:t>5 Zeilen</a:t>
            </a:r>
            <a:endParaRPr lang="de-DE" dirty="0"/>
          </a:p>
        </p:txBody>
      </p:sp>
      <p:pic>
        <p:nvPicPr>
          <p:cNvPr id="12" name="Grafik 11">
            <a:extLst>
              <a:ext uri="{FF2B5EF4-FFF2-40B4-BE49-F238E27FC236}">
                <a16:creationId xmlns:a16="http://schemas.microsoft.com/office/drawing/2014/main" id="{40134133-2932-A94E-BAD0-1AE7E2AB32CD}"/>
              </a:ext>
            </a:extLst>
          </p:cNvPr>
          <p:cNvPicPr>
            <a:picLocks noChangeAspect="1"/>
          </p:cNvPicPr>
          <p:nvPr userDrawn="1"/>
        </p:nvPicPr>
        <p:blipFill rotWithShape="1">
          <a:blip r:embed="rId3"/>
          <a:srcRect t="24931"/>
          <a:stretch/>
        </p:blipFill>
        <p:spPr>
          <a:xfrm>
            <a:off x="8910688" y="199292"/>
            <a:ext cx="2775458" cy="2083510"/>
          </a:xfrm>
          <a:prstGeom prst="rect">
            <a:avLst/>
          </a:prstGeom>
        </p:spPr>
      </p:pic>
    </p:spTree>
    <p:extLst>
      <p:ext uri="{BB962C8B-B14F-4D97-AF65-F5344CB8AC3E}">
        <p14:creationId xmlns:p14="http://schemas.microsoft.com/office/powerpoint/2010/main" val="271226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9516" y="1690637"/>
            <a:ext cx="10515600" cy="577081"/>
          </a:xfrm>
        </p:spPr>
        <p:txBody>
          <a:bodyPr/>
          <a:lstStyle/>
          <a:p>
            <a:r>
              <a:rPr lang="de-DE" dirty="0" smtClean="0"/>
              <a:t>Seitenüberschrift Bundes Serif Regular 35pt</a:t>
            </a:r>
            <a:endParaRPr lang="de-DE" dirty="0"/>
          </a:p>
        </p:txBody>
      </p:sp>
      <p:sp>
        <p:nvSpPr>
          <p:cNvPr id="3" name="Inhaltsplatzhalter 2"/>
          <p:cNvSpPr>
            <a:spLocks noGrp="1"/>
          </p:cNvSpPr>
          <p:nvPr>
            <p:ph idx="1"/>
          </p:nvPr>
        </p:nvSpPr>
        <p:spPr>
          <a:xfrm>
            <a:off x="699516" y="2337078"/>
            <a:ext cx="10515600" cy="3667125"/>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a:defRPr sz="1200"/>
            </a:lvl1pPr>
          </a:lstStyle>
          <a:p>
            <a:fld id="{D8AE23FD-CEC7-42E5-BFBC-739B2B1FF697}" type="datetime1">
              <a:rPr lang="de-DE" smtClean="0"/>
              <a:t>15.05.2023</a:t>
            </a:fld>
            <a:endParaRPr lang="de-DE" dirty="0"/>
          </a:p>
        </p:txBody>
      </p:sp>
      <p:sp>
        <p:nvSpPr>
          <p:cNvPr id="6"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0C1F70-F496-49F4-85D5-76CB20DE46BE}" type="slidenum">
              <a:rPr lang="de-DE" smtClean="0"/>
              <a:pPr/>
              <a:t>‹Nr.›</a:t>
            </a:fld>
            <a:endParaRPr lang="de-DE" dirty="0"/>
          </a:p>
        </p:txBody>
      </p:sp>
    </p:spTree>
    <p:extLst>
      <p:ext uri="{BB962C8B-B14F-4D97-AF65-F5344CB8AC3E}">
        <p14:creationId xmlns:p14="http://schemas.microsoft.com/office/powerpoint/2010/main" val="4268192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73529" y="1681207"/>
            <a:ext cx="5157787" cy="861774"/>
          </a:xfrm>
          <a:noFill/>
        </p:spPr>
        <p:txBody>
          <a:bodyPr vert="horz" wrap="square" lIns="91440" tIns="45720" rIns="91440" bIns="45720" rtlCol="0" anchor="b">
            <a:spAutoFit/>
          </a:bodyPr>
          <a:lstStyle>
            <a:lvl1pPr marL="0" indent="0">
              <a:lnSpc>
                <a:spcPts val="3000"/>
              </a:lnSpc>
              <a:spcBef>
                <a:spcPts val="0"/>
              </a:spcBef>
              <a:buNone/>
              <a:defRPr lang="de-DE" sz="2800" baseline="0" dirty="0" smtClean="0">
                <a:latin typeface="BundesSerif Regular" panose="02050002050300000203" pitchFamily="18" charset="0"/>
              </a:defRPr>
            </a:lvl1pPr>
          </a:lstStyle>
          <a:p>
            <a:pPr marL="0" lvl="0" indent="0">
              <a:buNone/>
            </a:pPr>
            <a:r>
              <a:rPr lang="de-DE" dirty="0" smtClean="0"/>
              <a:t>Zweispaltige Variante mit Überschrift 28pt</a:t>
            </a:r>
          </a:p>
        </p:txBody>
      </p:sp>
      <p:sp>
        <p:nvSpPr>
          <p:cNvPr id="4" name="Inhaltsplatzhalter 3"/>
          <p:cNvSpPr>
            <a:spLocks noGrp="1"/>
          </p:cNvSpPr>
          <p:nvPr>
            <p:ph sz="half" idx="2"/>
          </p:nvPr>
        </p:nvSpPr>
        <p:spPr>
          <a:xfrm>
            <a:off x="673530" y="2658979"/>
            <a:ext cx="5157787" cy="3397333"/>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hasCustomPrompt="1"/>
          </p:nvPr>
        </p:nvSpPr>
        <p:spPr>
          <a:xfrm>
            <a:off x="6301672" y="1681207"/>
            <a:ext cx="5183188" cy="861774"/>
          </a:xfrm>
          <a:noFill/>
        </p:spPr>
        <p:txBody>
          <a:bodyPr wrap="square" rtlCol="0" anchor="b">
            <a:spAutoFit/>
          </a:bodyPr>
          <a:lstStyle>
            <a:lvl1pPr marL="0" indent="0">
              <a:lnSpc>
                <a:spcPts val="3000"/>
              </a:lnSpc>
              <a:spcBef>
                <a:spcPts val="0"/>
              </a:spcBef>
              <a:buNone/>
              <a:defRPr lang="de-DE" sz="2800" dirty="0" smtClean="0">
                <a:solidFill>
                  <a:schemeClr val="tx1"/>
                </a:solidFill>
                <a:latin typeface="BundesSerif Regular" panose="02050002050300000203" pitchFamily="18" charset="0"/>
              </a:defRPr>
            </a:lvl1pPr>
          </a:lstStyle>
          <a:p>
            <a:pPr marL="0" lvl="0" indent="0">
              <a:buNone/>
            </a:pPr>
            <a:r>
              <a:rPr lang="de-DE" dirty="0" smtClean="0"/>
              <a:t>Zweispaltige Variante mit Überschrift 28pt</a:t>
            </a:r>
          </a:p>
        </p:txBody>
      </p:sp>
      <p:sp>
        <p:nvSpPr>
          <p:cNvPr id="6" name="Inhaltsplatzhalter 5"/>
          <p:cNvSpPr>
            <a:spLocks noGrp="1"/>
          </p:cNvSpPr>
          <p:nvPr>
            <p:ph sz="quarter" idx="4"/>
          </p:nvPr>
        </p:nvSpPr>
        <p:spPr>
          <a:xfrm>
            <a:off x="6301672" y="2658979"/>
            <a:ext cx="5183188" cy="3397334"/>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lvl1pPr>
              <a:defRPr sz="1200"/>
            </a:lvl1pPr>
          </a:lstStyle>
          <a:p>
            <a:fld id="{F55C1C79-818F-451E-81AA-BD872B5D98B7}" type="datetime1">
              <a:rPr lang="de-DE" smtClean="0"/>
              <a:t>15.05.2023</a:t>
            </a:fld>
            <a:endParaRPr lang="de-DE" dirty="0"/>
          </a:p>
        </p:txBody>
      </p:sp>
      <p:sp>
        <p:nvSpPr>
          <p:cNvPr id="9" name="Foliennummernplatzhalter 5"/>
          <p:cNvSpPr>
            <a:spLocks noGrp="1"/>
          </p:cNvSpPr>
          <p:nvPr>
            <p:ph type="sldNum" sz="quarter" idx="12"/>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0C1F70-F496-49F4-85D5-76CB20DE46BE}" type="slidenum">
              <a:rPr lang="de-DE" smtClean="0"/>
              <a:pPr/>
              <a:t>‹Nr.›</a:t>
            </a:fld>
            <a:endParaRPr lang="de-DE" dirty="0"/>
          </a:p>
        </p:txBody>
      </p:sp>
    </p:spTree>
    <p:extLst>
      <p:ext uri="{BB962C8B-B14F-4D97-AF65-F5344CB8AC3E}">
        <p14:creationId xmlns:p14="http://schemas.microsoft.com/office/powerpoint/2010/main" val="8240650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60300" y="1690637"/>
            <a:ext cx="10515600" cy="577081"/>
          </a:xfrm>
          <a:noFill/>
        </p:spPr>
        <p:txBody>
          <a:bodyPr wrap="square" rtlCol="0">
            <a:spAutoFit/>
          </a:bodyPr>
          <a:lstStyle>
            <a:lvl1pPr>
              <a:defRPr lang="de-DE" dirty="0"/>
            </a:lvl1pPr>
          </a:lstStyle>
          <a:p>
            <a:pPr lvl="0"/>
            <a:r>
              <a:rPr lang="de-DE" dirty="0" smtClean="0"/>
              <a:t>Seitenüberschrift Bundes Serif Regular 35pt</a:t>
            </a:r>
            <a:endParaRPr lang="de-DE" dirty="0"/>
          </a:p>
        </p:txBody>
      </p:sp>
      <p:sp>
        <p:nvSpPr>
          <p:cNvPr id="3" name="Inhaltsplatzhalter 2"/>
          <p:cNvSpPr>
            <a:spLocks noGrp="1"/>
          </p:cNvSpPr>
          <p:nvPr>
            <p:ph sz="half" idx="1"/>
          </p:nvPr>
        </p:nvSpPr>
        <p:spPr>
          <a:xfrm>
            <a:off x="660300" y="2371725"/>
            <a:ext cx="5181600" cy="3748481"/>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994300" y="2371725"/>
            <a:ext cx="5181600" cy="3748481"/>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lvl1pPr>
              <a:defRPr sz="1200"/>
            </a:lvl1pPr>
          </a:lstStyle>
          <a:p>
            <a:fld id="{16616D3C-A94C-4895-B9DF-4618639D2D6D}" type="datetime1">
              <a:rPr lang="de-DE" smtClean="0"/>
              <a:t>15.05.2023</a:t>
            </a:fld>
            <a:endParaRPr lang="de-DE" dirty="0"/>
          </a:p>
        </p:txBody>
      </p:sp>
      <p:sp>
        <p:nvSpPr>
          <p:cNvPr id="7"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0C1F70-F496-49F4-85D5-76CB20DE46BE}" type="slidenum">
              <a:rPr lang="de-DE" smtClean="0"/>
              <a:pPr/>
              <a:t>‹Nr.›</a:t>
            </a:fld>
            <a:endParaRPr lang="de-DE" dirty="0"/>
          </a:p>
        </p:txBody>
      </p:sp>
    </p:spTree>
    <p:extLst>
      <p:ext uri="{BB962C8B-B14F-4D97-AF65-F5344CB8AC3E}">
        <p14:creationId xmlns:p14="http://schemas.microsoft.com/office/powerpoint/2010/main" val="35903027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6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elfolie_lan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2"/>
          <a:srcRect t="21552"/>
          <a:stretch/>
        </p:blipFill>
        <p:spPr>
          <a:xfrm>
            <a:off x="8910688" y="105507"/>
            <a:ext cx="2775458" cy="2177295"/>
          </a:xfrm>
          <a:prstGeom prst="rect">
            <a:avLst/>
          </a:prstGeom>
        </p:spPr>
      </p:pic>
      <p:pic>
        <p:nvPicPr>
          <p:cNvPr id="7" name="Grafik 6">
            <a:extLst>
              <a:ext uri="{FF2B5EF4-FFF2-40B4-BE49-F238E27FC236}">
                <a16:creationId xmlns:a16="http://schemas.microsoft.com/office/drawing/2014/main" id="{9D5F91DC-117C-E441-854E-500FDBDEFF3A}"/>
              </a:ext>
            </a:extLst>
          </p:cNvPr>
          <p:cNvPicPr>
            <a:picLocks noChangeAspect="1"/>
          </p:cNvPicPr>
          <p:nvPr userDrawn="1"/>
        </p:nvPicPr>
        <p:blipFill>
          <a:blip r:embed="rId3"/>
          <a:stretch>
            <a:fillRect/>
          </a:stretch>
        </p:blipFill>
        <p:spPr>
          <a:xfrm>
            <a:off x="-93784" y="815546"/>
            <a:ext cx="8562281" cy="6112449"/>
          </a:xfrm>
          <a:prstGeom prst="rect">
            <a:avLst/>
          </a:prstGeom>
        </p:spPr>
      </p:pic>
      <p:sp>
        <p:nvSpPr>
          <p:cNvPr id="11" name="Titel 1"/>
          <p:cNvSpPr>
            <a:spLocks noGrp="1"/>
          </p:cNvSpPr>
          <p:nvPr>
            <p:ph type="title" hasCustomPrompt="1"/>
          </p:nvPr>
        </p:nvSpPr>
        <p:spPr>
          <a:xfrm>
            <a:off x="367201" y="3106800"/>
            <a:ext cx="4541684" cy="2631600"/>
          </a:xfrm>
          <a:prstGeom prst="rect">
            <a:avLst/>
          </a:prstGeom>
        </p:spPr>
        <p:txBody>
          <a:bodyPr anchor="b" anchorCtr="0">
            <a:noAutofit/>
          </a:bodyPr>
          <a:lstStyle>
            <a:lvl1pPr>
              <a:defRPr sz="5500" b="0" baseline="0">
                <a:solidFill>
                  <a:schemeClr val="bg1"/>
                </a:solidFill>
                <a:latin typeface="+mj-lt"/>
              </a:defRPr>
            </a:lvl1pPr>
          </a:lstStyle>
          <a:p>
            <a:r>
              <a:rPr lang="de-DE" dirty="0" smtClean="0"/>
              <a:t>Headline in ca. </a:t>
            </a:r>
            <a:br>
              <a:rPr lang="de-DE" dirty="0" smtClean="0"/>
            </a:br>
            <a:r>
              <a:rPr lang="de-DE" dirty="0" smtClean="0"/>
              <a:t>55pt auf max. 3 bis 4 Zeilen</a:t>
            </a:r>
            <a:endParaRPr lang="de-DE" dirty="0"/>
          </a:p>
        </p:txBody>
      </p:sp>
      <p:sp>
        <p:nvSpPr>
          <p:cNvPr id="12" name="Textplatzhalter 2"/>
          <p:cNvSpPr>
            <a:spLocks noGrp="1"/>
          </p:cNvSpPr>
          <p:nvPr>
            <p:ph type="body" idx="1" hasCustomPrompt="1"/>
          </p:nvPr>
        </p:nvSpPr>
        <p:spPr>
          <a:xfrm>
            <a:off x="381600" y="6022800"/>
            <a:ext cx="4682769" cy="399600"/>
          </a:xfrm>
          <a:prstGeom prst="rect">
            <a:avLst/>
          </a:prstGeom>
        </p:spPr>
        <p:txBody>
          <a:bodyPr anchor="b">
            <a:normAutofit/>
          </a:bodyPr>
          <a:lstStyle>
            <a:lvl1pPr marL="0" indent="0">
              <a:buNone/>
              <a:defRPr sz="2000">
                <a:solidFill>
                  <a:schemeClr val="bg1"/>
                </a:solidFill>
                <a:latin typeface="BundesSans Medium" panose="020B000203050000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Untertitel </a:t>
            </a:r>
            <a:r>
              <a:rPr lang="de-DE" dirty="0" err="1" smtClean="0"/>
              <a:t>BundesSans</a:t>
            </a:r>
            <a:r>
              <a:rPr lang="de-DE" dirty="0" smtClean="0"/>
              <a:t> Medium</a:t>
            </a:r>
          </a:p>
        </p:txBody>
      </p:sp>
    </p:spTree>
    <p:extLst>
      <p:ext uri="{BB962C8B-B14F-4D97-AF65-F5344CB8AC3E}">
        <p14:creationId xmlns:p14="http://schemas.microsoft.com/office/powerpoint/2010/main" val="305050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_lan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2"/>
          <a:srcRect t="21552"/>
          <a:stretch/>
        </p:blipFill>
        <p:spPr>
          <a:xfrm>
            <a:off x="8910688" y="105507"/>
            <a:ext cx="2775458" cy="2177295"/>
          </a:xfrm>
          <a:prstGeom prst="rect">
            <a:avLst/>
          </a:prstGeom>
        </p:spPr>
      </p:pic>
      <p:pic>
        <p:nvPicPr>
          <p:cNvPr id="7" name="Grafik 6">
            <a:extLst>
              <a:ext uri="{FF2B5EF4-FFF2-40B4-BE49-F238E27FC236}">
                <a16:creationId xmlns:a16="http://schemas.microsoft.com/office/drawing/2014/main" id="{9D5F91DC-117C-E441-854E-500FDBDEFF3A}"/>
              </a:ext>
            </a:extLst>
          </p:cNvPr>
          <p:cNvPicPr>
            <a:picLocks noChangeAspect="1"/>
          </p:cNvPicPr>
          <p:nvPr userDrawn="1"/>
        </p:nvPicPr>
        <p:blipFill>
          <a:blip r:embed="rId3"/>
          <a:stretch>
            <a:fillRect/>
          </a:stretch>
        </p:blipFill>
        <p:spPr>
          <a:xfrm>
            <a:off x="-93784" y="815546"/>
            <a:ext cx="8562281" cy="6112449"/>
          </a:xfrm>
          <a:prstGeom prst="rect">
            <a:avLst/>
          </a:prstGeom>
        </p:spPr>
      </p:pic>
      <p:sp>
        <p:nvSpPr>
          <p:cNvPr id="11" name="Titel 1"/>
          <p:cNvSpPr>
            <a:spLocks noGrp="1"/>
          </p:cNvSpPr>
          <p:nvPr>
            <p:ph type="title" hasCustomPrompt="1"/>
          </p:nvPr>
        </p:nvSpPr>
        <p:spPr>
          <a:xfrm>
            <a:off x="367201" y="3106800"/>
            <a:ext cx="4541684" cy="2631600"/>
          </a:xfrm>
          <a:prstGeom prst="rect">
            <a:avLst/>
          </a:prstGeom>
        </p:spPr>
        <p:txBody>
          <a:bodyPr anchor="b" anchorCtr="0">
            <a:noAutofit/>
          </a:bodyPr>
          <a:lstStyle>
            <a:lvl1pPr>
              <a:defRPr sz="5500" b="0" baseline="0">
                <a:solidFill>
                  <a:schemeClr val="bg1"/>
                </a:solidFill>
                <a:latin typeface="+mj-lt"/>
              </a:defRPr>
            </a:lvl1pPr>
          </a:lstStyle>
          <a:p>
            <a:r>
              <a:rPr lang="de-DE" dirty="0" smtClean="0"/>
              <a:t>Headline in ca. </a:t>
            </a:r>
            <a:br>
              <a:rPr lang="de-DE" dirty="0" smtClean="0"/>
            </a:br>
            <a:r>
              <a:rPr lang="de-DE" dirty="0" smtClean="0"/>
              <a:t>55pt auf max. 3 bis 4 Zeilen</a:t>
            </a:r>
            <a:endParaRPr lang="de-DE" dirty="0"/>
          </a:p>
        </p:txBody>
      </p:sp>
      <p:sp>
        <p:nvSpPr>
          <p:cNvPr id="12" name="Textplatzhalter 2"/>
          <p:cNvSpPr>
            <a:spLocks noGrp="1"/>
          </p:cNvSpPr>
          <p:nvPr>
            <p:ph type="body" idx="1" hasCustomPrompt="1"/>
          </p:nvPr>
        </p:nvSpPr>
        <p:spPr>
          <a:xfrm>
            <a:off x="381600" y="6022800"/>
            <a:ext cx="4682769" cy="399600"/>
          </a:xfrm>
          <a:prstGeom prst="rect">
            <a:avLst/>
          </a:prstGeom>
        </p:spPr>
        <p:txBody>
          <a:bodyPr anchor="b">
            <a:normAutofit/>
          </a:bodyPr>
          <a:lstStyle>
            <a:lvl1pPr marL="0" indent="0">
              <a:buNone/>
              <a:defRPr sz="2000">
                <a:solidFill>
                  <a:schemeClr val="bg1"/>
                </a:solidFill>
                <a:latin typeface="BundesSans Medium" panose="020B000203050000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Untertitel </a:t>
            </a:r>
            <a:r>
              <a:rPr lang="de-DE" dirty="0" err="1" smtClean="0"/>
              <a:t>BundesSans</a:t>
            </a:r>
            <a:r>
              <a:rPr lang="de-DE" dirty="0" smtClean="0"/>
              <a:t> Medium</a:t>
            </a:r>
          </a:p>
        </p:txBody>
      </p:sp>
    </p:spTree>
    <p:extLst>
      <p:ext uri="{BB962C8B-B14F-4D97-AF65-F5344CB8AC3E}">
        <p14:creationId xmlns:p14="http://schemas.microsoft.com/office/powerpoint/2010/main" val="4203146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pic>
        <p:nvPicPr>
          <p:cNvPr id="10" name="Picture 2" descr="https://www.bmas.ivbb.bund.de/regundea/PublishingImages/Interessante%20Bilder/Berlin_BMAS-Foyer.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716" b="30848"/>
          <a:stretch/>
        </p:blipFill>
        <p:spPr bwMode="auto">
          <a:xfrm>
            <a:off x="8564" y="8236"/>
            <a:ext cx="12156070" cy="684976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40134133-2932-A94E-BAD0-1AE7E2AB32CD}"/>
              </a:ext>
            </a:extLst>
          </p:cNvPr>
          <p:cNvPicPr>
            <a:picLocks noChangeAspect="1"/>
          </p:cNvPicPr>
          <p:nvPr userDrawn="1"/>
        </p:nvPicPr>
        <p:blipFill rotWithShape="1">
          <a:blip r:embed="rId3"/>
          <a:srcRect t="15348"/>
          <a:stretch/>
        </p:blipFill>
        <p:spPr>
          <a:xfrm>
            <a:off x="8910688" y="-66675"/>
            <a:ext cx="2775458" cy="2349478"/>
          </a:xfrm>
          <a:prstGeom prst="rect">
            <a:avLst/>
          </a:prstGeom>
        </p:spPr>
      </p:pic>
      <p:pic>
        <p:nvPicPr>
          <p:cNvPr id="15" name="Grafik 14">
            <a:extLst>
              <a:ext uri="{FF2B5EF4-FFF2-40B4-BE49-F238E27FC236}">
                <a16:creationId xmlns:a16="http://schemas.microsoft.com/office/drawing/2014/main" id="{F8305A18-A6E4-D042-95A3-98B8AB7A3000}"/>
              </a:ext>
            </a:extLst>
          </p:cNvPr>
          <p:cNvPicPr>
            <a:picLocks noChangeAspect="1"/>
          </p:cNvPicPr>
          <p:nvPr userDrawn="1"/>
        </p:nvPicPr>
        <p:blipFill>
          <a:blip r:embed="rId4"/>
          <a:stretch>
            <a:fillRect/>
          </a:stretch>
        </p:blipFill>
        <p:spPr>
          <a:xfrm>
            <a:off x="534684" y="787459"/>
            <a:ext cx="5590146" cy="5590146"/>
          </a:xfrm>
          <a:prstGeom prst="rect">
            <a:avLst/>
          </a:prstGeom>
        </p:spPr>
      </p:pic>
      <p:sp>
        <p:nvSpPr>
          <p:cNvPr id="13" name="Textfeld 12">
            <a:extLst>
              <a:ext uri="{FF2B5EF4-FFF2-40B4-BE49-F238E27FC236}">
                <a16:creationId xmlns:a16="http://schemas.microsoft.com/office/drawing/2014/main" id="{80E2CA3C-1915-ED4C-B57D-24F264CE738F}"/>
              </a:ext>
            </a:extLst>
          </p:cNvPr>
          <p:cNvSpPr txBox="1"/>
          <p:nvPr userDrawn="1"/>
        </p:nvSpPr>
        <p:spPr>
          <a:xfrm>
            <a:off x="1538109" y="2282803"/>
            <a:ext cx="3880741" cy="2431435"/>
          </a:xfrm>
          <a:prstGeom prst="rect">
            <a:avLst/>
          </a:prstGeom>
          <a:noFill/>
        </p:spPr>
        <p:txBody>
          <a:bodyPr wrap="square" rtlCol="0" anchor="b">
            <a:spAutoFit/>
          </a:bodyPr>
          <a:lstStyle/>
          <a:p>
            <a:r>
              <a:rPr lang="de-DE" sz="4400" baseline="0" dirty="0" smtClean="0">
                <a:solidFill>
                  <a:schemeClr val="bg1"/>
                </a:solidFill>
                <a:latin typeface="+mj-lt"/>
              </a:rPr>
              <a:t>Jetzt sind Sie dran!</a:t>
            </a:r>
          </a:p>
          <a:p>
            <a:r>
              <a:rPr lang="de-DE" sz="3200" baseline="0" dirty="0" smtClean="0">
                <a:solidFill>
                  <a:schemeClr val="bg1"/>
                </a:solidFill>
                <a:latin typeface="+mj-lt"/>
              </a:rPr>
              <a:t>Ihre Fragen und Anmerkungen</a:t>
            </a:r>
            <a:endParaRPr lang="de-DE" sz="3200" dirty="0" smtClean="0">
              <a:solidFill>
                <a:schemeClr val="bg1"/>
              </a:solidFill>
              <a:latin typeface="+mj-lt"/>
            </a:endParaRPr>
          </a:p>
        </p:txBody>
      </p:sp>
    </p:spTree>
    <p:extLst>
      <p:ext uri="{BB962C8B-B14F-4D97-AF65-F5344CB8AC3E}">
        <p14:creationId xmlns:p14="http://schemas.microsoft.com/office/powerpoint/2010/main" val="3731279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18. IG Metall Fachtagung für Aktive in der beruflichen Bildung</a:t>
            </a:r>
            <a:endParaRPr lang="de-DE" dirty="0"/>
          </a:p>
        </p:txBody>
      </p:sp>
      <p:pic>
        <p:nvPicPr>
          <p:cNvPr id="7" name="Grafik 6">
            <a:extLst>
              <a:ext uri="{FF2B5EF4-FFF2-40B4-BE49-F238E27FC236}">
                <a16:creationId xmlns:a16="http://schemas.microsoft.com/office/drawing/2014/main" id="{F8305A18-A6E4-D042-95A3-98B8AB7A3000}"/>
              </a:ext>
            </a:extLst>
          </p:cNvPr>
          <p:cNvPicPr>
            <a:picLocks noChangeAspect="1"/>
          </p:cNvPicPr>
          <p:nvPr userDrawn="1"/>
        </p:nvPicPr>
        <p:blipFill>
          <a:blip r:embed="rId2"/>
          <a:stretch>
            <a:fillRect/>
          </a:stretch>
        </p:blipFill>
        <p:spPr>
          <a:xfrm>
            <a:off x="534684" y="787459"/>
            <a:ext cx="5590146" cy="5590146"/>
          </a:xfrm>
          <a:prstGeom prst="rect">
            <a:avLst/>
          </a:prstGeom>
        </p:spPr>
      </p:pic>
      <p:sp>
        <p:nvSpPr>
          <p:cNvPr id="2" name="Titel 1"/>
          <p:cNvSpPr>
            <a:spLocks noGrp="1"/>
          </p:cNvSpPr>
          <p:nvPr>
            <p:ph type="ctrTitle" hasCustomPrompt="1"/>
          </p:nvPr>
        </p:nvSpPr>
        <p:spPr>
          <a:xfrm>
            <a:off x="1503909" y="2201034"/>
            <a:ext cx="3501845" cy="2324074"/>
          </a:xfrm>
        </p:spPr>
        <p:txBody>
          <a:bodyPr anchor="b">
            <a:noAutofit/>
          </a:bodyPr>
          <a:lstStyle>
            <a:lvl1pPr algn="l">
              <a:defRPr sz="4400" b="0" baseline="0">
                <a:solidFill>
                  <a:schemeClr val="bg1"/>
                </a:solidFill>
                <a:latin typeface="+mj-lt"/>
              </a:defRPr>
            </a:lvl1pPr>
          </a:lstStyle>
          <a:p>
            <a:r>
              <a:rPr lang="de-DE" dirty="0" smtClean="0"/>
              <a:t>Kapitelfolie in ca. 40 </a:t>
            </a:r>
            <a:r>
              <a:rPr lang="de-DE" dirty="0" err="1" smtClean="0"/>
              <a:t>pt</a:t>
            </a:r>
            <a:r>
              <a:rPr lang="de-DE" dirty="0" smtClean="0"/>
              <a:t> mit maximal</a:t>
            </a:r>
            <a:br>
              <a:rPr lang="de-DE" dirty="0" smtClean="0"/>
            </a:br>
            <a:r>
              <a:rPr lang="de-DE" dirty="0" smtClean="0"/>
              <a:t>5 Zeilen</a:t>
            </a:r>
            <a:endParaRPr lang="de-DE" dirty="0"/>
          </a:p>
        </p:txBody>
      </p:sp>
      <p:pic>
        <p:nvPicPr>
          <p:cNvPr id="12" name="Grafik 11">
            <a:extLst>
              <a:ext uri="{FF2B5EF4-FFF2-40B4-BE49-F238E27FC236}">
                <a16:creationId xmlns:a16="http://schemas.microsoft.com/office/drawing/2014/main" id="{40134133-2932-A94E-BAD0-1AE7E2AB32CD}"/>
              </a:ext>
            </a:extLst>
          </p:cNvPr>
          <p:cNvPicPr>
            <a:picLocks noChangeAspect="1"/>
          </p:cNvPicPr>
          <p:nvPr userDrawn="1"/>
        </p:nvPicPr>
        <p:blipFill rotWithShape="1">
          <a:blip r:embed="rId3"/>
          <a:srcRect t="24931"/>
          <a:stretch/>
        </p:blipFill>
        <p:spPr>
          <a:xfrm>
            <a:off x="8910688" y="199292"/>
            <a:ext cx="2775458" cy="2083510"/>
          </a:xfrm>
          <a:prstGeom prst="rect">
            <a:avLst/>
          </a:prstGeom>
        </p:spPr>
      </p:pic>
    </p:spTree>
    <p:extLst>
      <p:ext uri="{BB962C8B-B14F-4D97-AF65-F5344CB8AC3E}">
        <p14:creationId xmlns:p14="http://schemas.microsoft.com/office/powerpoint/2010/main" val="3947418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99516" y="2337078"/>
            <a:ext cx="10515600" cy="3667125"/>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a:defRPr sz="1200"/>
            </a:lvl1pPr>
          </a:lstStyle>
          <a:p>
            <a:fld id="{2B40221D-24FF-481F-9884-5274669C10F4}" type="datetime1">
              <a:rPr lang="de-DE" smtClean="0"/>
              <a:t>15.05.2023</a:t>
            </a:fld>
            <a:endParaRPr lang="de-DE" dirty="0"/>
          </a:p>
        </p:txBody>
      </p:sp>
      <p:sp>
        <p:nvSpPr>
          <p:cNvPr id="5" name="Fußzeilenplatzhalter 4"/>
          <p:cNvSpPr>
            <a:spLocks noGrp="1"/>
          </p:cNvSpPr>
          <p:nvPr>
            <p:ph type="ftr" sz="quarter" idx="11"/>
          </p:nvPr>
        </p:nvSpPr>
        <p:spPr>
          <a:xfrm>
            <a:off x="5887616" y="6396396"/>
            <a:ext cx="5176624" cy="365125"/>
          </a:xfrm>
        </p:spPr>
        <p:txBody>
          <a:bodyPr/>
          <a:lstStyle>
            <a:lvl1pPr>
              <a:defRPr sz="1200" cap="all" baseline="0"/>
            </a:lvl1pPr>
          </a:lstStyle>
          <a:p>
            <a:r>
              <a:rPr lang="de-DE" smtClean="0"/>
              <a:t>18. IG Metall Fachtagung für Aktive in der beruflichen Bildung</a:t>
            </a:r>
            <a:endParaRPr lang="de-DE" dirty="0" smtClean="0"/>
          </a:p>
        </p:txBody>
      </p:sp>
      <p:sp>
        <p:nvSpPr>
          <p:cNvPr id="6"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C859FC-56B2-47FE-B34B-1F548B1D90D7}" type="slidenum">
              <a:rPr lang="de-DE" smtClean="0"/>
              <a:pPr/>
              <a:t>‹Nr.›</a:t>
            </a:fld>
            <a:endParaRPr lang="de-DE"/>
          </a:p>
        </p:txBody>
      </p:sp>
      <p:pic>
        <p:nvPicPr>
          <p:cNvPr id="8" name="Grafik 7">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2"/>
          <a:srcRect t="25274" b="20645"/>
          <a:stretch/>
        </p:blipFill>
        <p:spPr>
          <a:xfrm>
            <a:off x="0" y="120769"/>
            <a:ext cx="2775458" cy="1500997"/>
          </a:xfrm>
          <a:prstGeom prst="rect">
            <a:avLst/>
          </a:prstGeom>
        </p:spPr>
      </p:pic>
      <p:sp>
        <p:nvSpPr>
          <p:cNvPr id="2" name="Titel 1"/>
          <p:cNvSpPr>
            <a:spLocks noGrp="1"/>
          </p:cNvSpPr>
          <p:nvPr>
            <p:ph type="title" hasCustomPrompt="1"/>
          </p:nvPr>
        </p:nvSpPr>
        <p:spPr>
          <a:xfrm>
            <a:off x="699516" y="1690637"/>
            <a:ext cx="10515600" cy="577081"/>
          </a:xfrm>
        </p:spPr>
        <p:txBody>
          <a:bodyPr/>
          <a:lstStyle/>
          <a:p>
            <a:r>
              <a:rPr lang="de-DE" dirty="0" smtClean="0"/>
              <a:t>Seitenüberschrift Bundes Serif Regular 35pt</a:t>
            </a:r>
            <a:endParaRPr lang="de-DE" dirty="0"/>
          </a:p>
        </p:txBody>
      </p:sp>
    </p:spTree>
    <p:extLst>
      <p:ext uri="{BB962C8B-B14F-4D97-AF65-F5344CB8AC3E}">
        <p14:creationId xmlns:p14="http://schemas.microsoft.com/office/powerpoint/2010/main" val="1083184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673530" y="2658979"/>
            <a:ext cx="5157787" cy="3397333"/>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hasCustomPrompt="1"/>
          </p:nvPr>
        </p:nvSpPr>
        <p:spPr>
          <a:xfrm>
            <a:off x="6301672" y="1681207"/>
            <a:ext cx="5183188" cy="861774"/>
          </a:xfrm>
          <a:noFill/>
        </p:spPr>
        <p:txBody>
          <a:bodyPr wrap="square" rtlCol="0" anchor="b">
            <a:spAutoFit/>
          </a:bodyPr>
          <a:lstStyle>
            <a:lvl1pPr marL="0" indent="0">
              <a:lnSpc>
                <a:spcPts val="3000"/>
              </a:lnSpc>
              <a:spcBef>
                <a:spcPts val="0"/>
              </a:spcBef>
              <a:buNone/>
              <a:defRPr lang="de-DE" sz="2800" dirty="0" smtClean="0">
                <a:solidFill>
                  <a:schemeClr val="tx1"/>
                </a:solidFill>
                <a:latin typeface="BundesSerif Regular" panose="02050002050300000203" pitchFamily="18" charset="0"/>
              </a:defRPr>
            </a:lvl1pPr>
          </a:lstStyle>
          <a:p>
            <a:pPr marL="0" lvl="0" indent="0">
              <a:buNone/>
            </a:pPr>
            <a:r>
              <a:rPr lang="de-DE" dirty="0" smtClean="0"/>
              <a:t>Zweispaltige Variante mit Überschrift 28pt</a:t>
            </a:r>
          </a:p>
        </p:txBody>
      </p:sp>
      <p:sp>
        <p:nvSpPr>
          <p:cNvPr id="6" name="Inhaltsplatzhalter 5"/>
          <p:cNvSpPr>
            <a:spLocks noGrp="1"/>
          </p:cNvSpPr>
          <p:nvPr>
            <p:ph sz="quarter" idx="4"/>
          </p:nvPr>
        </p:nvSpPr>
        <p:spPr>
          <a:xfrm>
            <a:off x="6301672" y="2658979"/>
            <a:ext cx="5183188" cy="3397334"/>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lvl1pPr>
              <a:defRPr sz="1200"/>
            </a:lvl1pPr>
          </a:lstStyle>
          <a:p>
            <a:fld id="{9B264F1E-7B85-4897-919F-AAFB153F6C37}" type="datetime1">
              <a:rPr lang="de-DE" smtClean="0"/>
              <a:t>15.05.2023</a:t>
            </a:fld>
            <a:endParaRPr lang="de-DE" dirty="0"/>
          </a:p>
        </p:txBody>
      </p:sp>
      <p:sp>
        <p:nvSpPr>
          <p:cNvPr id="8" name="Fußzeilenplatzhalter 7"/>
          <p:cNvSpPr>
            <a:spLocks noGrp="1"/>
          </p:cNvSpPr>
          <p:nvPr>
            <p:ph type="ftr" sz="quarter" idx="11"/>
          </p:nvPr>
        </p:nvSpPr>
        <p:spPr>
          <a:xfrm>
            <a:off x="5598695" y="6396396"/>
            <a:ext cx="5465545" cy="365125"/>
          </a:xfrm>
        </p:spPr>
        <p:txBody>
          <a:bodyPr/>
          <a:lstStyle>
            <a:lvl1pPr>
              <a:defRPr sz="1200" cap="all" baseline="0"/>
            </a:lvl1pPr>
          </a:lstStyle>
          <a:p>
            <a:r>
              <a:rPr lang="de-DE" smtClean="0"/>
              <a:t>18. IG Metall Fachtagung für Aktive in der beruflichen Bildung</a:t>
            </a:r>
            <a:endParaRPr lang="de-DE" dirty="0" smtClean="0"/>
          </a:p>
        </p:txBody>
      </p:sp>
      <p:sp>
        <p:nvSpPr>
          <p:cNvPr id="9" name="Foliennummernplatzhalter 5"/>
          <p:cNvSpPr>
            <a:spLocks noGrp="1"/>
          </p:cNvSpPr>
          <p:nvPr>
            <p:ph type="sldNum" sz="quarter" idx="12"/>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C859FC-56B2-47FE-B34B-1F548B1D90D7}" type="slidenum">
              <a:rPr lang="de-DE" smtClean="0"/>
              <a:pPr/>
              <a:t>‹Nr.›</a:t>
            </a:fld>
            <a:endParaRPr lang="de-DE"/>
          </a:p>
        </p:txBody>
      </p:sp>
      <p:pic>
        <p:nvPicPr>
          <p:cNvPr id="10" name="Grafik 9">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2"/>
          <a:srcRect t="22167" b="21887"/>
          <a:stretch/>
        </p:blipFill>
        <p:spPr>
          <a:xfrm>
            <a:off x="0" y="34505"/>
            <a:ext cx="2775458" cy="1552755"/>
          </a:xfrm>
          <a:prstGeom prst="rect">
            <a:avLst/>
          </a:prstGeom>
        </p:spPr>
      </p:pic>
      <p:sp>
        <p:nvSpPr>
          <p:cNvPr id="3" name="Textplatzhalter 2"/>
          <p:cNvSpPr>
            <a:spLocks noGrp="1"/>
          </p:cNvSpPr>
          <p:nvPr>
            <p:ph type="body" idx="1" hasCustomPrompt="1"/>
          </p:nvPr>
        </p:nvSpPr>
        <p:spPr>
          <a:xfrm>
            <a:off x="673529" y="1681207"/>
            <a:ext cx="5157787" cy="861774"/>
          </a:xfrm>
          <a:noFill/>
        </p:spPr>
        <p:txBody>
          <a:bodyPr vert="horz" wrap="square" lIns="91440" tIns="45720" rIns="91440" bIns="45720" rtlCol="0" anchor="b">
            <a:spAutoFit/>
          </a:bodyPr>
          <a:lstStyle>
            <a:lvl1pPr marL="0" indent="0">
              <a:lnSpc>
                <a:spcPts val="3000"/>
              </a:lnSpc>
              <a:spcBef>
                <a:spcPts val="0"/>
              </a:spcBef>
              <a:buNone/>
              <a:defRPr lang="de-DE" sz="2800" baseline="0" dirty="0" smtClean="0">
                <a:latin typeface="BundesSerif Regular" panose="02050002050300000203" pitchFamily="18" charset="0"/>
              </a:defRPr>
            </a:lvl1pPr>
          </a:lstStyle>
          <a:p>
            <a:pPr marL="0" lvl="0" indent="0">
              <a:buNone/>
            </a:pPr>
            <a:r>
              <a:rPr lang="de-DE" dirty="0" smtClean="0"/>
              <a:t>Zweispaltige Variante mit Überschrift 28pt</a:t>
            </a:r>
          </a:p>
        </p:txBody>
      </p:sp>
    </p:spTree>
    <p:extLst>
      <p:ext uri="{BB962C8B-B14F-4D97-AF65-F5344CB8AC3E}">
        <p14:creationId xmlns:p14="http://schemas.microsoft.com/office/powerpoint/2010/main" val="150649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60300" y="2371725"/>
            <a:ext cx="5181600" cy="3748481"/>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994300" y="2371725"/>
            <a:ext cx="5181600" cy="3748481"/>
          </a:xfrm>
        </p:spPr>
        <p:txBody>
          <a:bodyPr/>
          <a:lstStyle>
            <a:lvl1pPr marL="0" indent="0">
              <a:buFont typeface="Arial" panose="020B0604020202020204" pitchFamily="34" charset="0"/>
              <a:buNone/>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lvl1pPr>
              <a:defRPr sz="1200"/>
            </a:lvl1pPr>
          </a:lstStyle>
          <a:p>
            <a:fld id="{53702494-A6C8-43E3-BB9C-686E16E3A0A4}" type="datetime1">
              <a:rPr lang="de-DE" smtClean="0"/>
              <a:t>15.05.2023</a:t>
            </a:fld>
            <a:endParaRPr lang="de-DE" dirty="0"/>
          </a:p>
        </p:txBody>
      </p:sp>
      <p:sp>
        <p:nvSpPr>
          <p:cNvPr id="6" name="Fußzeilenplatzhalter 5"/>
          <p:cNvSpPr>
            <a:spLocks noGrp="1"/>
          </p:cNvSpPr>
          <p:nvPr>
            <p:ph type="ftr" sz="quarter" idx="11"/>
          </p:nvPr>
        </p:nvSpPr>
        <p:spPr/>
        <p:txBody>
          <a:bodyPr/>
          <a:lstStyle>
            <a:lvl1pPr>
              <a:defRPr sz="1200" cap="all" baseline="0"/>
            </a:lvl1pPr>
          </a:lstStyle>
          <a:p>
            <a:r>
              <a:rPr lang="de-DE" smtClean="0"/>
              <a:t>18. IG Metall Fachtagung für Aktive in der beruflichen Bildung</a:t>
            </a:r>
            <a:endParaRPr lang="de-DE" dirty="0" smtClean="0"/>
          </a:p>
        </p:txBody>
      </p:sp>
      <p:sp>
        <p:nvSpPr>
          <p:cNvPr id="7"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C859FC-56B2-47FE-B34B-1F548B1D90D7}" type="slidenum">
              <a:rPr lang="de-DE" smtClean="0"/>
              <a:pPr/>
              <a:t>‹Nr.›</a:t>
            </a:fld>
            <a:endParaRPr lang="de-DE"/>
          </a:p>
        </p:txBody>
      </p:sp>
      <p:pic>
        <p:nvPicPr>
          <p:cNvPr id="8" name="Grafik 7">
            <a:extLst>
              <a:ext uri="{FF2B5EF4-FFF2-40B4-BE49-F238E27FC236}">
                <a16:creationId xmlns:a16="http://schemas.microsoft.com/office/drawing/2014/main" id="{4F09A788-062A-E347-9D07-882A01271E5A}"/>
              </a:ext>
            </a:extLst>
          </p:cNvPr>
          <p:cNvPicPr>
            <a:picLocks noChangeAspect="1"/>
          </p:cNvPicPr>
          <p:nvPr userDrawn="1"/>
        </p:nvPicPr>
        <p:blipFill rotWithShape="1">
          <a:blip r:embed="rId2"/>
          <a:srcRect t="24652" b="24996"/>
          <a:stretch/>
        </p:blipFill>
        <p:spPr>
          <a:xfrm>
            <a:off x="0" y="103517"/>
            <a:ext cx="2775458" cy="1397479"/>
          </a:xfrm>
          <a:prstGeom prst="rect">
            <a:avLst/>
          </a:prstGeom>
        </p:spPr>
      </p:pic>
      <p:sp>
        <p:nvSpPr>
          <p:cNvPr id="2" name="Titel 1"/>
          <p:cNvSpPr>
            <a:spLocks noGrp="1"/>
          </p:cNvSpPr>
          <p:nvPr>
            <p:ph type="title" hasCustomPrompt="1"/>
          </p:nvPr>
        </p:nvSpPr>
        <p:spPr>
          <a:xfrm>
            <a:off x="660300" y="1690637"/>
            <a:ext cx="10515600" cy="577081"/>
          </a:xfrm>
          <a:noFill/>
        </p:spPr>
        <p:txBody>
          <a:bodyPr wrap="square" rtlCol="0">
            <a:spAutoFit/>
          </a:bodyPr>
          <a:lstStyle>
            <a:lvl1pPr>
              <a:defRPr lang="de-DE" dirty="0"/>
            </a:lvl1pPr>
          </a:lstStyle>
          <a:p>
            <a:pPr lvl="0"/>
            <a:r>
              <a:rPr lang="de-DE" dirty="0" smtClean="0"/>
              <a:t>Seitenüberschrift Bundes Serif Regular 35pt</a:t>
            </a:r>
            <a:endParaRPr lang="de-DE" dirty="0"/>
          </a:p>
        </p:txBody>
      </p:sp>
    </p:spTree>
    <p:extLst>
      <p:ext uri="{BB962C8B-B14F-4D97-AF65-F5344CB8AC3E}">
        <p14:creationId xmlns:p14="http://schemas.microsoft.com/office/powerpoint/2010/main" val="12714241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6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meline Photo">
    <p:spTree>
      <p:nvGrpSpPr>
        <p:cNvPr id="1" name=""/>
        <p:cNvGrpSpPr/>
        <p:nvPr/>
      </p:nvGrpSpPr>
      <p:grpSpPr>
        <a:xfrm>
          <a:off x="0" y="0"/>
          <a:ext cx="0" cy="0"/>
          <a:chOff x="0" y="0"/>
          <a:chExt cx="0" cy="0"/>
        </a:xfrm>
      </p:grpSpPr>
      <p:cxnSp>
        <p:nvCxnSpPr>
          <p:cNvPr id="7" name="Straight Connector 6"/>
          <p:cNvCxnSpPr/>
          <p:nvPr userDrawn="1"/>
        </p:nvCxnSpPr>
        <p:spPr>
          <a:xfrm rot="16200000">
            <a:off x="6096000" y="676805"/>
            <a:ext cx="0" cy="541867"/>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838200" y="179708"/>
            <a:ext cx="10515600" cy="859789"/>
          </a:xfrm>
        </p:spPr>
        <p:txBody>
          <a:bodyPr>
            <a:normAutofit/>
          </a:bodyPr>
          <a:lstStyle>
            <a:lvl1pPr algn="ctr">
              <a:defRPr sz="3000" b="1"/>
            </a:lvl1pPr>
          </a:lstStyle>
          <a:p>
            <a:r>
              <a:rPr lang="en-US"/>
              <a:t>Click to edit Master title style</a:t>
            </a:r>
          </a:p>
        </p:txBody>
      </p:sp>
      <p:sp>
        <p:nvSpPr>
          <p:cNvPr id="3" name="Picture Placeholder 2"/>
          <p:cNvSpPr>
            <a:spLocks noGrp="1"/>
          </p:cNvSpPr>
          <p:nvPr>
            <p:ph type="pic" sz="quarter" idx="13"/>
          </p:nvPr>
        </p:nvSpPr>
        <p:spPr>
          <a:xfrm>
            <a:off x="647700" y="1890803"/>
            <a:ext cx="2032000" cy="1434438"/>
          </a:xfrm>
          <a:prstGeom prst="roundRect">
            <a:avLst>
              <a:gd name="adj" fmla="val 6397"/>
            </a:avLst>
          </a:prstGeom>
        </p:spPr>
        <p:txBody>
          <a:bodyPr rtlCol="0">
            <a:normAutofit/>
          </a:bodyPr>
          <a:lstStyle/>
          <a:p>
            <a:pPr lvl="0"/>
            <a:endParaRPr lang="id-ID" noProof="0" dirty="0"/>
          </a:p>
        </p:txBody>
      </p:sp>
      <p:sp>
        <p:nvSpPr>
          <p:cNvPr id="13" name="Picture Placeholder 2"/>
          <p:cNvSpPr>
            <a:spLocks noGrp="1"/>
          </p:cNvSpPr>
          <p:nvPr>
            <p:ph type="pic" sz="quarter" idx="14"/>
          </p:nvPr>
        </p:nvSpPr>
        <p:spPr>
          <a:xfrm>
            <a:off x="3614639" y="4121369"/>
            <a:ext cx="2032000" cy="1434438"/>
          </a:xfrm>
          <a:prstGeom prst="roundRect">
            <a:avLst>
              <a:gd name="adj" fmla="val 6397"/>
            </a:avLst>
          </a:prstGeom>
        </p:spPr>
        <p:txBody>
          <a:bodyPr rtlCol="0">
            <a:normAutofit/>
          </a:bodyPr>
          <a:lstStyle/>
          <a:p>
            <a:pPr lvl="0"/>
            <a:endParaRPr lang="id-ID" noProof="0" dirty="0"/>
          </a:p>
        </p:txBody>
      </p:sp>
      <p:sp>
        <p:nvSpPr>
          <p:cNvPr id="14" name="Picture Placeholder 2"/>
          <p:cNvSpPr>
            <a:spLocks noGrp="1"/>
          </p:cNvSpPr>
          <p:nvPr>
            <p:ph type="pic" sz="quarter" idx="15"/>
          </p:nvPr>
        </p:nvSpPr>
        <p:spPr>
          <a:xfrm>
            <a:off x="6572451" y="1890803"/>
            <a:ext cx="2032000" cy="1434438"/>
          </a:xfrm>
          <a:prstGeom prst="roundRect">
            <a:avLst>
              <a:gd name="adj" fmla="val 6397"/>
            </a:avLst>
          </a:prstGeom>
        </p:spPr>
        <p:txBody>
          <a:bodyPr rtlCol="0">
            <a:normAutofit/>
          </a:bodyPr>
          <a:lstStyle/>
          <a:p>
            <a:pPr lvl="0"/>
            <a:endParaRPr lang="id-ID" noProof="0" dirty="0"/>
          </a:p>
        </p:txBody>
      </p:sp>
      <p:sp>
        <p:nvSpPr>
          <p:cNvPr id="15" name="Picture Placeholder 2"/>
          <p:cNvSpPr>
            <a:spLocks noGrp="1"/>
          </p:cNvSpPr>
          <p:nvPr>
            <p:ph type="pic" sz="quarter" idx="16"/>
          </p:nvPr>
        </p:nvSpPr>
        <p:spPr>
          <a:xfrm>
            <a:off x="9539389" y="4121369"/>
            <a:ext cx="2032000" cy="1434438"/>
          </a:xfrm>
          <a:prstGeom prst="roundRect">
            <a:avLst>
              <a:gd name="adj" fmla="val 6397"/>
            </a:avLst>
          </a:prstGeom>
        </p:spPr>
        <p:txBody>
          <a:bodyPr rtlCol="0">
            <a:normAutofit/>
          </a:bodyPr>
          <a:lstStyle/>
          <a:p>
            <a:pPr lvl="0"/>
            <a:endParaRPr lang="id-ID" noProof="0" dirty="0"/>
          </a:p>
        </p:txBody>
      </p:sp>
      <p:sp>
        <p:nvSpPr>
          <p:cNvPr id="8" name="Footer Placeholder 3"/>
          <p:cNvSpPr>
            <a:spLocks noGrp="1"/>
          </p:cNvSpPr>
          <p:nvPr>
            <p:ph type="ftr" sz="quarter" idx="17"/>
          </p:nvPr>
        </p:nvSpPr>
        <p:spPr/>
        <p:txBody>
          <a:bodyPr/>
          <a:lstStyle>
            <a:lvl1pPr>
              <a:defRPr/>
            </a:lvl1pPr>
          </a:lstStyle>
          <a:p>
            <a:pPr>
              <a:defRPr/>
            </a:pPr>
            <a:r>
              <a:rPr lang="de-DE" smtClean="0"/>
              <a:t>18. IG Metall Fachtagung für Aktive in der beruflichen Bildung</a:t>
            </a:r>
            <a:endParaRPr lang="id-ID"/>
          </a:p>
        </p:txBody>
      </p:sp>
      <p:sp>
        <p:nvSpPr>
          <p:cNvPr id="9" name="Slide Number Placeholder 4"/>
          <p:cNvSpPr>
            <a:spLocks noGrp="1"/>
          </p:cNvSpPr>
          <p:nvPr>
            <p:ph type="sldNum" sz="quarter" idx="18"/>
          </p:nvPr>
        </p:nvSpPr>
        <p:spPr>
          <a:xfrm>
            <a:off x="11262785" y="403226"/>
            <a:ext cx="639233" cy="365125"/>
          </a:xfrm>
        </p:spPr>
        <p:txBody>
          <a:bodyPr/>
          <a:lstStyle>
            <a:lvl1pPr>
              <a:defRPr/>
            </a:lvl1pPr>
          </a:lstStyle>
          <a:p>
            <a:pPr>
              <a:defRPr/>
            </a:pPr>
            <a:fld id="{E47C33EA-B3CF-4D91-8BDB-07A5796AC9B3}" type="slidenum">
              <a:rPr lang="en-US"/>
              <a:pPr>
                <a:defRPr/>
              </a:pPr>
              <a:t>‹Nr.›</a:t>
            </a:fld>
            <a:endParaRPr lang="en-US"/>
          </a:p>
        </p:txBody>
      </p:sp>
    </p:spTree>
    <p:extLst>
      <p:ext uri="{BB962C8B-B14F-4D97-AF65-F5344CB8AC3E}">
        <p14:creationId xmlns:p14="http://schemas.microsoft.com/office/powerpoint/2010/main" val="15232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defTabSz="1219170"/>
            <a:fld id="{C4A1CA6A-43C0-4988-A0FA-12F0B3611663}" type="datetime1">
              <a:rPr lang="de-DE" smtClean="0">
                <a:solidFill>
                  <a:prstClr val="black">
                    <a:tint val="75000"/>
                  </a:prstClr>
                </a:solidFill>
              </a:rPr>
              <a:t>15.05.2023</a:t>
            </a:fld>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pPr defTabSz="1219170"/>
            <a:fld id="{6E963840-880E-4F75-BF13-559E33D71951}" type="slidenum">
              <a:rPr lang="de-DE" smtClean="0">
                <a:solidFill>
                  <a:prstClr val="black">
                    <a:tint val="75000"/>
                  </a:prstClr>
                </a:solidFill>
              </a:rPr>
              <a:pPr defTabSz="1219170"/>
              <a:t>‹Nr.›</a:t>
            </a:fld>
            <a:endParaRPr lang="de-DE">
              <a:solidFill>
                <a:prstClr val="black">
                  <a:tint val="75000"/>
                </a:prstClr>
              </a:solidFill>
            </a:endParaRPr>
          </a:p>
        </p:txBody>
      </p:sp>
    </p:spTree>
    <p:extLst>
      <p:ext uri="{BB962C8B-B14F-4D97-AF65-F5344CB8AC3E}">
        <p14:creationId xmlns:p14="http://schemas.microsoft.com/office/powerpoint/2010/main" val="3622997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60300" y="2371725"/>
            <a:ext cx="10515600" cy="3667125"/>
          </a:xfrm>
          <a:prstGeom prst="rect">
            <a:avLst/>
          </a:prstGeom>
        </p:spPr>
        <p:txBody>
          <a:bodyPr vert="horz" lIns="91440" tIns="45720" rIns="91440" bIns="45720" rtlCol="0">
            <a:normAutofit/>
          </a:bodyPr>
          <a:lstStyle/>
          <a:p>
            <a:pPr>
              <a:lnSpc>
                <a:spcPct val="100000"/>
              </a:lnSpc>
            </a:pPr>
            <a:r>
              <a:rPr lang="de-DE" dirty="0" smtClean="0"/>
              <a:t>Der Fließtext ist in </a:t>
            </a:r>
            <a:r>
              <a:rPr lang="de-DE" dirty="0" err="1" smtClean="0"/>
              <a:t>BundesSans</a:t>
            </a:r>
            <a:r>
              <a:rPr lang="de-DE" dirty="0" smtClean="0"/>
              <a:t> Regular und sollte mindestens in 12pt betragen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platzhalter 1"/>
          <p:cNvSpPr>
            <a:spLocks noGrp="1"/>
          </p:cNvSpPr>
          <p:nvPr>
            <p:ph type="title"/>
          </p:nvPr>
        </p:nvSpPr>
        <p:spPr>
          <a:xfrm>
            <a:off x="660300" y="1638000"/>
            <a:ext cx="10515600" cy="577081"/>
          </a:xfrm>
          <a:prstGeom prst="rect">
            <a:avLst/>
          </a:prstGeom>
          <a:noFill/>
        </p:spPr>
        <p:txBody>
          <a:bodyPr wrap="square" rtlCol="0">
            <a:spAutoFit/>
          </a:bodyPr>
          <a:lstStyle/>
          <a:p>
            <a:pPr marL="0" lvl="0"/>
            <a:r>
              <a:rPr lang="de-DE" dirty="0" smtClean="0"/>
              <a:t>Seitenüberschrift Bundes Serif Regular 35pt</a:t>
            </a:r>
            <a:endParaRPr lang="de-DE" dirty="0"/>
          </a:p>
        </p:txBody>
      </p:sp>
      <p:pic>
        <p:nvPicPr>
          <p:cNvPr id="8" name="Grafik 7">
            <a:extLst>
              <a:ext uri="{FF2B5EF4-FFF2-40B4-BE49-F238E27FC236}">
                <a16:creationId xmlns:a16="http://schemas.microsoft.com/office/drawing/2014/main" id="{2E7543BA-1210-F54B-8134-B4897D158553}"/>
              </a:ext>
            </a:extLst>
          </p:cNvPr>
          <p:cNvPicPr>
            <a:picLocks noChangeAspect="1"/>
          </p:cNvPicPr>
          <p:nvPr userDrawn="1"/>
        </p:nvPicPr>
        <p:blipFill>
          <a:blip r:embed="rId11"/>
          <a:stretch>
            <a:fillRect/>
          </a:stretch>
        </p:blipFill>
        <p:spPr>
          <a:xfrm>
            <a:off x="155194" y="170911"/>
            <a:ext cx="2478278" cy="1423983"/>
          </a:xfrm>
          <a:prstGeom prst="rect">
            <a:avLst/>
          </a:prstGeom>
        </p:spPr>
      </p:pic>
      <p:pic>
        <p:nvPicPr>
          <p:cNvPr id="9" name="Grafik 8">
            <a:extLst>
              <a:ext uri="{FF2B5EF4-FFF2-40B4-BE49-F238E27FC236}">
                <a16:creationId xmlns:a16="http://schemas.microsoft.com/office/drawing/2014/main" id="{4DF36AB6-A3AA-F044-8245-F3D169926057}"/>
              </a:ext>
            </a:extLst>
          </p:cNvPr>
          <p:cNvPicPr>
            <a:picLocks noChangeAspect="1"/>
          </p:cNvPicPr>
          <p:nvPr userDrawn="1"/>
        </p:nvPicPr>
        <p:blipFill>
          <a:blip r:embed="rId12"/>
          <a:stretch>
            <a:fillRect/>
          </a:stretch>
        </p:blipFill>
        <p:spPr>
          <a:xfrm>
            <a:off x="0" y="6144820"/>
            <a:ext cx="11696700" cy="711200"/>
          </a:xfrm>
          <a:prstGeom prst="rect">
            <a:avLst/>
          </a:prstGeom>
        </p:spPr>
      </p:pic>
      <p:sp>
        <p:nvSpPr>
          <p:cNvPr id="4" name="Datumsplatzhalter 3"/>
          <p:cNvSpPr>
            <a:spLocks noGrp="1"/>
          </p:cNvSpPr>
          <p:nvPr>
            <p:ph type="dt" sz="half" idx="2"/>
          </p:nvPr>
        </p:nvSpPr>
        <p:spPr>
          <a:xfrm>
            <a:off x="280035" y="6384925"/>
            <a:ext cx="2743200" cy="365125"/>
          </a:xfrm>
          <a:prstGeom prst="rect">
            <a:avLst/>
          </a:prstGeom>
        </p:spPr>
        <p:txBody>
          <a:bodyPr vert="horz" lIns="91440" tIns="45720" rIns="91440" bIns="45720" rtlCol="0" anchor="ctr"/>
          <a:lstStyle>
            <a:lvl1pPr algn="l">
              <a:defRPr sz="1400">
                <a:solidFill>
                  <a:schemeClr val="bg1"/>
                </a:solidFill>
                <a:latin typeface="BundesSans Regular" panose="020B0002030500000203" pitchFamily="34" charset="0"/>
              </a:defRPr>
            </a:lvl1pPr>
          </a:lstStyle>
          <a:p>
            <a:fld id="{6D2AD107-3435-4109-AEBE-6DEC01DA0B3A}" type="datetime1">
              <a:rPr lang="de-DE" smtClean="0"/>
              <a:t>15.05.2023</a:t>
            </a:fld>
            <a:endParaRPr lang="de-DE" dirty="0"/>
          </a:p>
        </p:txBody>
      </p:sp>
      <p:sp>
        <p:nvSpPr>
          <p:cNvPr id="5" name="Fußzeilenplatzhalter 4"/>
          <p:cNvSpPr>
            <a:spLocks noGrp="1"/>
          </p:cNvSpPr>
          <p:nvPr>
            <p:ph type="ftr" sz="quarter" idx="3"/>
          </p:nvPr>
        </p:nvSpPr>
        <p:spPr>
          <a:xfrm>
            <a:off x="5019869" y="6396396"/>
            <a:ext cx="6044371" cy="365125"/>
          </a:xfrm>
          <a:prstGeom prst="rect">
            <a:avLst/>
          </a:prstGeom>
        </p:spPr>
        <p:txBody>
          <a:bodyPr vert="horz" lIns="91440" tIns="45720" rIns="91440" bIns="45720" rtlCol="0" anchor="ctr"/>
          <a:lstStyle>
            <a:lvl1pPr algn="r">
              <a:defRPr sz="1200" cap="all" baseline="0">
                <a:solidFill>
                  <a:schemeClr val="bg1"/>
                </a:solidFill>
                <a:latin typeface="BundesSans Regular" panose="020B0002030500000203" pitchFamily="34" charset="0"/>
              </a:defRPr>
            </a:lvl1pPr>
          </a:lstStyle>
          <a:p>
            <a:r>
              <a:rPr lang="de-DE" smtClean="0"/>
              <a:t>18. IG Metall Fachtagung für Aktive in der beruflichen Bildung</a:t>
            </a:r>
            <a:endParaRPr lang="de-DE" dirty="0"/>
          </a:p>
        </p:txBody>
      </p:sp>
      <p:sp>
        <p:nvSpPr>
          <p:cNvPr id="6"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C859FC-56B2-47FE-B34B-1F548B1D90D7}" type="slidenum">
              <a:rPr lang="de-DE" smtClean="0"/>
              <a:pPr/>
              <a:t>‹Nr.›</a:t>
            </a:fld>
            <a:endParaRPr lang="de-DE"/>
          </a:p>
        </p:txBody>
      </p:sp>
    </p:spTree>
    <p:extLst>
      <p:ext uri="{BB962C8B-B14F-4D97-AF65-F5344CB8AC3E}">
        <p14:creationId xmlns:p14="http://schemas.microsoft.com/office/powerpoint/2010/main" val="1852035899"/>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99" r:id="rId4"/>
    <p:sldLayoutId id="2147483693" r:id="rId5"/>
    <p:sldLayoutId id="2147483696" r:id="rId6"/>
    <p:sldLayoutId id="2147483695" r:id="rId7"/>
    <p:sldLayoutId id="2147483710" r:id="rId8"/>
    <p:sldLayoutId id="2147483711"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kern="1200" baseline="0">
          <a:solidFill>
            <a:schemeClr val="tx1"/>
          </a:solidFill>
          <a:latin typeface="BundesSans Regular" panose="020B0002030500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75"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DF36AB6-A3AA-F044-8245-F3D169926057}"/>
              </a:ext>
            </a:extLst>
          </p:cNvPr>
          <p:cNvPicPr>
            <a:picLocks noChangeAspect="1"/>
          </p:cNvPicPr>
          <p:nvPr userDrawn="1"/>
        </p:nvPicPr>
        <p:blipFill>
          <a:blip r:embed="rId10"/>
          <a:srcRect/>
          <a:stretch/>
        </p:blipFill>
        <p:spPr>
          <a:xfrm>
            <a:off x="0" y="6144820"/>
            <a:ext cx="11696700" cy="711200"/>
          </a:xfrm>
          <a:prstGeom prst="rect">
            <a:avLst/>
          </a:prstGeom>
        </p:spPr>
      </p:pic>
      <p:sp>
        <p:nvSpPr>
          <p:cNvPr id="3" name="Textplatzhalter 2"/>
          <p:cNvSpPr>
            <a:spLocks noGrp="1"/>
          </p:cNvSpPr>
          <p:nvPr>
            <p:ph type="body" idx="1"/>
          </p:nvPr>
        </p:nvSpPr>
        <p:spPr>
          <a:xfrm>
            <a:off x="660300" y="2371725"/>
            <a:ext cx="10515600" cy="3667125"/>
          </a:xfrm>
          <a:prstGeom prst="rect">
            <a:avLst/>
          </a:prstGeom>
        </p:spPr>
        <p:txBody>
          <a:bodyPr vert="horz" lIns="91440" tIns="45720" rIns="91440" bIns="45720" rtlCol="0">
            <a:normAutofit/>
          </a:bodyPr>
          <a:lstStyle/>
          <a:p>
            <a:pPr>
              <a:lnSpc>
                <a:spcPct val="100000"/>
              </a:lnSpc>
            </a:pPr>
            <a:r>
              <a:rPr lang="de-DE" dirty="0" smtClean="0"/>
              <a:t>Der Fließtext ist in </a:t>
            </a:r>
            <a:r>
              <a:rPr lang="de-DE" dirty="0" err="1" smtClean="0"/>
              <a:t>BundesSans</a:t>
            </a:r>
            <a:r>
              <a:rPr lang="de-DE" dirty="0" smtClean="0"/>
              <a:t> Regular und sollte mindestens in 12pt betragen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platzhalter 1"/>
          <p:cNvSpPr>
            <a:spLocks noGrp="1"/>
          </p:cNvSpPr>
          <p:nvPr>
            <p:ph type="title"/>
          </p:nvPr>
        </p:nvSpPr>
        <p:spPr>
          <a:xfrm>
            <a:off x="660300" y="1638000"/>
            <a:ext cx="10515600" cy="577081"/>
          </a:xfrm>
          <a:prstGeom prst="rect">
            <a:avLst/>
          </a:prstGeom>
          <a:noFill/>
        </p:spPr>
        <p:txBody>
          <a:bodyPr wrap="square" rtlCol="0">
            <a:spAutoFit/>
          </a:bodyPr>
          <a:lstStyle/>
          <a:p>
            <a:pPr marL="0" lvl="0"/>
            <a:r>
              <a:rPr lang="de-DE" dirty="0" smtClean="0"/>
              <a:t>Seitenüberschrift Bundes Serif Regular 35pt</a:t>
            </a:r>
            <a:endParaRPr lang="de-DE" dirty="0"/>
          </a:p>
        </p:txBody>
      </p:sp>
      <p:pic>
        <p:nvPicPr>
          <p:cNvPr id="8" name="Grafik 7">
            <a:extLst>
              <a:ext uri="{FF2B5EF4-FFF2-40B4-BE49-F238E27FC236}">
                <a16:creationId xmlns:a16="http://schemas.microsoft.com/office/drawing/2014/main" id="{2E7543BA-1210-F54B-8134-B4897D158553}"/>
              </a:ext>
            </a:extLst>
          </p:cNvPr>
          <p:cNvPicPr>
            <a:picLocks noChangeAspect="1"/>
          </p:cNvPicPr>
          <p:nvPr userDrawn="1"/>
        </p:nvPicPr>
        <p:blipFill>
          <a:blip r:embed="rId11"/>
          <a:stretch>
            <a:fillRect/>
          </a:stretch>
        </p:blipFill>
        <p:spPr>
          <a:xfrm>
            <a:off x="155194" y="170911"/>
            <a:ext cx="2478278" cy="1423983"/>
          </a:xfrm>
          <a:prstGeom prst="rect">
            <a:avLst/>
          </a:prstGeom>
        </p:spPr>
      </p:pic>
      <p:sp>
        <p:nvSpPr>
          <p:cNvPr id="4" name="Datumsplatzhalter 3"/>
          <p:cNvSpPr>
            <a:spLocks noGrp="1"/>
          </p:cNvSpPr>
          <p:nvPr>
            <p:ph type="dt" sz="half" idx="2"/>
          </p:nvPr>
        </p:nvSpPr>
        <p:spPr>
          <a:xfrm>
            <a:off x="280035" y="6384925"/>
            <a:ext cx="2743200" cy="365125"/>
          </a:xfrm>
          <a:prstGeom prst="rect">
            <a:avLst/>
          </a:prstGeom>
        </p:spPr>
        <p:txBody>
          <a:bodyPr vert="horz" lIns="91440" tIns="45720" rIns="91440" bIns="45720" rtlCol="0" anchor="ctr"/>
          <a:lstStyle>
            <a:lvl1pPr algn="l">
              <a:defRPr lang="de-DE" sz="1200" kern="1200" cap="all" baseline="0" smtClean="0">
                <a:solidFill>
                  <a:schemeClr val="bg1"/>
                </a:solidFill>
                <a:latin typeface="BundesSans Regular" panose="020B0002030500000203" pitchFamily="34" charset="0"/>
                <a:ea typeface="+mn-ea"/>
                <a:cs typeface="+mn-cs"/>
              </a:defRPr>
            </a:lvl1pPr>
          </a:lstStyle>
          <a:p>
            <a:fld id="{E855604E-2DA8-469E-ACCC-2C22D45B0F82}" type="datetime1">
              <a:rPr lang="de-DE" smtClean="0"/>
              <a:t>15.05.2023</a:t>
            </a:fld>
            <a:endParaRPr lang="de-DE" dirty="0"/>
          </a:p>
        </p:txBody>
      </p:sp>
      <p:sp>
        <p:nvSpPr>
          <p:cNvPr id="5" name="Fußzeilenplatzhalter 4"/>
          <p:cNvSpPr>
            <a:spLocks noGrp="1"/>
          </p:cNvSpPr>
          <p:nvPr>
            <p:ph type="ftr" sz="quarter" idx="3"/>
          </p:nvPr>
        </p:nvSpPr>
        <p:spPr>
          <a:xfrm>
            <a:off x="5019869" y="6396396"/>
            <a:ext cx="6044371" cy="365125"/>
          </a:xfrm>
          <a:prstGeom prst="rect">
            <a:avLst/>
          </a:prstGeom>
        </p:spPr>
        <p:txBody>
          <a:bodyPr vert="horz" lIns="91440" tIns="45720" rIns="91440" bIns="45720" rtlCol="0" anchor="ctr"/>
          <a:lstStyle>
            <a:lvl1pPr algn="r">
              <a:defRPr sz="1200" cap="all" baseline="0">
                <a:solidFill>
                  <a:schemeClr val="bg1"/>
                </a:solidFill>
                <a:latin typeface="BundesSans Regular" panose="020B0002030500000203" pitchFamily="34" charset="0"/>
              </a:defRPr>
            </a:lvl1pPr>
          </a:lstStyle>
          <a:p>
            <a:r>
              <a:rPr lang="de-DE" smtClean="0"/>
              <a:t>18. IG Metall Fachtagung für Aktive in der beruflichen Bildung</a:t>
            </a:r>
            <a:endParaRPr lang="de-DE" dirty="0"/>
          </a:p>
        </p:txBody>
      </p:sp>
      <p:sp>
        <p:nvSpPr>
          <p:cNvPr id="9" name="Foliennummernplatzhalter 5"/>
          <p:cNvSpPr>
            <a:spLocks noGrp="1"/>
          </p:cNvSpPr>
          <p:nvPr>
            <p:ph type="sldNum" sz="quarter" idx="4"/>
          </p:nvPr>
        </p:nvSpPr>
        <p:spPr>
          <a:xfrm>
            <a:off x="11440800" y="6422400"/>
            <a:ext cx="522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0C1F70-F496-49F4-85D5-76CB20DE46BE}" type="slidenum">
              <a:rPr lang="de-DE" smtClean="0"/>
              <a:pPr/>
              <a:t>‹Nr.›</a:t>
            </a:fld>
            <a:endParaRPr lang="de-DE" dirty="0"/>
          </a:p>
        </p:txBody>
      </p:sp>
    </p:spTree>
    <p:extLst>
      <p:ext uri="{BB962C8B-B14F-4D97-AF65-F5344CB8AC3E}">
        <p14:creationId xmlns:p14="http://schemas.microsoft.com/office/powerpoint/2010/main" val="264163118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9" r:id="rId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kern="1200" baseline="0">
          <a:solidFill>
            <a:schemeClr val="tx1"/>
          </a:solidFill>
          <a:latin typeface="BundesSans Regular" panose="020B0002030500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75">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emf"/><Relationship Id="rId9" Type="http://schemas.openxmlformats.org/officeDocument/2006/relationships/image" Target="../media/image15.jpeg"/><Relationship Id="rId14" Type="http://schemas.openxmlformats.org/officeDocument/2006/relationships/image" Target="../media/image20.wmf"/></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1.emf"/><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81600" y="2965935"/>
            <a:ext cx="6552584" cy="2631600"/>
          </a:xfrm>
        </p:spPr>
        <p:txBody>
          <a:bodyPr anchor="b">
            <a:noAutofit/>
          </a:bodyPr>
          <a:lstStyle/>
          <a:p>
            <a:r>
              <a:rPr lang="de-DE" sz="4000" dirty="0"/>
              <a:t>Qualifizierungsgeld, Bildungszeit und Ausbildungsgarantie</a:t>
            </a:r>
            <a:br>
              <a:rPr lang="de-DE" sz="4000" dirty="0"/>
            </a:br>
            <a:r>
              <a:rPr lang="de-DE" sz="4000" dirty="0"/>
              <a:t>Was leistet die neue Gesetzgebung?</a:t>
            </a:r>
            <a:br>
              <a:rPr lang="de-DE" sz="4000" dirty="0"/>
            </a:br>
            <a:r>
              <a:rPr lang="de-DE" sz="2000" dirty="0" smtClean="0"/>
              <a:t/>
            </a:r>
            <a:br>
              <a:rPr lang="de-DE" sz="2000" dirty="0" smtClean="0"/>
            </a:br>
            <a:r>
              <a:rPr lang="de-DE" sz="2000" i="1" dirty="0" smtClean="0"/>
              <a:t>18. IG Metall Fachtagung für Aktive in der beruflichen Bildung, 16. Mai 2023</a:t>
            </a:r>
            <a:endParaRPr lang="de-DE" sz="2000" i="1" dirty="0"/>
          </a:p>
        </p:txBody>
      </p:sp>
      <p:sp>
        <p:nvSpPr>
          <p:cNvPr id="7" name="Textplatzhalter 6"/>
          <p:cNvSpPr>
            <a:spLocks noGrp="1"/>
          </p:cNvSpPr>
          <p:nvPr>
            <p:ph type="body" idx="1"/>
          </p:nvPr>
        </p:nvSpPr>
        <p:spPr>
          <a:xfrm>
            <a:off x="381600" y="6344898"/>
            <a:ext cx="6178226" cy="399600"/>
          </a:xfrm>
        </p:spPr>
        <p:txBody>
          <a:bodyPr>
            <a:noAutofit/>
          </a:bodyPr>
          <a:lstStyle/>
          <a:p>
            <a:r>
              <a:rPr lang="de-DE" sz="1400" dirty="0"/>
              <a:t> </a:t>
            </a:r>
          </a:p>
          <a:p>
            <a:r>
              <a:rPr lang="de-DE" sz="1400" dirty="0" smtClean="0"/>
              <a:t>Fabian Langenbruch</a:t>
            </a:r>
          </a:p>
          <a:p>
            <a:r>
              <a:rPr lang="de-DE" sz="1400" dirty="0" smtClean="0"/>
              <a:t>Stellvertretender Leiter </a:t>
            </a:r>
            <a:r>
              <a:rPr lang="de-DE" sz="1400" dirty="0"/>
              <a:t>der Abteilung </a:t>
            </a:r>
            <a:r>
              <a:rPr lang="de-DE" sz="1400" dirty="0" smtClean="0"/>
              <a:t> Qualifizierung</a:t>
            </a:r>
            <a:r>
              <a:rPr lang="de-DE" sz="1400" dirty="0"/>
              <a:t>, Aus- und Weiterbildung</a:t>
            </a:r>
          </a:p>
          <a:p>
            <a:r>
              <a:rPr lang="de-DE" sz="1400" dirty="0" smtClean="0"/>
              <a:t>Bundesministerium für Arbeit und Soziales</a:t>
            </a:r>
            <a:endParaRPr lang="de-DE" sz="1400" dirty="0"/>
          </a:p>
        </p:txBody>
      </p:sp>
    </p:spTree>
    <p:extLst>
      <p:ext uri="{BB962C8B-B14F-4D97-AF65-F5344CB8AC3E}">
        <p14:creationId xmlns:p14="http://schemas.microsoft.com/office/powerpoint/2010/main" val="347687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300" y="1638000"/>
            <a:ext cx="10515600" cy="480131"/>
          </a:xfrm>
        </p:spPr>
        <p:txBody>
          <a:bodyPr/>
          <a:lstStyle/>
          <a:p>
            <a:r>
              <a:rPr lang="de-DE" sz="2800" b="1" dirty="0"/>
              <a:t>Betroffenheit der </a:t>
            </a:r>
            <a:r>
              <a:rPr lang="de-DE" sz="2800" b="1" dirty="0" smtClean="0"/>
              <a:t>Belegschaft von Transformation</a:t>
            </a:r>
            <a:endParaRPr lang="de-DE" sz="2800" dirty="0"/>
          </a:p>
        </p:txBody>
      </p:sp>
      <p:sp>
        <p:nvSpPr>
          <p:cNvPr id="5" name="Pfeil_nach_unten_01"/>
          <p:cNvSpPr/>
          <p:nvPr/>
        </p:nvSpPr>
        <p:spPr bwMode="auto">
          <a:xfrm>
            <a:off x="1094245" y="3059619"/>
            <a:ext cx="1566737" cy="633871"/>
          </a:xfrm>
          <a:prstGeom prst="downArrow">
            <a:avLst/>
          </a:prstGeom>
          <a:solidFill>
            <a:schemeClr val="accent6">
              <a:lumMod val="5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de-DE" sz="2667">
              <a:solidFill>
                <a:prstClr val="black"/>
              </a:solidFill>
              <a:latin typeface="Calibri"/>
            </a:endParaRPr>
          </a:p>
        </p:txBody>
      </p:sp>
      <p:sp>
        <p:nvSpPr>
          <p:cNvPr id="6" name="Pfeil_nach_unten_02"/>
          <p:cNvSpPr/>
          <p:nvPr/>
        </p:nvSpPr>
        <p:spPr bwMode="auto">
          <a:xfrm>
            <a:off x="4173816" y="3099028"/>
            <a:ext cx="1566737" cy="633871"/>
          </a:xfrm>
          <a:prstGeom prst="downArrow">
            <a:avLst/>
          </a:prstGeom>
          <a:solidFill>
            <a:schemeClr val="accent6">
              <a:lumMod val="5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de-DE" sz="2667">
              <a:solidFill>
                <a:prstClr val="black"/>
              </a:solidFill>
              <a:latin typeface="Calibri"/>
            </a:endParaRPr>
          </a:p>
        </p:txBody>
      </p:sp>
      <p:sp>
        <p:nvSpPr>
          <p:cNvPr id="7" name="Pfeil_nach_unten_03"/>
          <p:cNvSpPr/>
          <p:nvPr/>
        </p:nvSpPr>
        <p:spPr bwMode="auto">
          <a:xfrm>
            <a:off x="9744881" y="3075023"/>
            <a:ext cx="1566737" cy="633871"/>
          </a:xfrm>
          <a:prstGeom prst="downArrow">
            <a:avLst/>
          </a:prstGeom>
          <a:solidFill>
            <a:schemeClr val="accent6">
              <a:lumMod val="5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de-DE" sz="2667">
              <a:solidFill>
                <a:prstClr val="black"/>
              </a:solidFill>
              <a:latin typeface="Calibri"/>
            </a:endParaRPr>
          </a:p>
        </p:txBody>
      </p:sp>
      <p:pic>
        <p:nvPicPr>
          <p:cNvPr id="8" name="Balken_ob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99" y="3994928"/>
            <a:ext cx="10859525" cy="119015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p:spPr>
      </p:pic>
      <p:pic>
        <p:nvPicPr>
          <p:cNvPr id="11" name="Balken_unten"/>
          <p:cNvPicPr>
            <a:picLocks noChangeAspect="1" noChangeArrowheads="1"/>
          </p:cNvPicPr>
          <p:nvPr/>
        </p:nvPicPr>
        <p:blipFill rotWithShape="1">
          <a:blip r:embed="rId4">
            <a:extLst>
              <a:ext uri="{28A0092B-C50C-407E-A947-70E740481C1C}">
                <a14:useLocalDpi xmlns:a14="http://schemas.microsoft.com/office/drawing/2010/main" val="0"/>
              </a:ext>
            </a:extLst>
          </a:blip>
          <a:srcRect t="4457"/>
          <a:stretch/>
        </p:blipFill>
        <p:spPr bwMode="auto">
          <a:xfrm>
            <a:off x="797598" y="5396491"/>
            <a:ext cx="5555577" cy="56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_04"/>
          <p:cNvSpPr txBox="1"/>
          <p:nvPr/>
        </p:nvSpPr>
        <p:spPr>
          <a:xfrm>
            <a:off x="797597" y="5385689"/>
            <a:ext cx="5555577" cy="357566"/>
          </a:xfrm>
          <a:prstGeom prst="rect">
            <a:avLst/>
          </a:prstGeom>
          <a:noFill/>
        </p:spPr>
        <p:txBody>
          <a:bodyPr wrap="square" rtlCol="0">
            <a:normAutofit/>
          </a:bodyPr>
          <a:lstStyle/>
          <a:p>
            <a:pPr algn="ctr" defTabSz="1219170"/>
            <a:r>
              <a:rPr lang="de-DE" sz="1700" dirty="0" err="1" smtClean="0">
                <a:solidFill>
                  <a:prstClr val="black"/>
                </a:solidFill>
                <a:latin typeface="Calibri"/>
              </a:rPr>
              <a:t>Bildungs</a:t>
            </a:r>
            <a:r>
              <a:rPr lang="de-DE" sz="1700" dirty="0" smtClean="0">
                <a:solidFill>
                  <a:prstClr val="black"/>
                </a:solidFill>
                <a:latin typeface="Calibri"/>
              </a:rPr>
              <a:t>(teil)zeit - auf </a:t>
            </a:r>
            <a:r>
              <a:rPr lang="de-DE" sz="1700" dirty="0">
                <a:solidFill>
                  <a:prstClr val="black"/>
                </a:solidFill>
                <a:latin typeface="Calibri"/>
              </a:rPr>
              <a:t>Initiative der/des </a:t>
            </a:r>
            <a:r>
              <a:rPr lang="de-DE" sz="1700" dirty="0" smtClean="0">
                <a:solidFill>
                  <a:prstClr val="black"/>
                </a:solidFill>
                <a:latin typeface="Calibri"/>
              </a:rPr>
              <a:t>Beschäftigten</a:t>
            </a:r>
            <a:endParaRPr lang="de-DE" sz="1700" dirty="0">
              <a:solidFill>
                <a:prstClr val="black"/>
              </a:solidFill>
              <a:latin typeface="Calibri"/>
            </a:endParaRPr>
          </a:p>
        </p:txBody>
      </p:sp>
      <p:sp>
        <p:nvSpPr>
          <p:cNvPr id="13" name="Text_01"/>
          <p:cNvSpPr txBox="1"/>
          <p:nvPr/>
        </p:nvSpPr>
        <p:spPr>
          <a:xfrm>
            <a:off x="914883" y="3922830"/>
            <a:ext cx="2108352" cy="1171545"/>
          </a:xfrm>
          <a:prstGeom prst="rect">
            <a:avLst/>
          </a:prstGeom>
          <a:noFill/>
        </p:spPr>
        <p:txBody>
          <a:bodyPr wrap="square" rtlCol="0" anchor="b" anchorCtr="0">
            <a:normAutofit fontScale="77500" lnSpcReduction="20000"/>
          </a:bodyPr>
          <a:lstStyle/>
          <a:p>
            <a:pPr algn="ctr" defTabSz="1219170"/>
            <a:r>
              <a:rPr lang="de-DE" sz="2133" dirty="0" smtClean="0">
                <a:solidFill>
                  <a:prstClr val="black"/>
                </a:solidFill>
                <a:latin typeface="Calibri"/>
              </a:rPr>
              <a:t>Weiterbildungs-förderung Beschäftigter (ausgehend vom AG)</a:t>
            </a:r>
            <a:endParaRPr lang="de-DE" sz="2133" dirty="0">
              <a:solidFill>
                <a:prstClr val="black"/>
              </a:solidFill>
              <a:latin typeface="Calibri"/>
            </a:endParaRPr>
          </a:p>
        </p:txBody>
      </p:sp>
      <p:sp>
        <p:nvSpPr>
          <p:cNvPr id="14" name="Text_02"/>
          <p:cNvSpPr txBox="1"/>
          <p:nvPr/>
        </p:nvSpPr>
        <p:spPr>
          <a:xfrm>
            <a:off x="2630468" y="3611804"/>
            <a:ext cx="4791999" cy="115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nchor="b" anchorCtr="0">
            <a:normAutofit/>
          </a:bodyPr>
          <a:lstStyle/>
          <a:p>
            <a:pPr algn="ctr" defTabSz="1219170"/>
            <a:r>
              <a:rPr lang="de-DE" sz="2133" dirty="0" smtClean="0">
                <a:solidFill>
                  <a:prstClr val="black"/>
                </a:solidFill>
                <a:latin typeface="Calibri"/>
              </a:rPr>
              <a:t>Qualifizierungsgeld</a:t>
            </a:r>
            <a:endParaRPr lang="de-DE" sz="2133" dirty="0">
              <a:solidFill>
                <a:prstClr val="black"/>
              </a:solidFill>
              <a:latin typeface="Calibri"/>
            </a:endParaRPr>
          </a:p>
        </p:txBody>
      </p:sp>
      <p:sp>
        <p:nvSpPr>
          <p:cNvPr id="16" name="Text_03"/>
          <p:cNvSpPr txBox="1"/>
          <p:nvPr/>
        </p:nvSpPr>
        <p:spPr>
          <a:xfrm>
            <a:off x="9559504" y="3987181"/>
            <a:ext cx="1937492" cy="1150199"/>
          </a:xfrm>
          <a:prstGeom prst="rect">
            <a:avLst/>
          </a:prstGeom>
          <a:noFill/>
        </p:spPr>
        <p:txBody>
          <a:bodyPr wrap="square" rtlCol="0" anchor="b" anchorCtr="0">
            <a:normAutofit/>
          </a:bodyPr>
          <a:lstStyle/>
          <a:p>
            <a:pPr algn="ctr" defTabSz="1219170"/>
            <a:r>
              <a:rPr lang="de-DE" sz="2133" dirty="0" smtClean="0">
                <a:solidFill>
                  <a:prstClr val="black"/>
                </a:solidFill>
                <a:latin typeface="Calibri"/>
              </a:rPr>
              <a:t>Weiterbildung in Transfer-gesellschaften</a:t>
            </a:r>
            <a:endParaRPr lang="de-DE" sz="2133" dirty="0">
              <a:solidFill>
                <a:prstClr val="black"/>
              </a:solidFill>
              <a:latin typeface="Calibri"/>
            </a:endParaRPr>
          </a:p>
        </p:txBody>
      </p:sp>
      <p:cxnSp>
        <p:nvCxnSpPr>
          <p:cNvPr id="10" name="Gerade Verbindung mit Pfeil 9"/>
          <p:cNvCxnSpPr/>
          <p:nvPr/>
        </p:nvCxnSpPr>
        <p:spPr>
          <a:xfrm>
            <a:off x="914883" y="2720622"/>
            <a:ext cx="10742241" cy="33867"/>
          </a:xfrm>
          <a:prstGeom prst="straightConnector1">
            <a:avLst/>
          </a:prstGeom>
          <a:ln w="476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797599" y="2278295"/>
            <a:ext cx="1268268" cy="369332"/>
          </a:xfrm>
          <a:prstGeom prst="rect">
            <a:avLst/>
          </a:prstGeom>
          <a:noFill/>
        </p:spPr>
        <p:txBody>
          <a:bodyPr wrap="square" rtlCol="0">
            <a:spAutoFit/>
          </a:bodyPr>
          <a:lstStyle/>
          <a:p>
            <a:r>
              <a:rPr lang="de-DE" i="1" dirty="0" smtClean="0">
                <a:solidFill>
                  <a:schemeClr val="accent2">
                    <a:lumMod val="50000"/>
                  </a:schemeClr>
                </a:solidFill>
                <a:latin typeface="Calibri" panose="020F0502020204030204" pitchFamily="34" charset="0"/>
                <a:cs typeface="Calibri" panose="020F0502020204030204" pitchFamily="34" charset="0"/>
              </a:rPr>
              <a:t>proaktiv</a:t>
            </a:r>
            <a:endParaRPr lang="de-DE" i="1" dirty="0">
              <a:solidFill>
                <a:schemeClr val="accent2">
                  <a:lumMod val="50000"/>
                </a:schemeClr>
              </a:solidFill>
              <a:latin typeface="Calibri" panose="020F0502020204030204" pitchFamily="34" charset="0"/>
              <a:cs typeface="Calibri" panose="020F0502020204030204" pitchFamily="34" charset="0"/>
            </a:endParaRPr>
          </a:p>
        </p:txBody>
      </p:sp>
      <p:sp>
        <p:nvSpPr>
          <p:cNvPr id="28" name="Textfeld 27"/>
          <p:cNvSpPr txBox="1"/>
          <p:nvPr/>
        </p:nvSpPr>
        <p:spPr>
          <a:xfrm>
            <a:off x="10614637" y="2328534"/>
            <a:ext cx="1268268" cy="369332"/>
          </a:xfrm>
          <a:prstGeom prst="rect">
            <a:avLst/>
          </a:prstGeom>
          <a:noFill/>
        </p:spPr>
        <p:txBody>
          <a:bodyPr wrap="square" rtlCol="0">
            <a:spAutoFit/>
          </a:bodyPr>
          <a:lstStyle/>
          <a:p>
            <a:r>
              <a:rPr lang="de-DE" i="1" dirty="0" smtClean="0">
                <a:solidFill>
                  <a:schemeClr val="accent2">
                    <a:lumMod val="50000"/>
                  </a:schemeClr>
                </a:solidFill>
                <a:latin typeface="Calibri" panose="020F0502020204030204" pitchFamily="34" charset="0"/>
                <a:cs typeface="Calibri" panose="020F0502020204030204" pitchFamily="34" charset="0"/>
              </a:rPr>
              <a:t>reaktiv</a:t>
            </a:r>
            <a:endParaRPr lang="de-DE" i="1" dirty="0">
              <a:solidFill>
                <a:schemeClr val="accent2">
                  <a:lumMod val="50000"/>
                </a:schemeClr>
              </a:solidFill>
              <a:latin typeface="Calibri" panose="020F0502020204030204" pitchFamily="34" charset="0"/>
              <a:cs typeface="Calibri" panose="020F0502020204030204" pitchFamily="34" charset="0"/>
            </a:endParaRPr>
          </a:p>
        </p:txBody>
      </p:sp>
      <p:sp>
        <p:nvSpPr>
          <p:cNvPr id="17" name="Pfeil_nach_unten_02"/>
          <p:cNvSpPr/>
          <p:nvPr/>
        </p:nvSpPr>
        <p:spPr bwMode="auto">
          <a:xfrm>
            <a:off x="7087238" y="3099027"/>
            <a:ext cx="1566737" cy="633871"/>
          </a:xfrm>
          <a:prstGeom prst="downArrow">
            <a:avLst/>
          </a:prstGeom>
          <a:solidFill>
            <a:schemeClr val="accent6">
              <a:lumMod val="5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de-DE" sz="2667">
              <a:solidFill>
                <a:prstClr val="black"/>
              </a:solidFill>
              <a:latin typeface="Calibri"/>
            </a:endParaRPr>
          </a:p>
        </p:txBody>
      </p:sp>
      <p:sp>
        <p:nvSpPr>
          <p:cNvPr id="18" name="Text_05"/>
          <p:cNvSpPr txBox="1"/>
          <p:nvPr/>
        </p:nvSpPr>
        <p:spPr>
          <a:xfrm>
            <a:off x="6742033" y="4145912"/>
            <a:ext cx="2516919" cy="1089311"/>
          </a:xfrm>
          <a:prstGeom prst="rect">
            <a:avLst/>
          </a:prstGeom>
          <a:noFill/>
        </p:spPr>
        <p:txBody>
          <a:bodyPr wrap="square" rtlCol="0">
            <a:normAutofit/>
          </a:bodyPr>
          <a:lstStyle/>
          <a:p>
            <a:pPr algn="ctr" defTabSz="1219170"/>
            <a:r>
              <a:rPr lang="de-DE" sz="2133" dirty="0" smtClean="0">
                <a:solidFill>
                  <a:prstClr val="black"/>
                </a:solidFill>
                <a:latin typeface="Calibri"/>
              </a:rPr>
              <a:t>Weiterbildung während Kurzarbeit</a:t>
            </a:r>
            <a:endParaRPr lang="de-DE" sz="2133" dirty="0">
              <a:solidFill>
                <a:prstClr val="black"/>
              </a:solidFill>
              <a:latin typeface="Calibri"/>
            </a:endParaRPr>
          </a:p>
        </p:txBody>
      </p:sp>
      <p:sp>
        <p:nvSpPr>
          <p:cNvPr id="4" name="Foliennummernplatzhalter 3"/>
          <p:cNvSpPr>
            <a:spLocks noGrp="1"/>
          </p:cNvSpPr>
          <p:nvPr>
            <p:ph type="sldNum" sz="quarter" idx="12"/>
          </p:nvPr>
        </p:nvSpPr>
        <p:spPr/>
        <p:txBody>
          <a:bodyPr/>
          <a:lstStyle/>
          <a:p>
            <a:pPr defTabSz="1219170"/>
            <a:fld id="{6E963840-880E-4F75-BF13-559E33D71951}" type="slidenum">
              <a:rPr lang="de-DE" smtClean="0">
                <a:solidFill>
                  <a:prstClr val="black">
                    <a:tint val="75000"/>
                  </a:prstClr>
                </a:solidFill>
              </a:rPr>
              <a:pPr defTabSz="1219170"/>
              <a:t>10</a:t>
            </a:fld>
            <a:endParaRPr lang="de-DE">
              <a:solidFill>
                <a:prstClr val="black">
                  <a:tint val="75000"/>
                </a:prstClr>
              </a:solidFill>
            </a:endParaRPr>
          </a:p>
        </p:txBody>
      </p:sp>
      <p:sp>
        <p:nvSpPr>
          <p:cNvPr id="19" name="Datumsplatzhalter 2"/>
          <p:cNvSpPr>
            <a:spLocks noGrp="1"/>
          </p:cNvSpPr>
          <p:nvPr>
            <p:ph type="dt" sz="half" idx="10"/>
          </p:nvPr>
        </p:nvSpPr>
        <p:spPr>
          <a:xfrm>
            <a:off x="280035" y="638492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white"/>
                </a:solidFill>
                <a:effectLst/>
                <a:uLnTx/>
                <a:uFillTx/>
                <a:latin typeface="BundesSans Regular" panose="020B0002030500000203" pitchFamily="34" charset="0"/>
                <a:ea typeface="+mn-ea"/>
                <a:cs typeface="+mn-cs"/>
              </a:rPr>
              <a:t>16.05.2023</a:t>
            </a:r>
            <a:endParaRPr kumimoji="0" lang="de-DE" sz="1200" b="0" i="0" u="none" strike="noStrike" kern="1200" cap="none" spc="0" normalizeH="0" baseline="0" noProof="0" dirty="0">
              <a:ln>
                <a:noFill/>
              </a:ln>
              <a:solidFill>
                <a:prstClr val="white"/>
              </a:solidFill>
              <a:effectLst/>
              <a:uLnTx/>
              <a:uFillTx/>
              <a:latin typeface="BundesSans Regular" panose="020B0002030500000203" pitchFamily="34" charset="0"/>
              <a:ea typeface="+mn-ea"/>
              <a:cs typeface="+mn-cs"/>
            </a:endParaRPr>
          </a:p>
        </p:txBody>
      </p:sp>
      <p:sp>
        <p:nvSpPr>
          <p:cNvPr id="20" name="Fußzeilenplatzhalter 5"/>
          <p:cNvSpPr txBox="1">
            <a:spLocks/>
          </p:cNvSpPr>
          <p:nvPr/>
        </p:nvSpPr>
        <p:spPr>
          <a:xfrm>
            <a:off x="5887616" y="6396396"/>
            <a:ext cx="517662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cap="all" dirty="0">
                <a:solidFill>
                  <a:schemeClr val="bg1"/>
                </a:solidFill>
                <a:latin typeface="BundesSans Regular" panose="020B0002030500000203" pitchFamily="34" charset="0"/>
              </a:rPr>
              <a:t>18. IG Metall Fachtagung für Aktive in der beruflichen Bildung</a:t>
            </a:r>
          </a:p>
        </p:txBody>
      </p:sp>
    </p:spTree>
    <p:extLst>
      <p:ext uri="{BB962C8B-B14F-4D97-AF65-F5344CB8AC3E}">
        <p14:creationId xmlns:p14="http://schemas.microsoft.com/office/powerpoint/2010/main" val="364030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dirty="0" smtClean="0"/>
              <a:t>18. IG Metall Fachtagung für Aktive in der beruflichen Bildung</a:t>
            </a:r>
          </a:p>
        </p:txBody>
      </p:sp>
      <p:sp>
        <p:nvSpPr>
          <p:cNvPr id="5" name="Foliennummernplatzhalter 4"/>
          <p:cNvSpPr>
            <a:spLocks noGrp="1"/>
          </p:cNvSpPr>
          <p:nvPr>
            <p:ph type="sldNum" sz="quarter" idx="4"/>
          </p:nvPr>
        </p:nvSpPr>
        <p:spPr/>
        <p:txBody>
          <a:bodyPr/>
          <a:lstStyle/>
          <a:p>
            <a:fld id="{B0C859FC-56B2-47FE-B34B-1F548B1D90D7}" type="slidenum">
              <a:rPr lang="de-DE" smtClean="0"/>
              <a:pPr/>
              <a:t>11</a:t>
            </a:fld>
            <a:endParaRPr lang="de-DE"/>
          </a:p>
        </p:txBody>
      </p:sp>
      <p:sp>
        <p:nvSpPr>
          <p:cNvPr id="6" name="Titel 5"/>
          <p:cNvSpPr>
            <a:spLocks noGrp="1"/>
          </p:cNvSpPr>
          <p:nvPr>
            <p:ph type="title"/>
          </p:nvPr>
        </p:nvSpPr>
        <p:spPr>
          <a:xfrm>
            <a:off x="699516" y="1690637"/>
            <a:ext cx="10515600" cy="577081"/>
          </a:xfrm>
        </p:spPr>
        <p:txBody>
          <a:bodyPr/>
          <a:lstStyle/>
          <a:p>
            <a:r>
              <a:rPr lang="de-DE" dirty="0"/>
              <a:t>Reform der Weiterbildungsförderung </a:t>
            </a:r>
            <a:r>
              <a:rPr lang="de-DE" dirty="0" smtClean="0"/>
              <a:t>Beschäftigter</a:t>
            </a:r>
            <a:endParaRPr lang="de-DE" dirty="0"/>
          </a:p>
        </p:txBody>
      </p:sp>
      <p:sp>
        <p:nvSpPr>
          <p:cNvPr id="8" name="Abgerundetes Rechteck 7"/>
          <p:cNvSpPr/>
          <p:nvPr/>
        </p:nvSpPr>
        <p:spPr>
          <a:xfrm>
            <a:off x="699515" y="2409843"/>
            <a:ext cx="1975217" cy="3613585"/>
          </a:xfrm>
          <a:prstGeom prst="roundRect">
            <a:avLst/>
          </a:prstGeom>
          <a:solidFill>
            <a:srgbClr val="ECF8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900" dirty="0" smtClean="0">
                <a:solidFill>
                  <a:srgbClr val="000000"/>
                </a:solidFill>
                <a:latin typeface="BundesSerif Regular"/>
              </a:rPr>
              <a:t>Hebel für Weiterbildung für alle Unternehmen</a:t>
            </a:r>
            <a:endParaRPr kumimoji="0" lang="de-DE" sz="1900" b="0" i="0" u="none" strike="noStrike" kern="1200" cap="none" spc="0" normalizeH="0" baseline="0" noProof="0" dirty="0">
              <a:ln>
                <a:noFill/>
              </a:ln>
              <a:solidFill>
                <a:prstClr val="white"/>
              </a:solidFill>
              <a:effectLst/>
              <a:uLnTx/>
              <a:uFillTx/>
              <a:latin typeface="BundesSerif Regular"/>
              <a:ea typeface="+mn-ea"/>
              <a:cs typeface="+mn-cs"/>
            </a:endParaRPr>
          </a:p>
        </p:txBody>
      </p:sp>
      <p:sp>
        <p:nvSpPr>
          <p:cNvPr id="9" name="Inhaltsplatzhalter 1"/>
          <p:cNvSpPr>
            <a:spLocks noGrp="1"/>
          </p:cNvSpPr>
          <p:nvPr>
            <p:ph idx="1"/>
          </p:nvPr>
        </p:nvSpPr>
        <p:spPr>
          <a:xfrm>
            <a:off x="3082314" y="2337078"/>
            <a:ext cx="8132801" cy="3667125"/>
          </a:xfrm>
          <a:ln>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258763" indent="-258763">
              <a:spcBef>
                <a:spcPts val="667"/>
              </a:spcBef>
              <a:buFont typeface="Wingdings" panose="05000000000000000000" pitchFamily="2" charset="2"/>
              <a:buChar char="§"/>
            </a:pPr>
            <a:r>
              <a:rPr lang="de-DE" sz="2133" dirty="0" smtClean="0">
                <a:sym typeface="Wingdings" panose="05000000000000000000" pitchFamily="2" charset="2"/>
              </a:rPr>
              <a:t>Instrument als Hebel für die Weiterbildungsinvestitionen der Unternehmen.</a:t>
            </a:r>
          </a:p>
          <a:p>
            <a:pPr marL="258763" indent="-258763">
              <a:spcBef>
                <a:spcPts val="667"/>
              </a:spcBef>
              <a:buFont typeface="Wingdings" panose="05000000000000000000" pitchFamily="2" charset="2"/>
              <a:buChar char="§"/>
            </a:pPr>
            <a:r>
              <a:rPr lang="de-DE" sz="2133" dirty="0" smtClean="0">
                <a:sym typeface="Wingdings" panose="05000000000000000000" pitchFamily="2" charset="2"/>
              </a:rPr>
              <a:t>Ziele</a:t>
            </a:r>
          </a:p>
          <a:p>
            <a:pPr marL="944563" lvl="1" indent="-258763">
              <a:spcBef>
                <a:spcPts val="667"/>
              </a:spcBef>
              <a:buFont typeface="Wingdings" panose="05000000000000000000" pitchFamily="2" charset="2"/>
              <a:buChar char="§"/>
            </a:pPr>
            <a:r>
              <a:rPr lang="de-DE" sz="2133" dirty="0" smtClean="0">
                <a:sym typeface="Wingdings" panose="05000000000000000000" pitchFamily="2" charset="2"/>
              </a:rPr>
              <a:t>Vereinfachung und Verschlankung des Instruments; Öffnung für alle Unternehmen.</a:t>
            </a:r>
          </a:p>
          <a:p>
            <a:pPr marL="944563" lvl="1" indent="-258763">
              <a:spcBef>
                <a:spcPts val="667"/>
              </a:spcBef>
              <a:buFont typeface="Wingdings" panose="05000000000000000000" pitchFamily="2" charset="2"/>
              <a:buChar char="§"/>
            </a:pPr>
            <a:r>
              <a:rPr lang="de-DE" sz="2133" dirty="0" smtClean="0">
                <a:sym typeface="Wingdings" panose="05000000000000000000" pitchFamily="2" charset="2"/>
              </a:rPr>
              <a:t>Mehr Planbarkeit und Transparenz für Arbeitgeber und Beschäftigte, u. a. feste Fördersätze.</a:t>
            </a:r>
          </a:p>
          <a:p>
            <a:pPr marL="944563" lvl="1" indent="-258763">
              <a:spcBef>
                <a:spcPts val="667"/>
              </a:spcBef>
              <a:buFont typeface="Wingdings" panose="05000000000000000000" pitchFamily="2" charset="2"/>
              <a:buChar char="§"/>
            </a:pPr>
            <a:r>
              <a:rPr lang="de-DE" sz="2133" dirty="0">
                <a:sym typeface="Wingdings" panose="05000000000000000000" pitchFamily="2" charset="2"/>
              </a:rPr>
              <a:t>W</a:t>
            </a:r>
            <a:r>
              <a:rPr lang="de-DE" sz="2133" dirty="0" smtClean="0">
                <a:sym typeface="Wingdings" panose="05000000000000000000" pitchFamily="2" charset="2"/>
              </a:rPr>
              <a:t>eniger </a:t>
            </a:r>
            <a:r>
              <a:rPr lang="de-DE" sz="2133" dirty="0">
                <a:sym typeface="Wingdings" panose="05000000000000000000" pitchFamily="2" charset="2"/>
              </a:rPr>
              <a:t>(</a:t>
            </a:r>
            <a:r>
              <a:rPr lang="de-DE" sz="2133" dirty="0" smtClean="0">
                <a:sym typeface="Wingdings" panose="05000000000000000000" pitchFamily="2" charset="2"/>
              </a:rPr>
              <a:t>Prüf)Aufwand </a:t>
            </a:r>
            <a:r>
              <a:rPr lang="de-DE" sz="2133" dirty="0">
                <a:sym typeface="Wingdings" panose="05000000000000000000" pitchFamily="2" charset="2"/>
              </a:rPr>
              <a:t>für Bundesagentur für Arbeit</a:t>
            </a:r>
            <a:r>
              <a:rPr lang="de-DE" sz="2133" dirty="0" smtClean="0">
                <a:sym typeface="Wingdings" panose="05000000000000000000" pitchFamily="2" charset="2"/>
              </a:rPr>
              <a:t>.</a:t>
            </a:r>
          </a:p>
        </p:txBody>
      </p:sp>
    </p:spTree>
    <p:extLst>
      <p:ext uri="{BB962C8B-B14F-4D97-AF65-F5344CB8AC3E}">
        <p14:creationId xmlns:p14="http://schemas.microsoft.com/office/powerpoint/2010/main" val="25944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12</a:t>
            </a:fld>
            <a:endParaRPr lang="de-DE"/>
          </a:p>
        </p:txBody>
      </p:sp>
      <p:sp>
        <p:nvSpPr>
          <p:cNvPr id="6" name="Titel 5"/>
          <p:cNvSpPr>
            <a:spLocks noGrp="1"/>
          </p:cNvSpPr>
          <p:nvPr>
            <p:ph type="title"/>
          </p:nvPr>
        </p:nvSpPr>
        <p:spPr>
          <a:xfrm>
            <a:off x="699516" y="1690637"/>
            <a:ext cx="10515600" cy="577081"/>
          </a:xfrm>
        </p:spPr>
        <p:txBody>
          <a:bodyPr/>
          <a:lstStyle/>
          <a:p>
            <a:r>
              <a:rPr lang="de-DE" dirty="0"/>
              <a:t>Einführung eines </a:t>
            </a:r>
            <a:r>
              <a:rPr lang="de-DE" dirty="0" smtClean="0"/>
              <a:t>Qualifizierungsgeldes</a:t>
            </a:r>
            <a:endParaRPr lang="de-DE" dirty="0"/>
          </a:p>
        </p:txBody>
      </p:sp>
      <p:sp>
        <p:nvSpPr>
          <p:cNvPr id="8" name="Inhaltsplatzhalter 1"/>
          <p:cNvSpPr>
            <a:spLocks noGrp="1"/>
          </p:cNvSpPr>
          <p:nvPr>
            <p:ph idx="1"/>
          </p:nvPr>
        </p:nvSpPr>
        <p:spPr>
          <a:xfrm>
            <a:off x="2759765" y="2259464"/>
            <a:ext cx="8385651" cy="3689273"/>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marL="194072" indent="-194072">
              <a:spcBef>
                <a:spcPts val="500"/>
              </a:spcBef>
              <a:buFont typeface="Wingdings" panose="05000000000000000000" pitchFamily="2" charset="2"/>
              <a:buChar char="§"/>
            </a:pPr>
            <a:r>
              <a:rPr lang="de-DE" sz="2000" dirty="0">
                <a:sym typeface="Wingdings" panose="05000000000000000000" pitchFamily="2" charset="2"/>
              </a:rPr>
              <a:t>An Kurzarbeitergeld angelehntes </a:t>
            </a:r>
            <a:r>
              <a:rPr lang="de-DE" sz="2000" b="1" dirty="0">
                <a:sym typeface="Wingdings" panose="05000000000000000000" pitchFamily="2" charset="2"/>
              </a:rPr>
              <a:t>Qualifizierungsgeld als Lohnersatz</a:t>
            </a:r>
            <a:r>
              <a:rPr lang="de-DE" sz="2000" dirty="0">
                <a:sym typeface="Wingdings" panose="05000000000000000000" pitchFamily="2" charset="2"/>
              </a:rPr>
              <a:t>, Arbeitgeber kann aufstocken</a:t>
            </a:r>
          </a:p>
          <a:p>
            <a:pPr marL="194072" indent="-194072">
              <a:spcBef>
                <a:spcPts val="500"/>
              </a:spcBef>
              <a:buFont typeface="Wingdings" panose="05000000000000000000" pitchFamily="2" charset="2"/>
              <a:buChar char="§"/>
            </a:pPr>
            <a:r>
              <a:rPr lang="de-DE" sz="2000" b="1" dirty="0">
                <a:sym typeface="Wingdings" panose="05000000000000000000" pitchFamily="2" charset="2"/>
              </a:rPr>
              <a:t>Ziel</a:t>
            </a:r>
            <a:r>
              <a:rPr lang="de-DE" sz="2000" dirty="0">
                <a:sym typeface="Wingdings" panose="05000000000000000000" pitchFamily="2" charset="2"/>
              </a:rPr>
              <a:t>: Unterstützung für Betriebe, ihre Belegschaft in größerem Umfang zu qualifizieren und dadurch im Betrieb zu halten</a:t>
            </a:r>
          </a:p>
          <a:p>
            <a:pPr marL="194072" indent="-194072">
              <a:spcBef>
                <a:spcPts val="500"/>
              </a:spcBef>
              <a:buFont typeface="Wingdings" panose="05000000000000000000" pitchFamily="2" charset="2"/>
              <a:buChar char="§"/>
            </a:pPr>
            <a:r>
              <a:rPr lang="de-DE" sz="2000" dirty="0" smtClean="0">
                <a:sym typeface="Wingdings" panose="05000000000000000000" pitchFamily="2" charset="2"/>
              </a:rPr>
              <a:t>Arbeitgeber </a:t>
            </a:r>
            <a:r>
              <a:rPr lang="de-DE" sz="2000" dirty="0">
                <a:sym typeface="Wingdings" panose="05000000000000000000" pitchFamily="2" charset="2"/>
              </a:rPr>
              <a:t>übernimmt Kosten der </a:t>
            </a:r>
            <a:r>
              <a:rPr lang="de-DE" sz="2000" dirty="0" smtClean="0">
                <a:sym typeface="Wingdings" panose="05000000000000000000" pitchFamily="2" charset="2"/>
              </a:rPr>
              <a:t>Weiterbildung</a:t>
            </a:r>
          </a:p>
          <a:p>
            <a:pPr marL="194072" indent="-194072">
              <a:spcBef>
                <a:spcPts val="500"/>
              </a:spcBef>
              <a:buFont typeface="Wingdings" panose="05000000000000000000" pitchFamily="2" charset="2"/>
              <a:buChar char="§"/>
            </a:pPr>
            <a:r>
              <a:rPr lang="de-DE" sz="2000" dirty="0">
                <a:sym typeface="Wingdings" panose="05000000000000000000" pitchFamily="2" charset="2"/>
              </a:rPr>
              <a:t>Träger muss zertifiziert sein, Maßnahme nicht</a:t>
            </a:r>
          </a:p>
          <a:p>
            <a:pPr marL="194072" indent="-194072">
              <a:spcBef>
                <a:spcPts val="500"/>
              </a:spcBef>
              <a:buFont typeface="Wingdings" panose="05000000000000000000" pitchFamily="2" charset="2"/>
              <a:buChar char="§"/>
            </a:pPr>
            <a:r>
              <a:rPr lang="de-DE" sz="2000" dirty="0" smtClean="0">
                <a:sym typeface="Wingdings" panose="05000000000000000000" pitchFamily="2" charset="2"/>
              </a:rPr>
              <a:t>Fördervoraussetzungen</a:t>
            </a:r>
            <a:r>
              <a:rPr lang="de-DE" sz="2000" dirty="0">
                <a:sym typeface="Wingdings" panose="05000000000000000000" pitchFamily="2" charset="2"/>
              </a:rPr>
              <a:t>: Besonderer Transformationsdruck und  Betriebsvereinbarung oder tarifvertragliche Regelung u. a. zur nachhaltigen Beschäftigung der </a:t>
            </a:r>
            <a:r>
              <a:rPr lang="de-DE" sz="2000" dirty="0" smtClean="0">
                <a:sym typeface="Wingdings" panose="05000000000000000000" pitchFamily="2" charset="2"/>
              </a:rPr>
              <a:t>Betroffenen </a:t>
            </a:r>
            <a:r>
              <a:rPr lang="de-DE" sz="2000" dirty="0">
                <a:sym typeface="Wingdings" panose="05000000000000000000" pitchFamily="2" charset="2"/>
              </a:rPr>
              <a:t>im Unternehmen</a:t>
            </a:r>
          </a:p>
        </p:txBody>
      </p:sp>
      <p:sp>
        <p:nvSpPr>
          <p:cNvPr id="9" name="Abgerundetes Rechteck 8"/>
          <p:cNvSpPr/>
          <p:nvPr/>
        </p:nvSpPr>
        <p:spPr>
          <a:xfrm>
            <a:off x="699515" y="2409843"/>
            <a:ext cx="1975217" cy="3613585"/>
          </a:xfrm>
          <a:prstGeom prst="roundRect">
            <a:avLst/>
          </a:prstGeom>
          <a:solidFill>
            <a:srgbClr val="ECF8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900" b="0" i="0" u="none" strike="noStrike" kern="1200" cap="none" spc="0" normalizeH="0" baseline="0" noProof="0" dirty="0" smtClean="0">
                <a:ln>
                  <a:noFill/>
                </a:ln>
                <a:solidFill>
                  <a:srgbClr val="000000"/>
                </a:solidFill>
                <a:effectLst/>
                <a:uLnTx/>
                <a:uFillTx/>
                <a:latin typeface="BundesSerif Regular"/>
                <a:ea typeface="+mn-ea"/>
                <a:cs typeface="+mn-cs"/>
              </a:rPr>
              <a:t>Unterstützung Unternehmen im Struktur-wandel</a:t>
            </a:r>
            <a:endParaRPr kumimoji="0" lang="de-DE" sz="1900" b="0" i="0" u="none" strike="noStrike" kern="1200" cap="none" spc="0" normalizeH="0" baseline="0" noProof="0" dirty="0">
              <a:ln>
                <a:noFill/>
              </a:ln>
              <a:solidFill>
                <a:prstClr val="white"/>
              </a:solidFill>
              <a:effectLst/>
              <a:uLnTx/>
              <a:uFillTx/>
              <a:latin typeface="BundesSerif Regular"/>
              <a:ea typeface="+mn-ea"/>
              <a:cs typeface="+mn-cs"/>
            </a:endParaRPr>
          </a:p>
        </p:txBody>
      </p:sp>
    </p:spTree>
    <p:extLst>
      <p:ext uri="{BB962C8B-B14F-4D97-AF65-F5344CB8AC3E}">
        <p14:creationId xmlns:p14="http://schemas.microsoft.com/office/powerpoint/2010/main" val="230187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13</a:t>
            </a:fld>
            <a:endParaRPr lang="de-DE"/>
          </a:p>
        </p:txBody>
      </p:sp>
      <p:sp>
        <p:nvSpPr>
          <p:cNvPr id="6" name="Titel 5"/>
          <p:cNvSpPr>
            <a:spLocks noGrp="1"/>
          </p:cNvSpPr>
          <p:nvPr>
            <p:ph type="title"/>
          </p:nvPr>
        </p:nvSpPr>
        <p:spPr>
          <a:xfrm>
            <a:off x="699516" y="1690637"/>
            <a:ext cx="10515600" cy="577081"/>
          </a:xfrm>
        </p:spPr>
        <p:txBody>
          <a:bodyPr/>
          <a:lstStyle/>
          <a:p>
            <a:r>
              <a:rPr lang="de-DE" dirty="0"/>
              <a:t>Weiterbildung während Kurzarbeit</a:t>
            </a:r>
          </a:p>
        </p:txBody>
      </p:sp>
      <p:sp>
        <p:nvSpPr>
          <p:cNvPr id="8" name="Inhaltsplatzhalter 1"/>
          <p:cNvSpPr txBox="1">
            <a:spLocks/>
          </p:cNvSpPr>
          <p:nvPr/>
        </p:nvSpPr>
        <p:spPr>
          <a:xfrm>
            <a:off x="2759765" y="2259464"/>
            <a:ext cx="8385651" cy="3975082"/>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baseline="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58763" indent="-258763">
              <a:spcBef>
                <a:spcPts val="667"/>
              </a:spcBef>
              <a:buFont typeface="Wingdings" panose="05000000000000000000" pitchFamily="2" charset="2"/>
              <a:buChar char="§"/>
            </a:pPr>
            <a:r>
              <a:rPr lang="de-DE" sz="2000" dirty="0">
                <a:sym typeface="Wingdings" panose="05000000000000000000" pitchFamily="2" charset="2"/>
              </a:rPr>
              <a:t>Anreiz für Arbeitgeber, Zeit der Kurzarbeit für Qualifizierung seiner Beschäftigten zu nutzen:</a:t>
            </a:r>
          </a:p>
          <a:p>
            <a:pPr marL="258763" indent="-258763">
              <a:spcBef>
                <a:spcPts val="667"/>
              </a:spcBef>
              <a:buFont typeface="Wingdings" panose="05000000000000000000" pitchFamily="2" charset="2"/>
              <a:buChar char="§"/>
            </a:pPr>
            <a:r>
              <a:rPr lang="de-DE" sz="2000" dirty="0">
                <a:sym typeface="Wingdings" panose="05000000000000000000" pitchFamily="2" charset="2"/>
              </a:rPr>
              <a:t>Erstattung von 50 Prozent der Sozialversicherungsbeiträge</a:t>
            </a:r>
          </a:p>
          <a:p>
            <a:pPr marL="258763" indent="-258763">
              <a:spcBef>
                <a:spcPts val="667"/>
              </a:spcBef>
              <a:buFont typeface="Wingdings" panose="05000000000000000000" pitchFamily="2" charset="2"/>
              <a:buChar char="§"/>
            </a:pPr>
            <a:r>
              <a:rPr lang="de-DE" sz="2000" dirty="0">
                <a:sym typeface="Wingdings" panose="05000000000000000000" pitchFamily="2" charset="2"/>
              </a:rPr>
              <a:t>Übernahme der Lehrgangskosten abhängig von Betriebsgröße</a:t>
            </a:r>
          </a:p>
          <a:p>
            <a:pPr marL="258763" indent="-258763">
              <a:spcBef>
                <a:spcPts val="667"/>
              </a:spcBef>
              <a:buFont typeface="Wingdings" panose="05000000000000000000" pitchFamily="2" charset="2"/>
              <a:buChar char="§"/>
            </a:pPr>
            <a:r>
              <a:rPr lang="de-DE" sz="2000" dirty="0">
                <a:sym typeface="Wingdings" panose="05000000000000000000" pitchFamily="2" charset="2"/>
              </a:rPr>
              <a:t>Keine Wirkung wegen pandemiebedingter vollständiger Erstattung der Sozialversicherungsbeiträge bis 31. Dezember 2021</a:t>
            </a:r>
          </a:p>
          <a:p>
            <a:pPr marL="258763" indent="-258763">
              <a:spcBef>
                <a:spcPts val="667"/>
              </a:spcBef>
              <a:buFont typeface="Wingdings" panose="05000000000000000000" pitchFamily="2" charset="2"/>
              <a:buChar char="§"/>
            </a:pPr>
            <a:r>
              <a:rPr lang="de-DE" sz="2000" dirty="0">
                <a:sym typeface="Wingdings" panose="05000000000000000000" pitchFamily="2" charset="2"/>
              </a:rPr>
              <a:t>Befristet bis 31. Juli 2023 (Verlängerung um ein Jahr geplant)</a:t>
            </a:r>
          </a:p>
        </p:txBody>
      </p:sp>
      <p:sp>
        <p:nvSpPr>
          <p:cNvPr id="9" name="Abgerundetes Rechteck 8"/>
          <p:cNvSpPr/>
          <p:nvPr/>
        </p:nvSpPr>
        <p:spPr>
          <a:xfrm>
            <a:off x="699515" y="2409843"/>
            <a:ext cx="1975217" cy="3613585"/>
          </a:xfrm>
          <a:prstGeom prst="roundRect">
            <a:avLst/>
          </a:prstGeom>
          <a:solidFill>
            <a:srgbClr val="ECF8F6"/>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lvl="0" algn="ctr">
              <a:defRPr/>
            </a:pPr>
            <a:r>
              <a:rPr lang="de-DE" sz="1900" dirty="0">
                <a:solidFill>
                  <a:srgbClr val="000000"/>
                </a:solidFill>
              </a:rPr>
              <a:t>Weiterbildung für Beschäftigte in Kurzarbeit</a:t>
            </a:r>
          </a:p>
        </p:txBody>
      </p:sp>
    </p:spTree>
    <p:extLst>
      <p:ext uri="{BB962C8B-B14F-4D97-AF65-F5344CB8AC3E}">
        <p14:creationId xmlns:p14="http://schemas.microsoft.com/office/powerpoint/2010/main" val="1797807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1189683" y="816851"/>
            <a:ext cx="10269125" cy="1255728"/>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smtClean="0">
                <a:solidFill>
                  <a:srgbClr val="000000"/>
                </a:solidFill>
                <a:latin typeface="BundesSerif Regular"/>
              </a:rPr>
              <a:t>Umsetzung </a:t>
            </a:r>
            <a:r>
              <a:rPr lang="de-DE" sz="2800" dirty="0">
                <a:solidFill>
                  <a:srgbClr val="000000"/>
                </a:solidFill>
                <a:latin typeface="BundesSerif Regular"/>
              </a:rPr>
              <a:t>des </a:t>
            </a:r>
            <a:r>
              <a:rPr lang="de-DE" sz="2800" dirty="0" smtClean="0">
                <a:solidFill>
                  <a:srgbClr val="000000"/>
                </a:solidFill>
                <a:latin typeface="BundesSerif Regular"/>
              </a:rPr>
              <a:t>Koalitionsvertragsschwerpunkt </a:t>
            </a:r>
            <a:r>
              <a:rPr lang="de-DE" sz="2800" dirty="0">
                <a:solidFill>
                  <a:srgbClr val="000000"/>
                </a:solidFill>
                <a:latin typeface="BundesSerif Regular"/>
              </a:rPr>
              <a:t>Weiterbildungspolitik </a:t>
            </a:r>
            <a:r>
              <a:rPr lang="de-DE" sz="2800" dirty="0" smtClean="0">
                <a:solidFill>
                  <a:srgbClr val="000000"/>
                </a:solidFill>
                <a:latin typeface="BundesSerif Regular"/>
              </a:rPr>
              <a:t>durch </a:t>
            </a:r>
            <a:r>
              <a:rPr lang="de-DE" sz="2800" smtClean="0">
                <a:latin typeface="BundesSerif Regular"/>
              </a:rPr>
              <a:t>den Gesetzentwurf </a:t>
            </a:r>
            <a:r>
              <a:rPr lang="de-DE" sz="2800" smtClean="0">
                <a:solidFill>
                  <a:srgbClr val="000000"/>
                </a:solidFill>
                <a:latin typeface="BundesSerif Regular"/>
              </a:rPr>
              <a:t>Weiterbildungsgesetz</a:t>
            </a:r>
            <a:endParaRPr lang="de-DE" sz="2800" dirty="0">
              <a:solidFill>
                <a:srgbClr val="000000"/>
              </a:solidFill>
            </a:endParaRPr>
          </a:p>
        </p:txBody>
      </p:sp>
      <p:grpSp>
        <p:nvGrpSpPr>
          <p:cNvPr id="2" name="Gruppieren 1"/>
          <p:cNvGrpSpPr/>
          <p:nvPr/>
        </p:nvGrpSpPr>
        <p:grpSpPr>
          <a:xfrm>
            <a:off x="2531440" y="2124176"/>
            <a:ext cx="6712352" cy="3460649"/>
            <a:chOff x="2531440" y="2124176"/>
            <a:chExt cx="6712352" cy="3460649"/>
          </a:xfrm>
        </p:grpSpPr>
        <p:grpSp>
          <p:nvGrpSpPr>
            <p:cNvPr id="21" name="Gruppieren 20"/>
            <p:cNvGrpSpPr/>
            <p:nvPr/>
          </p:nvGrpSpPr>
          <p:grpSpPr>
            <a:xfrm>
              <a:off x="2531440" y="2124176"/>
              <a:ext cx="6712352" cy="3460649"/>
              <a:chOff x="2194201" y="2485788"/>
              <a:chExt cx="8124590" cy="3947756"/>
            </a:xfrm>
          </p:grpSpPr>
          <p:sp>
            <p:nvSpPr>
              <p:cNvPr id="11" name="Rechteck 10"/>
              <p:cNvSpPr/>
              <p:nvPr/>
            </p:nvSpPr>
            <p:spPr>
              <a:xfrm>
                <a:off x="2194201" y="3873838"/>
                <a:ext cx="2129727" cy="2559706"/>
              </a:xfrm>
              <a:prstGeom prst="rect">
                <a:avLst/>
              </a:prstGeom>
              <a:solidFill>
                <a:srgbClr val="ECF8F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453485" y="3892829"/>
                <a:ext cx="5865305" cy="956654"/>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a:off x="2232839" y="2485788"/>
                <a:ext cx="8085952" cy="1325189"/>
              </a:xfrm>
              <a:prstGeom prst="triangle">
                <a:avLst>
                  <a:gd name="adj" fmla="val 4987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815583" y="3167261"/>
                <a:ext cx="7219010" cy="456428"/>
              </a:xfrm>
              <a:prstGeom prst="rect">
                <a:avLst/>
              </a:prstGeom>
              <a:noFill/>
              <a:ln w="28575">
                <a:noFill/>
              </a:ln>
            </p:spPr>
            <p:txBody>
              <a:bodyPr wrap="square" rtlCol="0">
                <a:spAutoFit/>
              </a:bodyPr>
              <a:lstStyle/>
              <a:p>
                <a:pPr algn="ctr"/>
                <a:r>
                  <a:rPr lang="de-DE" sz="2000" b="1" dirty="0">
                    <a:ln>
                      <a:solidFill>
                        <a:schemeClr val="tx1"/>
                      </a:solidFill>
                    </a:ln>
                  </a:rPr>
                  <a:t>Weiterbildungsrepublik</a:t>
                </a:r>
              </a:p>
            </p:txBody>
          </p:sp>
          <p:sp>
            <p:nvSpPr>
              <p:cNvPr id="17" name="Textfeld 16"/>
              <p:cNvSpPr txBox="1"/>
              <p:nvPr/>
            </p:nvSpPr>
            <p:spPr>
              <a:xfrm>
                <a:off x="2194201" y="4739278"/>
                <a:ext cx="2584519" cy="667086"/>
              </a:xfrm>
              <a:prstGeom prst="rect">
                <a:avLst/>
              </a:prstGeom>
              <a:noFill/>
            </p:spPr>
            <p:txBody>
              <a:bodyPr wrap="square" rtlCol="0">
                <a:spAutoFit/>
              </a:bodyPr>
              <a:lstStyle/>
              <a:p>
                <a:pPr marL="285750" indent="-285750">
                  <a:buFont typeface="Wingdings" panose="05000000000000000000" pitchFamily="2" charset="2"/>
                  <a:buChar char="§"/>
                </a:pPr>
                <a:r>
                  <a:rPr lang="de-DE" sz="1600" b="1" dirty="0" smtClean="0">
                    <a:solidFill>
                      <a:schemeClr val="bg1">
                        <a:lumMod val="75000"/>
                      </a:schemeClr>
                    </a:solidFill>
                    <a:latin typeface="BundesSerif Regular" panose="02050002050300000203" pitchFamily="18" charset="0"/>
                  </a:rPr>
                  <a:t>Ausbildungs-garantie</a:t>
                </a:r>
                <a:endParaRPr lang="de-DE" sz="1600" b="1" dirty="0">
                  <a:solidFill>
                    <a:schemeClr val="bg1">
                      <a:lumMod val="75000"/>
                    </a:schemeClr>
                  </a:solidFill>
                  <a:latin typeface="BundesSerif Regular" panose="02050002050300000203" pitchFamily="18" charset="0"/>
                </a:endParaRPr>
              </a:p>
            </p:txBody>
          </p:sp>
        </p:grpSp>
        <p:sp>
          <p:nvSpPr>
            <p:cNvPr id="18" name="Rechteck 17"/>
            <p:cNvSpPr/>
            <p:nvPr/>
          </p:nvSpPr>
          <p:spPr>
            <a:xfrm>
              <a:off x="4398009" y="4745057"/>
              <a:ext cx="4845782" cy="839768"/>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5992" indent="-335992">
                <a:spcBef>
                  <a:spcPts val="667"/>
                </a:spcBef>
                <a:buFont typeface="Wingdings" panose="05000000000000000000" pitchFamily="2" charset="2"/>
                <a:buChar char="§"/>
              </a:pPr>
              <a:endParaRPr lang="de-DE" sz="1200" b="1" dirty="0">
                <a:solidFill>
                  <a:schemeClr val="tx1"/>
                </a:solidFill>
                <a:latin typeface="BundesSans Regular" panose="020B0002030500000203" pitchFamily="34" charset="0"/>
              </a:endParaRPr>
            </a:p>
          </p:txBody>
        </p:sp>
      </p:grpSp>
      <p:sp>
        <p:nvSpPr>
          <p:cNvPr id="19" name="Rechteck 18"/>
          <p:cNvSpPr/>
          <p:nvPr/>
        </p:nvSpPr>
        <p:spPr>
          <a:xfrm>
            <a:off x="4447005" y="3324997"/>
            <a:ext cx="4530305" cy="920765"/>
          </a:xfrm>
          <a:prstGeom prst="rect">
            <a:avLst/>
          </a:prstGeom>
        </p:spPr>
        <p:txBody>
          <a:bodyPr wrap="square">
            <a:spAutoFit/>
          </a:bodyPr>
          <a:lstStyle/>
          <a:p>
            <a:pPr marL="335992" indent="-335992">
              <a:spcBef>
                <a:spcPts val="667"/>
              </a:spcBef>
              <a:buFont typeface="Wingdings" panose="05000000000000000000" pitchFamily="2" charset="2"/>
              <a:buChar char="§"/>
            </a:pPr>
            <a:r>
              <a:rPr lang="de-DE" sz="1600" b="1" dirty="0">
                <a:latin typeface="BundesSerif Regular" panose="02050002050300000203" pitchFamily="18" charset="0"/>
              </a:rPr>
              <a:t>Reform Weiterbildungsförderung Beschäftigter           </a:t>
            </a:r>
            <a:endParaRPr lang="de-DE" sz="1600" b="1" dirty="0" smtClean="0">
              <a:latin typeface="BundesSerif Regular" panose="02050002050300000203" pitchFamily="18" charset="0"/>
            </a:endParaRPr>
          </a:p>
          <a:p>
            <a:pPr marL="335992" indent="-335992">
              <a:spcBef>
                <a:spcPts val="667"/>
              </a:spcBef>
              <a:buFont typeface="Wingdings" panose="05000000000000000000" pitchFamily="2" charset="2"/>
              <a:buChar char="§"/>
            </a:pPr>
            <a:r>
              <a:rPr lang="de-DE" sz="1600" b="1" dirty="0" smtClean="0">
                <a:latin typeface="BundesSerif Regular" panose="02050002050300000203" pitchFamily="18" charset="0"/>
              </a:rPr>
              <a:t>Einführung Qualifizierungsgeld </a:t>
            </a:r>
          </a:p>
        </p:txBody>
      </p:sp>
      <p:sp>
        <p:nvSpPr>
          <p:cNvPr id="6" name="Titel 5"/>
          <p:cNvSpPr>
            <a:spLocks noGrp="1"/>
          </p:cNvSpPr>
          <p:nvPr>
            <p:ph type="title"/>
          </p:nvPr>
        </p:nvSpPr>
        <p:spPr>
          <a:xfrm>
            <a:off x="4419648" y="4796443"/>
            <a:ext cx="4824143" cy="469453"/>
          </a:xfrm>
        </p:spPr>
        <p:txBody>
          <a:bodyPr/>
          <a:lstStyle/>
          <a:p>
            <a:pPr marL="335992" indent="-335992">
              <a:spcBef>
                <a:spcPts val="667"/>
              </a:spcBef>
              <a:buFont typeface="Wingdings" panose="05000000000000000000" pitchFamily="2" charset="2"/>
              <a:buChar char="§"/>
            </a:pPr>
            <a:r>
              <a:rPr lang="de-DE" sz="1600" b="1" dirty="0"/>
              <a:t>Verlängerung der Regelungen zu Erstattungen bei beruflicher Weiterbildung während Kurzarbeit </a:t>
            </a:r>
          </a:p>
        </p:txBody>
      </p:sp>
      <p:sp>
        <p:nvSpPr>
          <p:cNvPr id="48" name="Datumsplatzhalter 47"/>
          <p:cNvSpPr>
            <a:spLocks noGrp="1"/>
          </p:cNvSpPr>
          <p:nvPr>
            <p:ph type="dt" sz="half" idx="10"/>
          </p:nvPr>
        </p:nvSpPr>
        <p:spPr/>
        <p:txBody>
          <a:bodyPr/>
          <a:lstStyle/>
          <a:p>
            <a:r>
              <a:rPr lang="de-DE" dirty="0" smtClean="0"/>
              <a:t>16.05.2023</a:t>
            </a:r>
            <a:endParaRPr lang="de-DE" dirty="0"/>
          </a:p>
        </p:txBody>
      </p:sp>
      <p:sp>
        <p:nvSpPr>
          <p:cNvPr id="49" name="Foliennummernplatzhalter 48"/>
          <p:cNvSpPr>
            <a:spLocks noGrp="1"/>
          </p:cNvSpPr>
          <p:nvPr>
            <p:ph type="sldNum" sz="quarter" idx="4"/>
          </p:nvPr>
        </p:nvSpPr>
        <p:spPr/>
        <p:txBody>
          <a:bodyPr/>
          <a:lstStyle/>
          <a:p>
            <a:fld id="{B0C859FC-56B2-47FE-B34B-1F548B1D90D7}" type="slidenum">
              <a:rPr lang="de-DE" smtClean="0"/>
              <a:pPr/>
              <a:t>14</a:t>
            </a:fld>
            <a:endParaRPr lang="de-DE"/>
          </a:p>
        </p:txBody>
      </p:sp>
      <p:sp>
        <p:nvSpPr>
          <p:cNvPr id="51" name="Fußzeilenplatzhalter 50"/>
          <p:cNvSpPr>
            <a:spLocks noGrp="1"/>
          </p:cNvSpPr>
          <p:nvPr>
            <p:ph type="ftr" sz="quarter" idx="11"/>
          </p:nvPr>
        </p:nvSpPr>
        <p:spPr/>
        <p:txBody>
          <a:bodyPr/>
          <a:lstStyle/>
          <a:p>
            <a:r>
              <a:rPr lang="de-DE" smtClean="0"/>
              <a:t>18. IG Metall Fachtagung für Aktive in der beruflichen Bildung</a:t>
            </a:r>
            <a:endParaRPr lang="de-DE" dirty="0" smtClean="0"/>
          </a:p>
        </p:txBody>
      </p:sp>
    </p:spTree>
    <p:extLst>
      <p:ext uri="{BB962C8B-B14F-4D97-AF65-F5344CB8AC3E}">
        <p14:creationId xmlns:p14="http://schemas.microsoft.com/office/powerpoint/2010/main" val="173240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1189683" y="816851"/>
            <a:ext cx="10269125" cy="867930"/>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smtClean="0">
                <a:solidFill>
                  <a:srgbClr val="000000"/>
                </a:solidFill>
                <a:latin typeface="BundesSerif Regular"/>
              </a:rPr>
              <a:t>Selbstinitiierte </a:t>
            </a:r>
            <a:r>
              <a:rPr lang="de-DE" sz="2800" dirty="0">
                <a:solidFill>
                  <a:srgbClr val="000000"/>
                </a:solidFill>
                <a:latin typeface="BundesSerif Regular"/>
              </a:rPr>
              <a:t>Weiterbildung </a:t>
            </a:r>
            <a:r>
              <a:rPr lang="de-DE" sz="2800" dirty="0" smtClean="0">
                <a:solidFill>
                  <a:srgbClr val="000000"/>
                </a:solidFill>
                <a:latin typeface="BundesSerif Regular"/>
              </a:rPr>
              <a:t>stärken mit der im Koalitionsvertrag vereinbarten </a:t>
            </a:r>
            <a:r>
              <a:rPr lang="de-DE" sz="2800" dirty="0" err="1" smtClean="0">
                <a:solidFill>
                  <a:srgbClr val="000000"/>
                </a:solidFill>
                <a:latin typeface="BundesSerif Regular"/>
              </a:rPr>
              <a:t>Bildungs</a:t>
            </a:r>
            <a:r>
              <a:rPr lang="de-DE" sz="2800" dirty="0" smtClean="0">
                <a:solidFill>
                  <a:srgbClr val="000000"/>
                </a:solidFill>
                <a:latin typeface="BundesSerif Regular"/>
              </a:rPr>
              <a:t>(teil)zeit</a:t>
            </a:r>
            <a:endParaRPr lang="de-DE" sz="2800" dirty="0">
              <a:solidFill>
                <a:srgbClr val="000000"/>
              </a:solidFill>
            </a:endParaRPr>
          </a:p>
        </p:txBody>
      </p:sp>
      <p:grpSp>
        <p:nvGrpSpPr>
          <p:cNvPr id="23" name="Gruppieren 22"/>
          <p:cNvGrpSpPr/>
          <p:nvPr/>
        </p:nvGrpSpPr>
        <p:grpSpPr>
          <a:xfrm>
            <a:off x="103427" y="1972196"/>
            <a:ext cx="6712352" cy="3327087"/>
            <a:chOff x="2194201" y="2485788"/>
            <a:chExt cx="8124590" cy="3795395"/>
          </a:xfrm>
        </p:grpSpPr>
        <p:grpSp>
          <p:nvGrpSpPr>
            <p:cNvPr id="21" name="Gruppieren 20"/>
            <p:cNvGrpSpPr/>
            <p:nvPr/>
          </p:nvGrpSpPr>
          <p:grpSpPr>
            <a:xfrm>
              <a:off x="2194201" y="2485788"/>
              <a:ext cx="8124590" cy="3795395"/>
              <a:chOff x="2194201" y="2485788"/>
              <a:chExt cx="8124590" cy="3795395"/>
            </a:xfrm>
          </p:grpSpPr>
          <p:sp>
            <p:nvSpPr>
              <p:cNvPr id="11" name="Rechteck 10"/>
              <p:cNvSpPr/>
              <p:nvPr/>
            </p:nvSpPr>
            <p:spPr>
              <a:xfrm>
                <a:off x="2194201" y="3873838"/>
                <a:ext cx="2129727" cy="2407345"/>
              </a:xfrm>
              <a:prstGeom prst="rect">
                <a:avLst/>
              </a:prstGeom>
              <a:solidFill>
                <a:srgbClr val="ECF8F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453485" y="3892829"/>
                <a:ext cx="5865305" cy="982399"/>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a:off x="2232839" y="2485788"/>
                <a:ext cx="8085952" cy="1325189"/>
              </a:xfrm>
              <a:prstGeom prst="triangle">
                <a:avLst>
                  <a:gd name="adj" fmla="val 4987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815583" y="3167261"/>
                <a:ext cx="7219010" cy="456428"/>
              </a:xfrm>
              <a:prstGeom prst="rect">
                <a:avLst/>
              </a:prstGeom>
              <a:noFill/>
              <a:ln w="28575">
                <a:noFill/>
              </a:ln>
            </p:spPr>
            <p:txBody>
              <a:bodyPr wrap="square" rtlCol="0">
                <a:spAutoFit/>
              </a:bodyPr>
              <a:lstStyle/>
              <a:p>
                <a:pPr algn="ctr"/>
                <a:r>
                  <a:rPr lang="de-DE" sz="2000" b="1" dirty="0" smtClean="0">
                    <a:ln>
                      <a:solidFill>
                        <a:schemeClr val="tx1"/>
                      </a:solidFill>
                    </a:ln>
                  </a:rPr>
                  <a:t>Weiterbildungsrepublik</a:t>
                </a:r>
              </a:p>
            </p:txBody>
          </p:sp>
          <p:sp>
            <p:nvSpPr>
              <p:cNvPr id="17" name="Textfeld 16"/>
              <p:cNvSpPr txBox="1"/>
              <p:nvPr/>
            </p:nvSpPr>
            <p:spPr>
              <a:xfrm>
                <a:off x="2194201" y="4739278"/>
                <a:ext cx="2584519" cy="667086"/>
              </a:xfrm>
              <a:prstGeom prst="rect">
                <a:avLst/>
              </a:prstGeom>
              <a:noFill/>
            </p:spPr>
            <p:txBody>
              <a:bodyPr wrap="square" rtlCol="0">
                <a:spAutoFit/>
              </a:bodyPr>
              <a:lstStyle/>
              <a:p>
                <a:pPr marL="285750" indent="-285750">
                  <a:buFont typeface="Wingdings" panose="05000000000000000000" pitchFamily="2" charset="2"/>
                  <a:buChar char="§"/>
                </a:pPr>
                <a:r>
                  <a:rPr lang="de-DE" sz="1600" b="1" dirty="0" smtClean="0">
                    <a:solidFill>
                      <a:schemeClr val="bg1">
                        <a:lumMod val="75000"/>
                      </a:schemeClr>
                    </a:solidFill>
                    <a:latin typeface="BundesSerif Regular" panose="02050002050300000203" pitchFamily="18" charset="0"/>
                  </a:rPr>
                  <a:t>Ausbildungs-garantie</a:t>
                </a:r>
                <a:endParaRPr lang="de-DE" sz="1600" b="1" dirty="0">
                  <a:solidFill>
                    <a:schemeClr val="bg1">
                      <a:lumMod val="75000"/>
                    </a:schemeClr>
                  </a:solidFill>
                  <a:latin typeface="BundesSerif Regular" panose="02050002050300000203" pitchFamily="18" charset="0"/>
                </a:endParaRPr>
              </a:p>
            </p:txBody>
          </p:sp>
        </p:grpSp>
        <p:sp>
          <p:nvSpPr>
            <p:cNvPr id="18" name="Rechteck 17"/>
            <p:cNvSpPr/>
            <p:nvPr/>
          </p:nvSpPr>
          <p:spPr>
            <a:xfrm>
              <a:off x="4453485" y="5323212"/>
              <a:ext cx="5865305" cy="957971"/>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5992" indent="-335992">
                <a:spcBef>
                  <a:spcPts val="667"/>
                </a:spcBef>
                <a:buFont typeface="Wingdings" panose="05000000000000000000" pitchFamily="2" charset="2"/>
                <a:buChar char="§"/>
              </a:pPr>
              <a:endParaRPr lang="de-DE" sz="1200" b="1" dirty="0">
                <a:solidFill>
                  <a:schemeClr val="tx1"/>
                </a:solidFill>
                <a:latin typeface="BundesSans Regular" panose="020B0002030500000203" pitchFamily="34" charset="0"/>
              </a:endParaRPr>
            </a:p>
          </p:txBody>
        </p:sp>
      </p:grpSp>
      <p:sp>
        <p:nvSpPr>
          <p:cNvPr id="19" name="Rechteck 18"/>
          <p:cNvSpPr/>
          <p:nvPr/>
        </p:nvSpPr>
        <p:spPr>
          <a:xfrm>
            <a:off x="2018992" y="3152469"/>
            <a:ext cx="4530305" cy="920765"/>
          </a:xfrm>
          <a:prstGeom prst="rect">
            <a:avLst/>
          </a:prstGeom>
        </p:spPr>
        <p:txBody>
          <a:bodyPr wrap="square">
            <a:spAutoFit/>
          </a:bodyPr>
          <a:lstStyle/>
          <a:p>
            <a:pPr marL="335992" indent="-335992">
              <a:spcBef>
                <a:spcPts val="667"/>
              </a:spcBef>
              <a:buFont typeface="Wingdings" panose="05000000000000000000" pitchFamily="2" charset="2"/>
              <a:buChar char="§"/>
            </a:pPr>
            <a:r>
              <a:rPr lang="de-DE" sz="1600" b="1" dirty="0">
                <a:solidFill>
                  <a:schemeClr val="bg1">
                    <a:lumMod val="65000"/>
                  </a:schemeClr>
                </a:solidFill>
                <a:latin typeface="BundesSerif Regular" panose="02050002050300000203" pitchFamily="18" charset="0"/>
              </a:rPr>
              <a:t>Reform Weiterbildungsförderung Beschäftigter           </a:t>
            </a:r>
            <a:endParaRPr lang="de-DE" sz="1600" b="1" dirty="0" smtClean="0">
              <a:solidFill>
                <a:schemeClr val="bg1">
                  <a:lumMod val="65000"/>
                </a:schemeClr>
              </a:solidFill>
              <a:latin typeface="BundesSerif Regular" panose="02050002050300000203" pitchFamily="18" charset="0"/>
            </a:endParaRPr>
          </a:p>
          <a:p>
            <a:pPr marL="335992" indent="-335992">
              <a:spcBef>
                <a:spcPts val="667"/>
              </a:spcBef>
              <a:buFont typeface="Wingdings" panose="05000000000000000000" pitchFamily="2" charset="2"/>
              <a:buChar char="§"/>
            </a:pPr>
            <a:r>
              <a:rPr lang="de-DE" sz="1600" b="1" dirty="0" smtClean="0">
                <a:solidFill>
                  <a:schemeClr val="bg1">
                    <a:lumMod val="65000"/>
                  </a:schemeClr>
                </a:solidFill>
                <a:latin typeface="BundesSerif Regular" panose="02050002050300000203" pitchFamily="18" charset="0"/>
              </a:rPr>
              <a:t>Einführung Qualifizierungsgeld </a:t>
            </a:r>
          </a:p>
        </p:txBody>
      </p:sp>
      <p:sp>
        <p:nvSpPr>
          <p:cNvPr id="6" name="Titel 5"/>
          <p:cNvSpPr>
            <a:spLocks noGrp="1"/>
          </p:cNvSpPr>
          <p:nvPr>
            <p:ph type="title"/>
          </p:nvPr>
        </p:nvSpPr>
        <p:spPr>
          <a:xfrm>
            <a:off x="1991636" y="4510901"/>
            <a:ext cx="4589346" cy="757130"/>
          </a:xfrm>
        </p:spPr>
        <p:txBody>
          <a:bodyPr/>
          <a:lstStyle/>
          <a:p>
            <a:pPr marL="335992" indent="-335992">
              <a:spcBef>
                <a:spcPts val="667"/>
              </a:spcBef>
              <a:buFont typeface="Wingdings" panose="05000000000000000000" pitchFamily="2" charset="2"/>
              <a:buChar char="§"/>
            </a:pPr>
            <a:r>
              <a:rPr lang="de-DE" sz="1600" b="1" dirty="0">
                <a:solidFill>
                  <a:schemeClr val="bg1">
                    <a:lumMod val="65000"/>
                  </a:schemeClr>
                </a:solidFill>
              </a:rPr>
              <a:t>Verlängerung der Regelungen zu Erstattungen bei beruflicher Weiterbildung während Kurzarbeit </a:t>
            </a:r>
          </a:p>
        </p:txBody>
      </p:sp>
      <p:sp>
        <p:nvSpPr>
          <p:cNvPr id="20" name="Abgerundetes Rechteck 19"/>
          <p:cNvSpPr/>
          <p:nvPr/>
        </p:nvSpPr>
        <p:spPr>
          <a:xfrm>
            <a:off x="7694076" y="2626743"/>
            <a:ext cx="4268724" cy="3075507"/>
          </a:xfrm>
          <a:prstGeom prst="roundRect">
            <a:avLst/>
          </a:prstGeom>
          <a:solidFill>
            <a:srgbClr val="9BDDD4"/>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lvl="0">
              <a:defRPr/>
            </a:pPr>
            <a:r>
              <a:rPr lang="de-DE" sz="2000" b="1" dirty="0" smtClean="0">
                <a:solidFill>
                  <a:schemeClr val="tx1"/>
                </a:solidFill>
                <a:latin typeface="BundesSerif Regular" panose="02050002050300000203" pitchFamily="18" charset="0"/>
              </a:rPr>
              <a:t>Arbeitnehmer*innen-initiiertes Instrument</a:t>
            </a:r>
          </a:p>
          <a:p>
            <a:pPr lvl="0">
              <a:defRPr/>
            </a:pPr>
            <a:endParaRPr lang="de-DE" b="1" dirty="0">
              <a:solidFill>
                <a:schemeClr val="tx1"/>
              </a:solidFill>
              <a:latin typeface="BundesSerif Regular" panose="02050002050300000203" pitchFamily="18" charset="0"/>
            </a:endParaRPr>
          </a:p>
          <a:p>
            <a:pPr marL="285750" lvl="0" indent="-285750">
              <a:buFont typeface="Wingdings" panose="05000000000000000000" pitchFamily="2" charset="2"/>
              <a:buChar char="ü"/>
              <a:defRPr/>
            </a:pPr>
            <a:r>
              <a:rPr lang="de-DE" dirty="0">
                <a:solidFill>
                  <a:schemeClr val="tx1"/>
                </a:solidFill>
                <a:latin typeface="BundesSerif Regular" panose="02050002050300000203" pitchFamily="18" charset="0"/>
              </a:rPr>
              <a:t>Neues Instrument zur </a:t>
            </a:r>
            <a:r>
              <a:rPr lang="de-DE" dirty="0" smtClean="0">
                <a:solidFill>
                  <a:schemeClr val="tx1"/>
                </a:solidFill>
                <a:latin typeface="BundesSerif Regular" panose="02050002050300000203" pitchFamily="18" charset="0"/>
              </a:rPr>
              <a:t>selbstinitiierten Weiterbildung</a:t>
            </a:r>
          </a:p>
          <a:p>
            <a:pPr lvl="0">
              <a:defRPr/>
            </a:pPr>
            <a:endParaRPr lang="de-DE" dirty="0" smtClean="0">
              <a:solidFill>
                <a:schemeClr val="tx1"/>
              </a:solidFill>
              <a:latin typeface="BundesSerif Regular" panose="02050002050300000203" pitchFamily="18" charset="0"/>
            </a:endParaRPr>
          </a:p>
          <a:p>
            <a:pPr marL="285750" lvl="0" indent="-285750">
              <a:buFont typeface="Wingdings" panose="05000000000000000000" pitchFamily="2" charset="2"/>
              <a:buChar char="ü"/>
              <a:defRPr/>
            </a:pPr>
            <a:r>
              <a:rPr lang="de-DE" dirty="0" smtClean="0">
                <a:solidFill>
                  <a:schemeClr val="tx1"/>
                </a:solidFill>
                <a:latin typeface="BundesSerif Regular" panose="02050002050300000203" pitchFamily="18" charset="0"/>
              </a:rPr>
              <a:t>Neue Möglichkeiten für individuelle arbeitsmarktbezogene Weiterbildung</a:t>
            </a:r>
            <a:endParaRPr lang="de-DE" dirty="0" smtClean="0">
              <a:solidFill>
                <a:schemeClr val="tx1"/>
              </a:solidFill>
            </a:endParaRPr>
          </a:p>
        </p:txBody>
      </p:sp>
      <p:cxnSp>
        <p:nvCxnSpPr>
          <p:cNvPr id="45" name="Gerade Verbindung mit Pfeil 44"/>
          <p:cNvCxnSpPr/>
          <p:nvPr/>
        </p:nvCxnSpPr>
        <p:spPr>
          <a:xfrm>
            <a:off x="6383547" y="4278702"/>
            <a:ext cx="11731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Datumsplatzhalter 47"/>
          <p:cNvSpPr>
            <a:spLocks noGrp="1"/>
          </p:cNvSpPr>
          <p:nvPr>
            <p:ph type="dt" sz="half" idx="10"/>
          </p:nvPr>
        </p:nvSpPr>
        <p:spPr/>
        <p:txBody>
          <a:bodyPr/>
          <a:lstStyle/>
          <a:p>
            <a:r>
              <a:rPr lang="de-DE" dirty="0" smtClean="0"/>
              <a:t>16.05.2023</a:t>
            </a:r>
            <a:endParaRPr lang="de-DE" dirty="0"/>
          </a:p>
        </p:txBody>
      </p:sp>
      <p:sp>
        <p:nvSpPr>
          <p:cNvPr id="49" name="Foliennummernplatzhalter 48"/>
          <p:cNvSpPr>
            <a:spLocks noGrp="1"/>
          </p:cNvSpPr>
          <p:nvPr>
            <p:ph type="sldNum" sz="quarter" idx="4"/>
          </p:nvPr>
        </p:nvSpPr>
        <p:spPr/>
        <p:txBody>
          <a:bodyPr/>
          <a:lstStyle/>
          <a:p>
            <a:fld id="{B0C859FC-56B2-47FE-B34B-1F548B1D90D7}" type="slidenum">
              <a:rPr lang="de-DE" smtClean="0"/>
              <a:pPr/>
              <a:t>15</a:t>
            </a:fld>
            <a:endParaRPr lang="de-DE"/>
          </a:p>
        </p:txBody>
      </p:sp>
      <p:sp>
        <p:nvSpPr>
          <p:cNvPr id="51" name="Fußzeilenplatzhalter 50"/>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24" name="Rechteck 23"/>
          <p:cNvSpPr/>
          <p:nvPr/>
        </p:nvSpPr>
        <p:spPr>
          <a:xfrm>
            <a:off x="1969996" y="4124620"/>
            <a:ext cx="4845782" cy="277715"/>
          </a:xfrm>
          <a:prstGeom prst="rect">
            <a:avLst/>
          </a:prstGeom>
          <a:solidFill>
            <a:srgbClr val="BCEDF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5992" indent="-335992">
              <a:spcBef>
                <a:spcPts val="667"/>
              </a:spcBef>
              <a:buFont typeface="Wingdings" panose="05000000000000000000" pitchFamily="2" charset="2"/>
              <a:buChar char="§"/>
            </a:pPr>
            <a:r>
              <a:rPr lang="de-DE" b="1" dirty="0" err="1" smtClean="0">
                <a:solidFill>
                  <a:schemeClr val="tx1"/>
                </a:solidFill>
                <a:latin typeface="BundesSerif Regular" panose="02050002050300000203" pitchFamily="18" charset="0"/>
              </a:rPr>
              <a:t>Bildungs</a:t>
            </a:r>
            <a:r>
              <a:rPr lang="de-DE" b="1" dirty="0" smtClean="0">
                <a:solidFill>
                  <a:schemeClr val="tx1"/>
                </a:solidFill>
                <a:latin typeface="BundesSerif Regular" panose="02050002050300000203" pitchFamily="18" charset="0"/>
              </a:rPr>
              <a:t>(teil)zeit (weiteres Vorhaben)</a:t>
            </a:r>
            <a:endParaRPr lang="de-DE" b="1" dirty="0">
              <a:solidFill>
                <a:schemeClr val="tx1"/>
              </a:solidFill>
              <a:latin typeface="BundesSerif Regular" panose="02050002050300000203" pitchFamily="18" charset="0"/>
            </a:endParaRPr>
          </a:p>
        </p:txBody>
      </p:sp>
    </p:spTree>
    <p:extLst>
      <p:ext uri="{BB962C8B-B14F-4D97-AF65-F5344CB8AC3E}">
        <p14:creationId xmlns:p14="http://schemas.microsoft.com/office/powerpoint/2010/main" val="207576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189683" y="816851"/>
            <a:ext cx="10269125" cy="867930"/>
          </a:xfrm>
        </p:spPr>
        <p:txBody>
          <a:bodyPr/>
          <a:lstStyle/>
          <a:p>
            <a:r>
              <a:rPr lang="de-DE" sz="2800" dirty="0">
                <a:solidFill>
                  <a:srgbClr val="000000"/>
                </a:solidFill>
                <a:latin typeface="BundesSerif Regular"/>
              </a:rPr>
              <a:t>Weiterbildungsverbünde </a:t>
            </a:r>
            <a:r>
              <a:rPr lang="de-DE" sz="2800" dirty="0" smtClean="0">
                <a:solidFill>
                  <a:srgbClr val="000000"/>
                </a:solidFill>
                <a:latin typeface="BundesSerif Regular"/>
              </a:rPr>
              <a:t>und Weiterbildungsagenturen als Dreh- und Angelpunkt einer regionalen Wirtschafts- und Strukturpolitik</a:t>
            </a:r>
            <a:endParaRPr lang="de-DE" sz="2800" dirty="0">
              <a:solidFill>
                <a:srgbClr val="000000"/>
              </a:solidFill>
            </a:endParaRPr>
          </a:p>
        </p:txBody>
      </p:sp>
      <p:sp>
        <p:nvSpPr>
          <p:cNvPr id="10" name="Datumsplatzhalter 2"/>
          <p:cNvSpPr>
            <a:spLocks noGrp="1"/>
          </p:cNvSpPr>
          <p:nvPr>
            <p:ph type="dt" sz="half" idx="10"/>
          </p:nvPr>
        </p:nvSpPr>
        <p:spPr>
          <a:xfrm>
            <a:off x="280035" y="6384925"/>
            <a:ext cx="2743200" cy="365125"/>
          </a:xfrm>
        </p:spPr>
        <p:txBody>
          <a:bodyPr/>
          <a:lstStyle/>
          <a:p>
            <a:r>
              <a:rPr lang="de-DE" dirty="0" smtClean="0"/>
              <a:t>16.05.2023</a:t>
            </a:r>
            <a:endParaRPr lang="de-DE" dirty="0"/>
          </a:p>
        </p:txBody>
      </p:sp>
      <p:pic>
        <p:nvPicPr>
          <p:cNvPr id="19" name="Picture 2">
            <a:extLst>
              <a:ext uri="{FF2B5EF4-FFF2-40B4-BE49-F238E27FC236}">
                <a16:creationId xmlns:a16="http://schemas.microsoft.com/office/drawing/2014/main" id="{19752165-C178-4DB9-BEC8-41A74FA65001}"/>
              </a:ext>
            </a:extLst>
          </p:cNvPr>
          <p:cNvPicPr>
            <a:picLocks noChangeAspect="1"/>
          </p:cNvPicPr>
          <p:nvPr/>
        </p:nvPicPr>
        <p:blipFill>
          <a:blip r:embed="rId3"/>
          <a:stretch>
            <a:fillRect/>
          </a:stretch>
        </p:blipFill>
        <p:spPr>
          <a:xfrm>
            <a:off x="5499604" y="2727922"/>
            <a:ext cx="388012" cy="503214"/>
          </a:xfrm>
          <a:prstGeom prst="rect">
            <a:avLst/>
          </a:prstGeom>
        </p:spPr>
      </p:pic>
      <p:sp>
        <p:nvSpPr>
          <p:cNvPr id="21" name="Titel 1">
            <a:extLst>
              <a:ext uri="{FF2B5EF4-FFF2-40B4-BE49-F238E27FC236}">
                <a16:creationId xmlns:a16="http://schemas.microsoft.com/office/drawing/2014/main" id="{B8F07C9E-D6AC-4D3B-9DE2-25E74FE16A3E}"/>
              </a:ext>
            </a:extLst>
          </p:cNvPr>
          <p:cNvSpPr txBox="1">
            <a:spLocks/>
          </p:cNvSpPr>
          <p:nvPr/>
        </p:nvSpPr>
        <p:spPr>
          <a:xfrm>
            <a:off x="1844115" y="2160381"/>
            <a:ext cx="3008486" cy="1874472"/>
          </a:xfrm>
          <a:prstGeom prst="rect">
            <a:avLst/>
          </a:prstGeom>
          <a:solidFill>
            <a:schemeClr val="accent2">
              <a:lumMod val="20000"/>
              <a:lumOff val="80000"/>
              <a:alpha val="50196"/>
            </a:schemeClr>
          </a:solidFill>
          <a:ln w="25400" cap="flat" cmpd="sng" algn="ctr">
            <a:solidFill>
              <a:schemeClr val="accent1">
                <a:lumMod val="100000"/>
                <a:shade val="50000"/>
                <a:alpha val="0"/>
              </a:schemeClr>
            </a:solidFill>
            <a:prstDash val="solid"/>
            <a:round/>
            <a:headEnd type="none" w="med" len="med"/>
            <a:tailEnd type="none" w="med" len="med"/>
          </a:ln>
          <a:effectLst/>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1457029">
              <a:defRPr/>
            </a:pPr>
            <a:r>
              <a:rPr lang="de-DE" sz="1400" b="1" kern="0" dirty="0" smtClean="0">
                <a:solidFill>
                  <a:schemeClr val="tx1"/>
                </a:solidFill>
                <a:ea typeface="ＭＳ Ｐゴシック"/>
              </a:rPr>
              <a:t>Weiterbildungsverbünde</a:t>
            </a:r>
            <a:r>
              <a:rPr lang="de-DE" sz="1400" kern="0" dirty="0" smtClean="0">
                <a:solidFill>
                  <a:schemeClr val="tx1"/>
                </a:solidFill>
                <a:ea typeface="ＭＳ Ｐゴシック"/>
              </a:rPr>
              <a:t> </a:t>
            </a:r>
            <a:r>
              <a:rPr lang="de-DE" sz="1400" kern="0" dirty="0">
                <a:solidFill>
                  <a:schemeClr val="tx1"/>
                </a:solidFill>
                <a:ea typeface="ＭＳ Ｐゴシック"/>
              </a:rPr>
              <a:t>erhöhen die Weiterbildungsbeteiligung von KMU, verbessern die </a:t>
            </a:r>
            <a:r>
              <a:rPr lang="de-DE" sz="1400" kern="0" dirty="0" smtClean="0">
                <a:solidFill>
                  <a:schemeClr val="tx1"/>
                </a:solidFill>
                <a:ea typeface="ＭＳ Ｐゴシック"/>
              </a:rPr>
              <a:t>regionale Vernetzung </a:t>
            </a:r>
            <a:r>
              <a:rPr lang="de-DE" sz="1400" kern="0" dirty="0">
                <a:solidFill>
                  <a:schemeClr val="tx1"/>
                </a:solidFill>
                <a:ea typeface="ＭＳ Ｐゴシック"/>
              </a:rPr>
              <a:t>von großen und kleineren Unternehmen und verbessern das </a:t>
            </a:r>
            <a:r>
              <a:rPr lang="de-DE" sz="1400" kern="0" dirty="0" smtClean="0">
                <a:solidFill>
                  <a:schemeClr val="tx1"/>
                </a:solidFill>
                <a:ea typeface="ＭＳ Ｐゴシック"/>
              </a:rPr>
              <a:t>Weiterbildungsangebot.</a:t>
            </a:r>
            <a:endParaRPr lang="de-DE" sz="1400" kern="0" dirty="0">
              <a:solidFill>
                <a:schemeClr val="tx1"/>
              </a:solidFill>
              <a:ea typeface="ＭＳ Ｐゴシック"/>
            </a:endParaRPr>
          </a:p>
        </p:txBody>
      </p:sp>
      <p:grpSp>
        <p:nvGrpSpPr>
          <p:cNvPr id="36" name="Group 14">
            <a:extLst>
              <a:ext uri="{FF2B5EF4-FFF2-40B4-BE49-F238E27FC236}">
                <a16:creationId xmlns:a16="http://schemas.microsoft.com/office/drawing/2014/main" id="{EC6786B6-9E29-47E9-8955-0569853AB576}"/>
              </a:ext>
            </a:extLst>
          </p:cNvPr>
          <p:cNvGrpSpPr>
            <a:grpSpLocks/>
          </p:cNvGrpSpPr>
          <p:nvPr/>
        </p:nvGrpSpPr>
        <p:grpSpPr>
          <a:xfrm>
            <a:off x="1871037" y="4351276"/>
            <a:ext cx="4099051" cy="1717227"/>
            <a:chOff x="-5656186" y="1327969"/>
            <a:chExt cx="3846016" cy="1441179"/>
          </a:xfrm>
        </p:grpSpPr>
        <p:sp>
          <p:nvSpPr>
            <p:cNvPr id="37" name="Titel 1">
              <a:extLst>
                <a:ext uri="{FF2B5EF4-FFF2-40B4-BE49-F238E27FC236}">
                  <a16:creationId xmlns:a16="http://schemas.microsoft.com/office/drawing/2014/main" id="{B8F07C9E-D6AC-4D3B-9DE2-25E74FE16A3E}"/>
                </a:ext>
              </a:extLst>
            </p:cNvPr>
            <p:cNvSpPr txBox="1">
              <a:spLocks/>
            </p:cNvSpPr>
            <p:nvPr/>
          </p:nvSpPr>
          <p:spPr>
            <a:xfrm>
              <a:off x="-5656186" y="1327969"/>
              <a:ext cx="2797511" cy="1441179"/>
            </a:xfrm>
            <a:prstGeom prst="rect">
              <a:avLst/>
            </a:prstGeom>
            <a:solidFill>
              <a:srgbClr val="9BDDD4">
                <a:alpha val="50196"/>
              </a:srgbClr>
            </a:solidFill>
            <a:ln w="25400" cap="flat" cmpd="sng" algn="ctr">
              <a:solidFill>
                <a:schemeClr val="accent1">
                  <a:lumMod val="100000"/>
                  <a:shade val="50000"/>
                  <a:alpha val="0"/>
                </a:schemeClr>
              </a:solidFill>
              <a:prstDash val="solid"/>
              <a:round/>
              <a:headEnd type="none" w="med" len="med"/>
              <a:tailEnd type="none" w="med" len="med"/>
            </a:ln>
            <a:effectLst/>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de-DE" sz="1400" b="1" kern="0" dirty="0" smtClean="0">
                  <a:solidFill>
                    <a:schemeClr val="tx1"/>
                  </a:solidFill>
                  <a:ea typeface="ＭＳ Ｐゴシック"/>
                </a:rPr>
                <a:t>Weiterbildungsagenturen</a:t>
              </a:r>
              <a:r>
                <a:rPr lang="de-DE" sz="1400" kern="0" dirty="0" smtClean="0">
                  <a:solidFill>
                    <a:schemeClr val="tx1"/>
                  </a:solidFill>
                  <a:ea typeface="ＭＳ Ｐゴシック"/>
                </a:rPr>
                <a:t> bündeln die </a:t>
              </a:r>
              <a:r>
                <a:rPr lang="de-DE" sz="1400" kern="0" dirty="0">
                  <a:solidFill>
                    <a:schemeClr val="tx1"/>
                  </a:solidFill>
                  <a:ea typeface="ＭＳ Ｐゴシック"/>
                </a:rPr>
                <a:t>vielfältigen Beratungsangebote für </a:t>
              </a:r>
              <a:r>
                <a:rPr lang="de-DE" sz="1400" kern="0" dirty="0" smtClean="0">
                  <a:solidFill>
                    <a:schemeClr val="tx1"/>
                  </a:solidFill>
                  <a:ea typeface="ＭＳ Ｐゴシック"/>
                </a:rPr>
                <a:t> Weiterbildungsinteressierte und stärken Kooperation der Beratungsinstitutionen.</a:t>
              </a:r>
              <a:endParaRPr lang="de-DE" sz="1400" dirty="0">
                <a:solidFill>
                  <a:schemeClr val="tx1"/>
                </a:solidFill>
              </a:endParaRPr>
            </a:p>
          </p:txBody>
        </p:sp>
        <p:pic>
          <p:nvPicPr>
            <p:cNvPr id="38" name="Picture 2">
              <a:extLst>
                <a:ext uri="{FF2B5EF4-FFF2-40B4-BE49-F238E27FC236}">
                  <a16:creationId xmlns:a16="http://schemas.microsoft.com/office/drawing/2014/main" id="{19752165-C178-4DB9-BEC8-41A74FA65001}"/>
                </a:ext>
              </a:extLst>
            </p:cNvPr>
            <p:cNvPicPr>
              <a:picLocks noChangeAspect="1"/>
            </p:cNvPicPr>
            <p:nvPr/>
          </p:nvPicPr>
          <p:blipFill>
            <a:blip r:embed="rId3"/>
            <a:stretch>
              <a:fillRect/>
            </a:stretch>
          </p:blipFill>
          <p:spPr>
            <a:xfrm>
              <a:off x="-2251611" y="1746556"/>
              <a:ext cx="441441" cy="419369"/>
            </a:xfrm>
            <a:prstGeom prst="rect">
              <a:avLst/>
            </a:prstGeom>
          </p:spPr>
        </p:pic>
      </p:grpSp>
      <p:pic>
        <p:nvPicPr>
          <p:cNvPr id="13" name="Grafik 12"/>
          <p:cNvPicPr>
            <a:picLocks noChangeAspect="1"/>
          </p:cNvPicPr>
          <p:nvPr/>
        </p:nvPicPr>
        <p:blipFill>
          <a:blip r:embed="rId4"/>
          <a:stretch>
            <a:fillRect/>
          </a:stretch>
        </p:blipFill>
        <p:spPr>
          <a:xfrm>
            <a:off x="6204564" y="2426451"/>
            <a:ext cx="1792254" cy="1106156"/>
          </a:xfrm>
          <a:prstGeom prst="rect">
            <a:avLst/>
          </a:prstGeom>
        </p:spPr>
      </p:pic>
      <p:sp>
        <p:nvSpPr>
          <p:cNvPr id="3" name="Textfeld 2"/>
          <p:cNvSpPr txBox="1"/>
          <p:nvPr/>
        </p:nvSpPr>
        <p:spPr>
          <a:xfrm>
            <a:off x="4579298" y="1852408"/>
            <a:ext cx="362686" cy="707886"/>
          </a:xfrm>
          <a:prstGeom prst="rect">
            <a:avLst/>
          </a:prstGeom>
          <a:noFill/>
        </p:spPr>
        <p:txBody>
          <a:bodyPr wrap="square" rtlCol="0">
            <a:spAutoFit/>
          </a:bodyPr>
          <a:lstStyle/>
          <a:p>
            <a:r>
              <a:rPr lang="de-DE" sz="4000" dirty="0" smtClean="0">
                <a:sym typeface="Wingdings" panose="05000000000000000000" pitchFamily="2" charset="2"/>
              </a:rPr>
              <a:t></a:t>
            </a:r>
            <a:endParaRPr lang="de-DE" sz="4000" dirty="0"/>
          </a:p>
        </p:txBody>
      </p:sp>
      <p:sp>
        <p:nvSpPr>
          <p:cNvPr id="4" name="Textfeld 3"/>
          <p:cNvSpPr txBox="1"/>
          <p:nvPr/>
        </p:nvSpPr>
        <p:spPr>
          <a:xfrm>
            <a:off x="4579298" y="4029332"/>
            <a:ext cx="438150" cy="707886"/>
          </a:xfrm>
          <a:prstGeom prst="rect">
            <a:avLst/>
          </a:prstGeom>
          <a:noFill/>
        </p:spPr>
        <p:txBody>
          <a:bodyPr wrap="square" rtlCol="0">
            <a:spAutoFit/>
          </a:bodyPr>
          <a:lstStyle/>
          <a:p>
            <a:r>
              <a:rPr lang="de-DE" sz="4000" dirty="0" smtClean="0">
                <a:sym typeface="Wingdings" panose="05000000000000000000" pitchFamily="2" charset="2"/>
              </a:rPr>
              <a:t></a:t>
            </a:r>
            <a:endParaRPr lang="de-DE" sz="4000" dirty="0"/>
          </a:p>
        </p:txBody>
      </p:sp>
      <p:pic>
        <p:nvPicPr>
          <p:cNvPr id="5" name="Grafik 4"/>
          <p:cNvPicPr>
            <a:picLocks noChangeAspect="1"/>
          </p:cNvPicPr>
          <p:nvPr/>
        </p:nvPicPr>
        <p:blipFill>
          <a:blip r:embed="rId5"/>
          <a:stretch>
            <a:fillRect/>
          </a:stretch>
        </p:blipFill>
        <p:spPr>
          <a:xfrm>
            <a:off x="6491091" y="4383275"/>
            <a:ext cx="1219200" cy="1219200"/>
          </a:xfrm>
          <a:prstGeom prst="rect">
            <a:avLst/>
          </a:prstGeom>
        </p:spPr>
      </p:pic>
      <p:sp>
        <p:nvSpPr>
          <p:cNvPr id="2" name="Foliennummernplatzhalter 1"/>
          <p:cNvSpPr>
            <a:spLocks noGrp="1"/>
          </p:cNvSpPr>
          <p:nvPr>
            <p:ph type="sldNum" sz="quarter" idx="4"/>
          </p:nvPr>
        </p:nvSpPr>
        <p:spPr/>
        <p:txBody>
          <a:bodyPr/>
          <a:lstStyle/>
          <a:p>
            <a:fld id="{B0C859FC-56B2-47FE-B34B-1F548B1D90D7}" type="slidenum">
              <a:rPr lang="de-DE" smtClean="0"/>
              <a:pPr/>
              <a:t>16</a:t>
            </a:fld>
            <a:endParaRPr lang="de-DE"/>
          </a:p>
        </p:txBody>
      </p:sp>
      <p:sp>
        <p:nvSpPr>
          <p:cNvPr id="8" name="Fußzeilenplatzhalter 7"/>
          <p:cNvSpPr>
            <a:spLocks noGrp="1"/>
          </p:cNvSpPr>
          <p:nvPr>
            <p:ph type="ftr" sz="quarter" idx="11"/>
          </p:nvPr>
        </p:nvSpPr>
        <p:spPr/>
        <p:txBody>
          <a:bodyPr/>
          <a:lstStyle/>
          <a:p>
            <a:r>
              <a:rPr lang="de-DE" smtClean="0"/>
              <a:t>18. IG Metall Fachtagung für Aktive in der beruflichen Bildung</a:t>
            </a:r>
            <a:endParaRPr lang="de-DE" dirty="0" smtClean="0"/>
          </a:p>
        </p:txBody>
      </p:sp>
    </p:spTree>
    <p:extLst>
      <p:ext uri="{BB962C8B-B14F-4D97-AF65-F5344CB8AC3E}">
        <p14:creationId xmlns:p14="http://schemas.microsoft.com/office/powerpoint/2010/main" val="2703381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1189683" y="816851"/>
            <a:ext cx="10269125" cy="867930"/>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a:solidFill>
                  <a:srgbClr val="000000"/>
                </a:solidFill>
                <a:latin typeface="BundesSerif Regular"/>
              </a:rPr>
              <a:t>Weiterbildungspolitik als ein Schwerpunkt des </a:t>
            </a:r>
            <a:r>
              <a:rPr lang="de-DE" sz="2800" dirty="0" smtClean="0">
                <a:solidFill>
                  <a:srgbClr val="000000"/>
                </a:solidFill>
                <a:latin typeface="BundesSerif Regular"/>
              </a:rPr>
              <a:t>Koalitionsvertrages: </a:t>
            </a:r>
            <a:r>
              <a:rPr lang="de-DE" sz="2800" u="sng" dirty="0" smtClean="0">
                <a:solidFill>
                  <a:srgbClr val="000000"/>
                </a:solidFill>
                <a:latin typeface="BundesSerif Regular"/>
              </a:rPr>
              <a:t>Ausbildungsgarantie</a:t>
            </a:r>
            <a:endParaRPr lang="de-DE" sz="2800" u="sng" dirty="0">
              <a:solidFill>
                <a:srgbClr val="000000"/>
              </a:solidFill>
            </a:endParaRPr>
          </a:p>
        </p:txBody>
      </p:sp>
      <p:grpSp>
        <p:nvGrpSpPr>
          <p:cNvPr id="23" name="Gruppieren 22"/>
          <p:cNvGrpSpPr/>
          <p:nvPr/>
        </p:nvGrpSpPr>
        <p:grpSpPr>
          <a:xfrm>
            <a:off x="2721809" y="2600814"/>
            <a:ext cx="6712352" cy="3327087"/>
            <a:chOff x="2194201" y="2485788"/>
            <a:chExt cx="8124590" cy="3795395"/>
          </a:xfrm>
        </p:grpSpPr>
        <p:grpSp>
          <p:nvGrpSpPr>
            <p:cNvPr id="21" name="Gruppieren 20"/>
            <p:cNvGrpSpPr/>
            <p:nvPr/>
          </p:nvGrpSpPr>
          <p:grpSpPr>
            <a:xfrm>
              <a:off x="2194201" y="2485788"/>
              <a:ext cx="8124590" cy="3795395"/>
              <a:chOff x="2194201" y="2485788"/>
              <a:chExt cx="8124590" cy="3795395"/>
            </a:xfrm>
          </p:grpSpPr>
          <p:sp>
            <p:nvSpPr>
              <p:cNvPr id="11" name="Rechteck 10"/>
              <p:cNvSpPr/>
              <p:nvPr/>
            </p:nvSpPr>
            <p:spPr>
              <a:xfrm>
                <a:off x="2194201" y="3873838"/>
                <a:ext cx="2129727" cy="2407345"/>
              </a:xfrm>
              <a:prstGeom prst="rect">
                <a:avLst/>
              </a:prstGeom>
              <a:solidFill>
                <a:srgbClr val="ECF8F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453485" y="3892829"/>
                <a:ext cx="5865305" cy="100912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a:off x="2232839" y="2485788"/>
                <a:ext cx="8085952" cy="1325189"/>
              </a:xfrm>
              <a:prstGeom prst="triangle">
                <a:avLst>
                  <a:gd name="adj" fmla="val 4987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777233" y="3072539"/>
                <a:ext cx="7219010" cy="526647"/>
              </a:xfrm>
              <a:prstGeom prst="rect">
                <a:avLst/>
              </a:prstGeom>
              <a:noFill/>
              <a:ln w="28575">
                <a:noFill/>
              </a:ln>
            </p:spPr>
            <p:txBody>
              <a:bodyPr wrap="square" rtlCol="0">
                <a:spAutoFit/>
              </a:bodyPr>
              <a:lstStyle/>
              <a:p>
                <a:pPr algn="ctr"/>
                <a:r>
                  <a:rPr lang="de-DE" sz="2400" b="1" dirty="0">
                    <a:ln>
                      <a:solidFill>
                        <a:schemeClr val="tx1"/>
                      </a:solidFill>
                    </a:ln>
                  </a:rPr>
                  <a:t>Weiterbildungsrepublik</a:t>
                </a:r>
              </a:p>
            </p:txBody>
          </p:sp>
          <p:sp>
            <p:nvSpPr>
              <p:cNvPr id="17" name="Textfeld 16"/>
              <p:cNvSpPr txBox="1"/>
              <p:nvPr/>
            </p:nvSpPr>
            <p:spPr>
              <a:xfrm>
                <a:off x="2194201" y="4739278"/>
                <a:ext cx="2584519" cy="667086"/>
              </a:xfrm>
              <a:prstGeom prst="rect">
                <a:avLst/>
              </a:prstGeom>
              <a:noFill/>
            </p:spPr>
            <p:txBody>
              <a:bodyPr wrap="square" rtlCol="0">
                <a:spAutoFit/>
              </a:bodyPr>
              <a:lstStyle/>
              <a:p>
                <a:pPr marL="285750" indent="-285750">
                  <a:buFont typeface="Wingdings" panose="05000000000000000000" pitchFamily="2" charset="2"/>
                  <a:buChar char="§"/>
                </a:pPr>
                <a:r>
                  <a:rPr lang="de-DE" sz="1600" b="1" dirty="0" smtClean="0">
                    <a:latin typeface="BundesSerif Regular" panose="02050002050300000203" pitchFamily="18" charset="0"/>
                  </a:rPr>
                  <a:t>Ausbildungs-garantie</a:t>
                </a:r>
                <a:endParaRPr lang="de-DE" sz="1600" b="1" dirty="0">
                  <a:latin typeface="BundesSerif Regular" panose="02050002050300000203" pitchFamily="18" charset="0"/>
                </a:endParaRPr>
              </a:p>
            </p:txBody>
          </p:sp>
        </p:grpSp>
        <p:sp>
          <p:nvSpPr>
            <p:cNvPr id="18" name="Rechteck 17"/>
            <p:cNvSpPr/>
            <p:nvPr/>
          </p:nvSpPr>
          <p:spPr>
            <a:xfrm>
              <a:off x="4453485" y="5323212"/>
              <a:ext cx="5865305" cy="957971"/>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5992" indent="-335992">
                <a:spcBef>
                  <a:spcPts val="667"/>
                </a:spcBef>
                <a:buFont typeface="Wingdings" panose="05000000000000000000" pitchFamily="2" charset="2"/>
                <a:buChar char="§"/>
              </a:pPr>
              <a:endParaRPr lang="de-DE" sz="1200" b="1" dirty="0">
                <a:solidFill>
                  <a:schemeClr val="tx1"/>
                </a:solidFill>
                <a:latin typeface="BundesSans Regular" panose="020B0002030500000203" pitchFamily="34" charset="0"/>
              </a:endParaRPr>
            </a:p>
          </p:txBody>
        </p:sp>
      </p:grpSp>
      <p:sp>
        <p:nvSpPr>
          <p:cNvPr id="19" name="Rechteck 18"/>
          <p:cNvSpPr/>
          <p:nvPr/>
        </p:nvSpPr>
        <p:spPr>
          <a:xfrm>
            <a:off x="4664124" y="3781129"/>
            <a:ext cx="4530305" cy="920765"/>
          </a:xfrm>
          <a:prstGeom prst="rect">
            <a:avLst/>
          </a:prstGeom>
        </p:spPr>
        <p:txBody>
          <a:bodyPr wrap="square">
            <a:spAutoFit/>
          </a:bodyPr>
          <a:lstStyle/>
          <a:p>
            <a:pPr marL="335992" indent="-335992">
              <a:spcBef>
                <a:spcPts val="667"/>
              </a:spcBef>
              <a:buFont typeface="Wingdings" panose="05000000000000000000" pitchFamily="2" charset="2"/>
              <a:buChar char="§"/>
            </a:pPr>
            <a:r>
              <a:rPr lang="de-DE" sz="1600" b="1" dirty="0">
                <a:solidFill>
                  <a:schemeClr val="bg1">
                    <a:lumMod val="85000"/>
                  </a:schemeClr>
                </a:solidFill>
                <a:latin typeface="BundesSerif Regular" panose="02050002050300000203" pitchFamily="18" charset="0"/>
              </a:rPr>
              <a:t>Reform Weiterbildungsförderung Beschäftigter           </a:t>
            </a:r>
            <a:endParaRPr lang="de-DE" sz="1600" b="1" dirty="0" smtClean="0">
              <a:solidFill>
                <a:schemeClr val="bg1">
                  <a:lumMod val="85000"/>
                </a:schemeClr>
              </a:solidFill>
              <a:latin typeface="BundesSerif Regular" panose="02050002050300000203" pitchFamily="18" charset="0"/>
            </a:endParaRPr>
          </a:p>
          <a:p>
            <a:pPr marL="335992" indent="-335992">
              <a:spcBef>
                <a:spcPts val="667"/>
              </a:spcBef>
              <a:buFont typeface="Wingdings" panose="05000000000000000000" pitchFamily="2" charset="2"/>
              <a:buChar char="§"/>
            </a:pPr>
            <a:r>
              <a:rPr lang="de-DE" sz="1600" b="1" dirty="0" smtClean="0">
                <a:solidFill>
                  <a:schemeClr val="bg1">
                    <a:lumMod val="85000"/>
                  </a:schemeClr>
                </a:solidFill>
                <a:latin typeface="BundesSerif Regular" panose="02050002050300000203" pitchFamily="18" charset="0"/>
              </a:rPr>
              <a:t>Einführung Qualifizierungsgeld </a:t>
            </a:r>
          </a:p>
        </p:txBody>
      </p:sp>
      <p:sp>
        <p:nvSpPr>
          <p:cNvPr id="6" name="Titel 5"/>
          <p:cNvSpPr>
            <a:spLocks noGrp="1"/>
          </p:cNvSpPr>
          <p:nvPr>
            <p:ph type="title"/>
          </p:nvPr>
        </p:nvSpPr>
        <p:spPr>
          <a:xfrm>
            <a:off x="4599198" y="5129900"/>
            <a:ext cx="4568482" cy="757130"/>
          </a:xfrm>
        </p:spPr>
        <p:txBody>
          <a:bodyPr/>
          <a:lstStyle/>
          <a:p>
            <a:pPr marL="335992" indent="-335992">
              <a:spcBef>
                <a:spcPts val="667"/>
              </a:spcBef>
              <a:buFont typeface="Wingdings" panose="05000000000000000000" pitchFamily="2" charset="2"/>
              <a:buChar char="§"/>
            </a:pPr>
            <a:r>
              <a:rPr lang="de-DE" sz="1600" b="1" dirty="0">
                <a:solidFill>
                  <a:schemeClr val="bg1">
                    <a:lumMod val="85000"/>
                  </a:schemeClr>
                </a:solidFill>
              </a:rPr>
              <a:t>Verlängerung der Regelungen zu Erstattungen bei beruflicher Weiterbildung während Kurzarbeit </a:t>
            </a:r>
          </a:p>
        </p:txBody>
      </p:sp>
      <p:sp>
        <p:nvSpPr>
          <p:cNvPr id="48" name="Datumsplatzhalter 47"/>
          <p:cNvSpPr>
            <a:spLocks noGrp="1"/>
          </p:cNvSpPr>
          <p:nvPr>
            <p:ph type="dt" sz="half" idx="10"/>
          </p:nvPr>
        </p:nvSpPr>
        <p:spPr/>
        <p:txBody>
          <a:bodyPr/>
          <a:lstStyle/>
          <a:p>
            <a:r>
              <a:rPr lang="de-DE" dirty="0" smtClean="0"/>
              <a:t>16.05.2023</a:t>
            </a:r>
            <a:endParaRPr lang="de-DE" dirty="0"/>
          </a:p>
        </p:txBody>
      </p:sp>
      <p:sp>
        <p:nvSpPr>
          <p:cNvPr id="49" name="Foliennummernplatzhalter 48"/>
          <p:cNvSpPr>
            <a:spLocks noGrp="1"/>
          </p:cNvSpPr>
          <p:nvPr>
            <p:ph type="sldNum" sz="quarter" idx="4"/>
          </p:nvPr>
        </p:nvSpPr>
        <p:spPr/>
        <p:txBody>
          <a:bodyPr/>
          <a:lstStyle/>
          <a:p>
            <a:fld id="{B0C859FC-56B2-47FE-B34B-1F548B1D90D7}" type="slidenum">
              <a:rPr lang="de-DE" smtClean="0"/>
              <a:pPr/>
              <a:t>17</a:t>
            </a:fld>
            <a:endParaRPr lang="de-DE"/>
          </a:p>
        </p:txBody>
      </p:sp>
      <p:sp>
        <p:nvSpPr>
          <p:cNvPr id="51" name="Fußzeilenplatzhalter 50"/>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2" name="Rechteck 1"/>
          <p:cNvSpPr/>
          <p:nvPr/>
        </p:nvSpPr>
        <p:spPr>
          <a:xfrm>
            <a:off x="2175705" y="4483915"/>
            <a:ext cx="655949" cy="769441"/>
          </a:xfrm>
          <a:prstGeom prst="rect">
            <a:avLst/>
          </a:prstGeom>
        </p:spPr>
        <p:txBody>
          <a:bodyPr wrap="none">
            <a:spAutoFit/>
          </a:bodyPr>
          <a:lstStyle/>
          <a:p>
            <a:r>
              <a:rPr lang="de-DE" sz="4400" b="1" dirty="0"/>
              <a:t>→</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4" y="2888531"/>
            <a:ext cx="2253600" cy="3147651"/>
          </a:xfrm>
          <a:prstGeom prst="rect">
            <a:avLst/>
          </a:prstGeom>
        </p:spPr>
      </p:pic>
    </p:spTree>
    <p:extLst>
      <p:ext uri="{BB962C8B-B14F-4D97-AF65-F5344CB8AC3E}">
        <p14:creationId xmlns:p14="http://schemas.microsoft.com/office/powerpoint/2010/main" val="2062711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B40221D-24FF-481F-9884-5274669C10F4}" type="datetime1">
              <a:rPr lang="de-DE" smtClean="0"/>
              <a:t>15.05.2023</a:t>
            </a:fld>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18</a:t>
            </a:fld>
            <a:endParaRPr lang="de-DE"/>
          </a:p>
        </p:txBody>
      </p:sp>
      <p:sp>
        <p:nvSpPr>
          <p:cNvPr id="6" name="Titel 5"/>
          <p:cNvSpPr>
            <a:spLocks noGrp="1"/>
          </p:cNvSpPr>
          <p:nvPr>
            <p:ph type="title"/>
          </p:nvPr>
        </p:nvSpPr>
        <p:spPr>
          <a:xfrm>
            <a:off x="699516" y="1690637"/>
            <a:ext cx="10515600" cy="577081"/>
          </a:xfrm>
        </p:spPr>
        <p:txBody>
          <a:bodyPr/>
          <a:lstStyle/>
          <a:p>
            <a:r>
              <a:rPr lang="de-DE" dirty="0" smtClean="0"/>
              <a:t>Ausbildungsgarantie</a:t>
            </a:r>
            <a:endParaRPr lang="de-DE" dirty="0"/>
          </a:p>
        </p:txBody>
      </p:sp>
      <p:sp>
        <p:nvSpPr>
          <p:cNvPr id="10" name="Textplatzhalter 1"/>
          <p:cNvSpPr>
            <a:spLocks noGrp="1"/>
          </p:cNvSpPr>
          <p:nvPr>
            <p:ph idx="1"/>
          </p:nvPr>
        </p:nvSpPr>
        <p:spPr>
          <a:xfrm>
            <a:off x="699516" y="2423103"/>
            <a:ext cx="10515600" cy="1589463"/>
          </a:xfrm>
        </p:spPr>
        <p:txBody>
          <a:bodyPr>
            <a:normAutofit/>
          </a:bodyPr>
          <a:lstStyle/>
          <a:p>
            <a:r>
              <a:rPr lang="de-DE" sz="2400" dirty="0" smtClean="0"/>
              <a:t>„</a:t>
            </a:r>
            <a:r>
              <a:rPr lang="x-none" sz="2400" dirty="0"/>
              <a:t>Wir wollen eine </a:t>
            </a:r>
            <a:r>
              <a:rPr lang="x-none" sz="2400" b="1" dirty="0"/>
              <a:t>Ausbildungsgarantie</a:t>
            </a:r>
            <a:r>
              <a:rPr lang="x-none" sz="2400" dirty="0"/>
              <a:t>, die allen Jugendlichen einen Zugang zu einer vollqualifizierenden Berufsausbildung ermöglicht, stets vorrangig im Betrieb</a:t>
            </a:r>
            <a:r>
              <a:rPr lang="x-none" sz="2400" dirty="0" smtClean="0"/>
              <a:t>.</a:t>
            </a:r>
            <a:r>
              <a:rPr lang="de-DE" sz="2400" dirty="0" smtClean="0"/>
              <a:t> </a:t>
            </a:r>
            <a:r>
              <a:rPr lang="de-DE" sz="2400" dirty="0"/>
              <a:t>“ </a:t>
            </a:r>
            <a:r>
              <a:rPr lang="de-DE" sz="2400" dirty="0" smtClean="0"/>
              <a:t>(KoaV 2021, S. 66)</a:t>
            </a:r>
            <a:endParaRPr lang="tr-TR" sz="2400" dirty="0"/>
          </a:p>
        </p:txBody>
      </p:sp>
    </p:spTree>
    <p:extLst>
      <p:ext uri="{BB962C8B-B14F-4D97-AF65-F5344CB8AC3E}">
        <p14:creationId xmlns:p14="http://schemas.microsoft.com/office/powerpoint/2010/main" val="2339694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19</a:t>
            </a:fld>
            <a:endParaRPr lang="de-DE"/>
          </a:p>
        </p:txBody>
      </p:sp>
      <p:sp>
        <p:nvSpPr>
          <p:cNvPr id="6" name="Titel 5"/>
          <p:cNvSpPr>
            <a:spLocks noGrp="1"/>
          </p:cNvSpPr>
          <p:nvPr>
            <p:ph type="title"/>
          </p:nvPr>
        </p:nvSpPr>
        <p:spPr>
          <a:xfrm>
            <a:off x="699516" y="1690637"/>
            <a:ext cx="10515600" cy="577081"/>
          </a:xfrm>
        </p:spPr>
        <p:txBody>
          <a:bodyPr/>
          <a:lstStyle/>
          <a:p>
            <a:r>
              <a:rPr lang="de-DE" dirty="0" smtClean="0"/>
              <a:t>Ausbildungsgarantie</a:t>
            </a:r>
            <a:endParaRPr lang="de-DE" dirty="0"/>
          </a:p>
        </p:txBody>
      </p:sp>
      <p:sp>
        <p:nvSpPr>
          <p:cNvPr id="2" name="Inhaltsplatzhalter 1"/>
          <p:cNvSpPr>
            <a:spLocks noGrp="1"/>
          </p:cNvSpPr>
          <p:nvPr>
            <p:ph idx="1"/>
          </p:nvPr>
        </p:nvSpPr>
        <p:spPr/>
        <p:txBody>
          <a:bodyPr/>
          <a:lstStyle/>
          <a:p>
            <a:r>
              <a:rPr lang="de-DE" sz="2400" dirty="0"/>
              <a:t>Zugang in die Ausbildungsgarantie bedeutet nicht nur Ausbildungsstellenangebot, sondern Umsetzung durch Angebote  </a:t>
            </a:r>
            <a:br>
              <a:rPr lang="de-DE" sz="2400" dirty="0"/>
            </a:br>
            <a:endParaRPr lang="de-DE" sz="2400" dirty="0" smtClean="0"/>
          </a:p>
          <a:p>
            <a:pPr marL="457200" indent="-457200">
              <a:buFont typeface="+mj-lt"/>
              <a:buAutoNum type="arabicParenBoth"/>
            </a:pPr>
            <a:r>
              <a:rPr lang="de-DE" sz="2400" dirty="0" smtClean="0"/>
              <a:t>der </a:t>
            </a:r>
            <a:r>
              <a:rPr lang="de-DE" sz="2400" dirty="0"/>
              <a:t>Beratung, beruflichen Orientierung und Vermittlung, </a:t>
            </a:r>
            <a:endParaRPr lang="de-DE" sz="2400" dirty="0" smtClean="0"/>
          </a:p>
          <a:p>
            <a:pPr marL="457200" indent="-457200">
              <a:buFont typeface="+mj-lt"/>
              <a:buAutoNum type="arabicParenBoth"/>
            </a:pPr>
            <a:r>
              <a:rPr lang="de-DE" sz="2400" dirty="0" smtClean="0"/>
              <a:t>zur </a:t>
            </a:r>
            <a:r>
              <a:rPr lang="de-DE" sz="2400" dirty="0"/>
              <a:t>Mobilitätsförderung und </a:t>
            </a:r>
            <a:endParaRPr lang="de-DE" sz="2400" dirty="0" smtClean="0"/>
          </a:p>
          <a:p>
            <a:pPr marL="457200" indent="-457200">
              <a:buFont typeface="+mj-lt"/>
              <a:buAutoNum type="arabicParenBoth"/>
            </a:pPr>
            <a:r>
              <a:rPr lang="de-DE" sz="2400" dirty="0" smtClean="0"/>
              <a:t>für </a:t>
            </a:r>
            <a:r>
              <a:rPr lang="de-DE" sz="2400" dirty="0"/>
              <a:t>zusätzliche außerbetriebliche Betriebsausbildungen für Marktbenachteiligte als „</a:t>
            </a:r>
            <a:r>
              <a:rPr lang="de-DE" sz="2400" dirty="0" err="1"/>
              <a:t>ultima</a:t>
            </a:r>
            <a:r>
              <a:rPr lang="de-DE" sz="2400" dirty="0"/>
              <a:t> </a:t>
            </a:r>
            <a:r>
              <a:rPr lang="de-DE" sz="2400" dirty="0" err="1"/>
              <a:t>ratio</a:t>
            </a:r>
            <a:r>
              <a:rPr lang="de-DE" sz="2400" dirty="0"/>
              <a:t>“. </a:t>
            </a:r>
          </a:p>
          <a:p>
            <a:endParaRPr lang="de-DE" dirty="0"/>
          </a:p>
        </p:txBody>
      </p:sp>
    </p:spTree>
    <p:extLst>
      <p:ext uri="{BB962C8B-B14F-4D97-AF65-F5344CB8AC3E}">
        <p14:creationId xmlns:p14="http://schemas.microsoft.com/office/powerpoint/2010/main" val="255509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dirty="0" smtClean="0"/>
              <a:t>16.05.2023</a:t>
            </a:r>
            <a:endParaRPr lang="de-DE" dirty="0"/>
          </a:p>
        </p:txBody>
      </p:sp>
      <p:sp>
        <p:nvSpPr>
          <p:cNvPr id="6" name="Fußzeilenplatzhalter 5"/>
          <p:cNvSpPr>
            <a:spLocks noGrp="1"/>
          </p:cNvSpPr>
          <p:nvPr>
            <p:ph type="ftr" sz="quarter" idx="11"/>
          </p:nvPr>
        </p:nvSpPr>
        <p:spPr/>
        <p:txBody>
          <a:bodyPr/>
          <a:lstStyle/>
          <a:p>
            <a:r>
              <a:rPr lang="de-DE" dirty="0" smtClean="0"/>
              <a:t>18. IG Metall Fachtagung für Aktive in der beruflichen Bildung</a:t>
            </a:r>
          </a:p>
        </p:txBody>
      </p:sp>
      <p:sp>
        <p:nvSpPr>
          <p:cNvPr id="7" name="Foliennummernplatzhalter 6"/>
          <p:cNvSpPr>
            <a:spLocks noGrp="1"/>
          </p:cNvSpPr>
          <p:nvPr>
            <p:ph type="sldNum" sz="quarter" idx="12"/>
          </p:nvPr>
        </p:nvSpPr>
        <p:spPr/>
        <p:txBody>
          <a:bodyPr/>
          <a:lstStyle/>
          <a:p>
            <a:fld id="{B0C859FC-56B2-47FE-B34B-1F548B1D90D7}" type="slidenum">
              <a:rPr lang="de-DE" smtClean="0"/>
              <a:pPr/>
              <a:t>2</a:t>
            </a:fld>
            <a:endParaRPr lang="de-DE"/>
          </a:p>
        </p:txBody>
      </p:sp>
      <p:sp>
        <p:nvSpPr>
          <p:cNvPr id="10" name="Titel 1">
            <a:extLst>
              <a:ext uri="{FF2B5EF4-FFF2-40B4-BE49-F238E27FC236}">
                <a16:creationId xmlns:a16="http://schemas.microsoft.com/office/drawing/2014/main" id="{B8F07C9E-D6AC-4D3B-9DE2-25E74FE16A3E}"/>
              </a:ext>
            </a:extLst>
          </p:cNvPr>
          <p:cNvSpPr txBox="1">
            <a:spLocks/>
          </p:cNvSpPr>
          <p:nvPr/>
        </p:nvSpPr>
        <p:spPr>
          <a:xfrm>
            <a:off x="2320545" y="2968614"/>
            <a:ext cx="6260149" cy="1143000"/>
          </a:xfrm>
          <a:prstGeom prst="rect">
            <a:avLst/>
          </a:prstGeom>
          <a:solidFill>
            <a:srgbClr val="ECF8F6"/>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defTabSz="1457029">
              <a:buFont typeface="Arial" panose="020B0604020202020204" pitchFamily="34" charset="0"/>
              <a:buChar char="•"/>
              <a:defRPr/>
            </a:pPr>
            <a:r>
              <a:rPr lang="de-DE" sz="2000" b="1" kern="0" dirty="0">
                <a:solidFill>
                  <a:schemeClr val="tx1"/>
                </a:solidFill>
                <a:ea typeface="ＭＳ Ｐゴシック"/>
              </a:rPr>
              <a:t>50% </a:t>
            </a:r>
            <a:r>
              <a:rPr lang="de-DE" sz="2000" b="1" kern="0" dirty="0" smtClean="0">
                <a:solidFill>
                  <a:schemeClr val="tx1"/>
                </a:solidFill>
                <a:ea typeface="ＭＳ Ｐゴシック"/>
              </a:rPr>
              <a:t>keine </a:t>
            </a:r>
            <a:r>
              <a:rPr lang="de-DE" sz="2000" b="1" kern="0" dirty="0">
                <a:solidFill>
                  <a:schemeClr val="tx1"/>
                </a:solidFill>
                <a:ea typeface="ＭＳ Ｐゴシック"/>
              </a:rPr>
              <a:t>systematische </a:t>
            </a:r>
            <a:r>
              <a:rPr lang="de-DE" sz="2000" b="1" kern="0" dirty="0" smtClean="0">
                <a:solidFill>
                  <a:schemeClr val="tx1"/>
                </a:solidFill>
                <a:ea typeface="ＭＳ Ｐゴシック"/>
              </a:rPr>
              <a:t>Personalplanung haben</a:t>
            </a:r>
            <a:endParaRPr lang="de-DE" sz="2000" b="1" kern="0" dirty="0">
              <a:solidFill>
                <a:schemeClr val="tx1"/>
              </a:solidFill>
              <a:ea typeface="ＭＳ Ｐゴシック"/>
            </a:endParaRPr>
          </a:p>
          <a:p>
            <a:pPr marL="285750" indent="-285750" defTabSz="1457029">
              <a:buFont typeface="Arial" panose="020B0604020202020204" pitchFamily="34" charset="0"/>
              <a:buChar char="•"/>
              <a:defRPr/>
            </a:pPr>
            <a:r>
              <a:rPr lang="de-DE" sz="2000" b="1" kern="0" dirty="0">
                <a:solidFill>
                  <a:schemeClr val="tx1"/>
                </a:solidFill>
                <a:ea typeface="ＭＳ Ｐゴシック"/>
              </a:rPr>
              <a:t>50% </a:t>
            </a:r>
            <a:r>
              <a:rPr lang="de-DE" sz="2000" b="1" kern="0" dirty="0" smtClean="0">
                <a:solidFill>
                  <a:schemeClr val="tx1"/>
                </a:solidFill>
                <a:ea typeface="ＭＳ Ｐゴシック"/>
              </a:rPr>
              <a:t>Bedarfe </a:t>
            </a:r>
            <a:r>
              <a:rPr lang="de-DE" sz="2000" b="1" kern="0" dirty="0">
                <a:solidFill>
                  <a:schemeClr val="tx1"/>
                </a:solidFill>
                <a:ea typeface="ＭＳ Ｐゴシック"/>
              </a:rPr>
              <a:t>nicht </a:t>
            </a:r>
            <a:r>
              <a:rPr lang="de-DE" sz="2000" b="1" kern="0" dirty="0" smtClean="0">
                <a:solidFill>
                  <a:schemeClr val="tx1"/>
                </a:solidFill>
                <a:ea typeface="ＭＳ Ｐゴシック"/>
              </a:rPr>
              <a:t>systematisch ermitteln</a:t>
            </a:r>
          </a:p>
          <a:p>
            <a:pPr defTabSz="1457029">
              <a:defRPr/>
            </a:pPr>
            <a:r>
              <a:rPr lang="de-DE" sz="900" kern="0" dirty="0" smtClean="0">
                <a:solidFill>
                  <a:schemeClr val="tx1"/>
                </a:solidFill>
                <a:ea typeface="ＭＳ Ｐゴシック"/>
              </a:rPr>
              <a:t>Quelle: 2019</a:t>
            </a:r>
            <a:endParaRPr lang="de-DE" sz="900" kern="0" dirty="0">
              <a:solidFill>
                <a:schemeClr val="tx1"/>
              </a:solidFill>
              <a:ea typeface="ＭＳ Ｐゴシック"/>
            </a:endParaRPr>
          </a:p>
        </p:txBody>
      </p:sp>
      <p:sp>
        <p:nvSpPr>
          <p:cNvPr id="12" name="Titel 5"/>
          <p:cNvSpPr txBox="1">
            <a:spLocks/>
          </p:cNvSpPr>
          <p:nvPr/>
        </p:nvSpPr>
        <p:spPr>
          <a:xfrm>
            <a:off x="699516" y="1690637"/>
            <a:ext cx="10515600" cy="658863"/>
          </a:xfrm>
          <a:prstGeom prst="rect">
            <a:avLst/>
          </a:prstGeom>
        </p:spPr>
        <p:txBody>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dirty="0" smtClean="0"/>
              <a:t>IG Metall-Betriebsrätebefragungen zeigen, dass von den teilnehmenden Betrieben: </a:t>
            </a:r>
          </a:p>
          <a:p>
            <a:endParaRPr lang="de-DE" dirty="0"/>
          </a:p>
          <a:p>
            <a:r>
              <a:rPr lang="de-DE" sz="5400" b="1" dirty="0" smtClean="0"/>
              <a:t>→</a:t>
            </a:r>
          </a:p>
          <a:p>
            <a:endParaRPr lang="de-DE" sz="5400" b="1" dirty="0" smtClean="0"/>
          </a:p>
          <a:p>
            <a:r>
              <a:rPr lang="de-DE" sz="5400" b="1" dirty="0"/>
              <a:t>→</a:t>
            </a:r>
            <a:endParaRPr lang="de-DE" sz="5400" dirty="0"/>
          </a:p>
          <a:p>
            <a:endParaRPr lang="de-DE" dirty="0"/>
          </a:p>
        </p:txBody>
      </p:sp>
      <p:sp>
        <p:nvSpPr>
          <p:cNvPr id="13" name="Titel 1">
            <a:extLst>
              <a:ext uri="{FF2B5EF4-FFF2-40B4-BE49-F238E27FC236}">
                <a16:creationId xmlns:a16="http://schemas.microsoft.com/office/drawing/2014/main" id="{B8F07C9E-D6AC-4D3B-9DE2-25E74FE16A3E}"/>
              </a:ext>
            </a:extLst>
          </p:cNvPr>
          <p:cNvSpPr txBox="1">
            <a:spLocks/>
          </p:cNvSpPr>
          <p:nvPr/>
        </p:nvSpPr>
        <p:spPr>
          <a:xfrm>
            <a:off x="2320544" y="4378365"/>
            <a:ext cx="6260149" cy="1396038"/>
          </a:xfrm>
          <a:prstGeom prst="rect">
            <a:avLst/>
          </a:prstGeom>
          <a:solidFill>
            <a:srgbClr val="ECF8F6"/>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457029">
              <a:defRPr/>
            </a:pPr>
            <a:r>
              <a:rPr lang="de-DE" sz="2000" b="1" kern="0" dirty="0" smtClean="0">
                <a:solidFill>
                  <a:schemeClr val="tx1"/>
                </a:solidFill>
                <a:ea typeface="ＭＳ Ｐゴシック"/>
              </a:rPr>
              <a:t>….als Ursache für den Fachkräftemangel nennen</a:t>
            </a:r>
          </a:p>
          <a:p>
            <a:pPr marL="285750" indent="-285750" defTabSz="1457029">
              <a:buFont typeface="Arial" panose="020B0604020202020204" pitchFamily="34" charset="0"/>
              <a:buChar char="•"/>
              <a:defRPr/>
            </a:pPr>
            <a:r>
              <a:rPr lang="de-DE" sz="2000" b="1" kern="0" dirty="0" smtClean="0">
                <a:solidFill>
                  <a:schemeClr val="tx1"/>
                </a:solidFill>
                <a:ea typeface="ＭＳ Ｐゴシック"/>
              </a:rPr>
              <a:t>31% zu </a:t>
            </a:r>
            <a:r>
              <a:rPr lang="de-DE" sz="2000" b="1" kern="0" dirty="0">
                <a:solidFill>
                  <a:schemeClr val="tx1"/>
                </a:solidFill>
                <a:ea typeface="ＭＳ Ｐゴシック"/>
              </a:rPr>
              <a:t>wenig Ausbildung </a:t>
            </a:r>
            <a:endParaRPr lang="de-DE" sz="2000" b="1" kern="0" dirty="0" smtClean="0">
              <a:solidFill>
                <a:schemeClr val="tx1"/>
              </a:solidFill>
              <a:ea typeface="ＭＳ Ｐゴシック"/>
            </a:endParaRPr>
          </a:p>
          <a:p>
            <a:pPr marL="285750" indent="-285750" defTabSz="1457029">
              <a:buFont typeface="Arial" panose="020B0604020202020204" pitchFamily="34" charset="0"/>
              <a:buChar char="•"/>
              <a:defRPr/>
            </a:pPr>
            <a:r>
              <a:rPr lang="de-DE" sz="2000" b="1" kern="0" dirty="0" smtClean="0">
                <a:solidFill>
                  <a:schemeClr val="tx1"/>
                </a:solidFill>
                <a:ea typeface="ＭＳ Ｐゴシック"/>
              </a:rPr>
              <a:t>26% unzureichende Weiterbildungsmöglichkeiten</a:t>
            </a:r>
          </a:p>
          <a:p>
            <a:pPr defTabSz="1457029">
              <a:defRPr/>
            </a:pPr>
            <a:r>
              <a:rPr lang="de-DE" sz="900" kern="0" dirty="0">
                <a:solidFill>
                  <a:schemeClr val="tx1"/>
                </a:solidFill>
                <a:ea typeface="ＭＳ Ｐゴシック"/>
              </a:rPr>
              <a:t>Quelle: </a:t>
            </a:r>
            <a:r>
              <a:rPr lang="de-DE" sz="900" kern="0" dirty="0" smtClean="0">
                <a:solidFill>
                  <a:schemeClr val="tx1"/>
                </a:solidFill>
                <a:ea typeface="ＭＳ Ｐゴシック"/>
              </a:rPr>
              <a:t>2023</a:t>
            </a:r>
            <a:endParaRPr lang="de-DE" sz="2000" b="1" kern="0" dirty="0">
              <a:solidFill>
                <a:schemeClr val="tx1"/>
              </a:solidFill>
              <a:ea typeface="ＭＳ Ｐゴシック"/>
            </a:endParaRPr>
          </a:p>
        </p:txBody>
      </p:sp>
    </p:spTree>
    <p:extLst>
      <p:ext uri="{BB962C8B-B14F-4D97-AF65-F5344CB8AC3E}">
        <p14:creationId xmlns:p14="http://schemas.microsoft.com/office/powerpoint/2010/main" val="3419182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20</a:t>
            </a:fld>
            <a:endParaRPr lang="de-DE"/>
          </a:p>
        </p:txBody>
      </p:sp>
      <p:sp>
        <p:nvSpPr>
          <p:cNvPr id="6" name="Titel 5"/>
          <p:cNvSpPr>
            <a:spLocks noGrp="1"/>
          </p:cNvSpPr>
          <p:nvPr>
            <p:ph type="title"/>
          </p:nvPr>
        </p:nvSpPr>
        <p:spPr>
          <a:xfrm>
            <a:off x="699516" y="1690637"/>
            <a:ext cx="10515600" cy="577081"/>
          </a:xfrm>
        </p:spPr>
        <p:txBody>
          <a:bodyPr/>
          <a:lstStyle/>
          <a:p>
            <a:r>
              <a:rPr lang="de-DE" dirty="0" smtClean="0"/>
              <a:t>Ausbildungsgarantie</a:t>
            </a:r>
            <a:endParaRPr lang="de-DE" dirty="0"/>
          </a:p>
        </p:txBody>
      </p:sp>
      <p:sp>
        <p:nvSpPr>
          <p:cNvPr id="2" name="Inhaltsplatzhalter 1"/>
          <p:cNvSpPr>
            <a:spLocks noGrp="1"/>
          </p:cNvSpPr>
          <p:nvPr>
            <p:ph idx="1"/>
          </p:nvPr>
        </p:nvSpPr>
        <p:spPr/>
        <p:txBody>
          <a:bodyPr/>
          <a:lstStyle/>
          <a:p>
            <a:pPr>
              <a:spcBef>
                <a:spcPts val="667"/>
              </a:spcBef>
              <a:spcAft>
                <a:spcPts val="1200"/>
              </a:spcAft>
            </a:pPr>
            <a:r>
              <a:rPr lang="de-DE" sz="2400" dirty="0"/>
              <a:t>Etablierte Strukturen und bereits vorhandene Unterstützungsangebote nutzen und um weitere Angebote ergänzen, u. a. </a:t>
            </a:r>
            <a:r>
              <a:rPr lang="de-DE" sz="2400" dirty="0" smtClean="0"/>
              <a:t>zur</a:t>
            </a:r>
            <a:endParaRPr lang="de-DE" sz="2400" dirty="0"/>
          </a:p>
          <a:p>
            <a:pPr marL="1028700" lvl="1" indent="-342900">
              <a:spcBef>
                <a:spcPts val="667"/>
              </a:spcBef>
              <a:spcAft>
                <a:spcPts val="600"/>
              </a:spcAft>
              <a:buFont typeface="Wingdings" panose="05000000000000000000" pitchFamily="2" charset="2"/>
              <a:buChar char="Ø"/>
            </a:pPr>
            <a:r>
              <a:rPr lang="de-DE" sz="2400" dirty="0"/>
              <a:t>Förderung berufsorientierender Praktika am Übergang Schule-Beruf, </a:t>
            </a:r>
          </a:p>
          <a:p>
            <a:pPr marL="1028700" lvl="1" indent="-342900">
              <a:spcBef>
                <a:spcPts val="667"/>
              </a:spcBef>
              <a:spcAft>
                <a:spcPts val="600"/>
              </a:spcAft>
              <a:buFont typeface="Wingdings" panose="05000000000000000000" pitchFamily="2" charset="2"/>
              <a:buChar char="Ø"/>
            </a:pPr>
            <a:r>
              <a:rPr lang="de-DE" sz="2400" dirty="0"/>
              <a:t>Förderung eines Mobilitätszuschusses und </a:t>
            </a:r>
          </a:p>
          <a:p>
            <a:pPr marL="1028700" lvl="1" indent="-342900">
              <a:spcBef>
                <a:spcPts val="667"/>
              </a:spcBef>
              <a:buFont typeface="Wingdings" panose="05000000000000000000" pitchFamily="2" charset="2"/>
              <a:buChar char="Ø"/>
            </a:pPr>
            <a:r>
              <a:rPr lang="de-DE" sz="2400" dirty="0"/>
              <a:t>Öffnung von außerbetrieblichen Berufsausbildungen für </a:t>
            </a:r>
            <a:r>
              <a:rPr lang="de-DE" sz="2400" dirty="0" smtClean="0"/>
              <a:t>Marktbenachteiligte (Rechtsanspruch).</a:t>
            </a:r>
            <a:endParaRPr lang="de-DE" sz="2400" dirty="0"/>
          </a:p>
          <a:p>
            <a:endParaRPr lang="de-DE" dirty="0"/>
          </a:p>
        </p:txBody>
      </p:sp>
    </p:spTree>
    <p:extLst>
      <p:ext uri="{BB962C8B-B14F-4D97-AF65-F5344CB8AC3E}">
        <p14:creationId xmlns:p14="http://schemas.microsoft.com/office/powerpoint/2010/main" val="4189354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B40221D-24FF-481F-9884-5274669C10F4}" type="datetime1">
              <a:rPr lang="de-DE" smtClean="0"/>
              <a:t>15.05.2023</a:t>
            </a:fld>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21</a:t>
            </a:fld>
            <a:endParaRPr lang="de-DE"/>
          </a:p>
        </p:txBody>
      </p:sp>
      <p:pic>
        <p:nvPicPr>
          <p:cNvPr id="7" name="Grafik 6"/>
          <p:cNvPicPr>
            <a:picLocks noChangeAspect="1"/>
          </p:cNvPicPr>
          <p:nvPr/>
        </p:nvPicPr>
        <p:blipFill>
          <a:blip r:embed="rId3"/>
          <a:stretch>
            <a:fillRect/>
          </a:stretch>
        </p:blipFill>
        <p:spPr>
          <a:xfrm>
            <a:off x="875958" y="1786898"/>
            <a:ext cx="4294553" cy="4174004"/>
          </a:xfrm>
          <a:prstGeom prst="rect">
            <a:avLst/>
          </a:prstGeom>
        </p:spPr>
      </p:pic>
      <p:sp>
        <p:nvSpPr>
          <p:cNvPr id="6" name="Titel 5"/>
          <p:cNvSpPr>
            <a:spLocks noGrp="1"/>
          </p:cNvSpPr>
          <p:nvPr>
            <p:ph type="title"/>
          </p:nvPr>
        </p:nvSpPr>
        <p:spPr>
          <a:xfrm>
            <a:off x="6640937" y="2363497"/>
            <a:ext cx="3900541" cy="646331"/>
          </a:xfrm>
        </p:spPr>
        <p:txBody>
          <a:bodyPr/>
          <a:lstStyle/>
          <a:p>
            <a:r>
              <a:rPr lang="de-DE" sz="4000" dirty="0" smtClean="0"/>
              <a:t>Rettung in Sicht</a:t>
            </a:r>
            <a:endParaRPr lang="de-DE" sz="4000" dirty="0"/>
          </a:p>
        </p:txBody>
      </p:sp>
    </p:spTree>
    <p:extLst>
      <p:ext uri="{BB962C8B-B14F-4D97-AF65-F5344CB8AC3E}">
        <p14:creationId xmlns:p14="http://schemas.microsoft.com/office/powerpoint/2010/main" val="3590689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89314" y="4201885"/>
            <a:ext cx="2904309" cy="646331"/>
          </a:xfrm>
          <a:prstGeom prst="rect">
            <a:avLst/>
          </a:prstGeom>
          <a:solidFill>
            <a:srgbClr val="003557"/>
          </a:solidFill>
        </p:spPr>
        <p:txBody>
          <a:bodyPr wrap="square" rtlCol="0">
            <a:spAutoFit/>
          </a:bodyPr>
          <a:lstStyle/>
          <a:p>
            <a:pPr algn="ctr"/>
            <a:endParaRPr lang="de-DE" sz="3600" dirty="0">
              <a:solidFill>
                <a:schemeClr val="bg2"/>
              </a:solidFill>
            </a:endParaRPr>
          </a:p>
        </p:txBody>
      </p:sp>
      <p:sp>
        <p:nvSpPr>
          <p:cNvPr id="2" name="Textfeld 1"/>
          <p:cNvSpPr txBox="1"/>
          <p:nvPr/>
        </p:nvSpPr>
        <p:spPr>
          <a:xfrm>
            <a:off x="1431471" y="2310366"/>
            <a:ext cx="3666308" cy="2308324"/>
          </a:xfrm>
          <a:prstGeom prst="rect">
            <a:avLst/>
          </a:prstGeom>
          <a:solidFill>
            <a:srgbClr val="003557"/>
          </a:solidFill>
        </p:spPr>
        <p:txBody>
          <a:bodyPr wrap="square" rtlCol="0">
            <a:spAutoFit/>
          </a:bodyPr>
          <a:lstStyle/>
          <a:p>
            <a:pPr algn="ctr"/>
            <a:r>
              <a:rPr lang="de-DE" sz="3600" dirty="0" smtClean="0">
                <a:solidFill>
                  <a:schemeClr val="bg2"/>
                </a:solidFill>
              </a:rPr>
              <a:t>Jetzt sind Sie dran!</a:t>
            </a:r>
          </a:p>
          <a:p>
            <a:pPr algn="ctr"/>
            <a:r>
              <a:rPr lang="de-DE" sz="3600" dirty="0" smtClean="0">
                <a:solidFill>
                  <a:schemeClr val="bg2"/>
                </a:solidFill>
              </a:rPr>
              <a:t>Ihre Fragen und Antworten.</a:t>
            </a:r>
          </a:p>
        </p:txBody>
      </p:sp>
    </p:spTree>
    <p:extLst>
      <p:ext uri="{BB962C8B-B14F-4D97-AF65-F5344CB8AC3E}">
        <p14:creationId xmlns:p14="http://schemas.microsoft.com/office/powerpoint/2010/main" val="313271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3</a:t>
            </a:fld>
            <a:endParaRPr lang="de-DE"/>
          </a:p>
        </p:txBody>
      </p:sp>
      <p:sp>
        <p:nvSpPr>
          <p:cNvPr id="10" name="Inhaltsplatzhalter 9"/>
          <p:cNvSpPr>
            <a:spLocks noGrp="1"/>
          </p:cNvSpPr>
          <p:nvPr>
            <p:ph idx="1"/>
          </p:nvPr>
        </p:nvSpPr>
        <p:spPr>
          <a:xfrm>
            <a:off x="699516" y="2337079"/>
            <a:ext cx="10515600" cy="1248438"/>
          </a:xfrm>
        </p:spPr>
        <p:txBody>
          <a:bodyPr>
            <a:normAutofit fontScale="92500" lnSpcReduction="10000"/>
          </a:bodyPr>
          <a:lstStyle/>
          <a:p>
            <a:pPr algn="ctr"/>
            <a:r>
              <a:rPr lang="de-DE" sz="4800" dirty="0"/>
              <a:t>„Der einzelne Mensch trägt die Verantwortung für seine Weiterbildung</a:t>
            </a:r>
            <a:r>
              <a:rPr lang="de-DE" sz="4800" dirty="0" smtClean="0"/>
              <a:t>.“</a:t>
            </a:r>
          </a:p>
          <a:p>
            <a:pPr algn="ctr"/>
            <a:endParaRPr lang="de-DE" sz="4300" dirty="0"/>
          </a:p>
        </p:txBody>
      </p:sp>
      <p:sp>
        <p:nvSpPr>
          <p:cNvPr id="11" name="Textfeld 10"/>
          <p:cNvSpPr txBox="1"/>
          <p:nvPr/>
        </p:nvSpPr>
        <p:spPr>
          <a:xfrm>
            <a:off x="7433387" y="3701239"/>
            <a:ext cx="4758613" cy="646331"/>
          </a:xfrm>
          <a:prstGeom prst="rect">
            <a:avLst/>
          </a:prstGeom>
          <a:noFill/>
        </p:spPr>
        <p:txBody>
          <a:bodyPr wrap="square" rtlCol="0">
            <a:spAutoFit/>
          </a:bodyPr>
          <a:lstStyle/>
          <a:p>
            <a:r>
              <a:rPr lang="de-DE" dirty="0" smtClean="0"/>
              <a:t>Schweizer Bundesgesetz über die Weiterbildung (</a:t>
            </a:r>
            <a:r>
              <a:rPr lang="de-DE" dirty="0" err="1" smtClean="0"/>
              <a:t>WeBIG</a:t>
            </a:r>
            <a:r>
              <a:rPr lang="de-DE" dirty="0" smtClean="0"/>
              <a:t>)</a:t>
            </a:r>
            <a:endParaRPr lang="de-DE" dirty="0"/>
          </a:p>
        </p:txBody>
      </p:sp>
    </p:spTree>
    <p:extLst>
      <p:ext uri="{BB962C8B-B14F-4D97-AF65-F5344CB8AC3E}">
        <p14:creationId xmlns:p14="http://schemas.microsoft.com/office/powerpoint/2010/main" val="38840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4</a:t>
            </a:fld>
            <a:endParaRPr lang="de-DE"/>
          </a:p>
        </p:txBody>
      </p:sp>
      <p:sp>
        <p:nvSpPr>
          <p:cNvPr id="10" name="Inhaltsplatzhalter 9"/>
          <p:cNvSpPr>
            <a:spLocks noGrp="1"/>
          </p:cNvSpPr>
          <p:nvPr>
            <p:ph idx="1"/>
          </p:nvPr>
        </p:nvSpPr>
        <p:spPr>
          <a:xfrm>
            <a:off x="699516" y="2337078"/>
            <a:ext cx="10515600" cy="2659465"/>
          </a:xfrm>
        </p:spPr>
        <p:txBody>
          <a:bodyPr>
            <a:normAutofit fontScale="55000" lnSpcReduction="20000"/>
          </a:bodyPr>
          <a:lstStyle/>
          <a:p>
            <a:pPr algn="ctr">
              <a:lnSpc>
                <a:spcPts val="4600"/>
              </a:lnSpc>
            </a:pPr>
            <a:r>
              <a:rPr lang="de-DE" sz="4600" dirty="0"/>
              <a:t>„Auch wenn die Verantwortung für die betriebliche Weiterbildung vorrangig bei den Arbeitgebern und Betrieben liegt, bleibt es wichtige Aufgabe der arbeitsmarktpolitischen Weiterbildung, Arbeitnehmerinnen und Arbeitnehmer sowie die Betriebe bei qualifikatorischen Anpassungen zu unterstützen. “</a:t>
            </a:r>
            <a:endParaRPr lang="de-DE" sz="4600" dirty="0" smtClean="0"/>
          </a:p>
          <a:p>
            <a:pPr algn="ctr"/>
            <a:endParaRPr lang="de-DE" sz="4300" dirty="0"/>
          </a:p>
        </p:txBody>
      </p:sp>
      <p:sp>
        <p:nvSpPr>
          <p:cNvPr id="11" name="Textfeld 10"/>
          <p:cNvSpPr txBox="1"/>
          <p:nvPr/>
        </p:nvSpPr>
        <p:spPr>
          <a:xfrm>
            <a:off x="9322493" y="4996543"/>
            <a:ext cx="4758613" cy="523220"/>
          </a:xfrm>
          <a:prstGeom prst="rect">
            <a:avLst/>
          </a:prstGeom>
          <a:noFill/>
        </p:spPr>
        <p:txBody>
          <a:bodyPr wrap="square" rtlCol="0">
            <a:spAutoFit/>
          </a:bodyPr>
          <a:lstStyle/>
          <a:p>
            <a:r>
              <a:rPr lang="de-DE" sz="2800" dirty="0" smtClean="0"/>
              <a:t>BMAS</a:t>
            </a:r>
            <a:endParaRPr lang="de-DE" sz="2800" dirty="0"/>
          </a:p>
        </p:txBody>
      </p:sp>
      <p:sp>
        <p:nvSpPr>
          <p:cNvPr id="7" name="Datumsplatzhalter 2"/>
          <p:cNvSpPr txBox="1">
            <a:spLocks/>
          </p:cNvSpPr>
          <p:nvPr/>
        </p:nvSpPr>
        <p:spPr>
          <a:xfrm>
            <a:off x="201080" y="6396395"/>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BundesSans Regular" panose="020B000203050000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16.05.2023</a:t>
            </a:r>
            <a:endParaRPr lang="de-DE" dirty="0"/>
          </a:p>
        </p:txBody>
      </p:sp>
    </p:spTree>
    <p:extLst>
      <p:ext uri="{BB962C8B-B14F-4D97-AF65-F5344CB8AC3E}">
        <p14:creationId xmlns:p14="http://schemas.microsoft.com/office/powerpoint/2010/main" val="183282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4"/>
          <p:cNvSpPr txBox="1">
            <a:spLocks/>
          </p:cNvSpPr>
          <p:nvPr/>
        </p:nvSpPr>
        <p:spPr>
          <a:xfrm>
            <a:off x="1305907" y="1030264"/>
            <a:ext cx="10515600" cy="867930"/>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a:t>Die Nationale Weiterbildungsstrategie (NWS) als gemeinsame Richtschnur hin zu einer neuen Weiterbildungskultur</a:t>
            </a:r>
          </a:p>
        </p:txBody>
      </p:sp>
      <p:sp>
        <p:nvSpPr>
          <p:cNvPr id="2" name="Rechteck 1"/>
          <p:cNvSpPr/>
          <p:nvPr/>
        </p:nvSpPr>
        <p:spPr>
          <a:xfrm>
            <a:off x="3082556" y="3292678"/>
            <a:ext cx="1276350" cy="69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BundesSerif Regular"/>
              <a:ea typeface="+mn-ea"/>
              <a:cs typeface="+mn-cs"/>
            </a:endParaRPr>
          </a:p>
        </p:txBody>
      </p:sp>
      <p:pic>
        <p:nvPicPr>
          <p:cNvPr id="14" name="Grafik 13"/>
          <p:cNvPicPr>
            <a:picLocks noChangeAspect="1"/>
          </p:cNvPicPr>
          <p:nvPr/>
        </p:nvPicPr>
        <p:blipFill>
          <a:blip r:embed="rId3"/>
          <a:stretch>
            <a:fillRect/>
          </a:stretch>
        </p:blipFill>
        <p:spPr>
          <a:xfrm>
            <a:off x="3140226" y="4815647"/>
            <a:ext cx="928611" cy="607818"/>
          </a:xfrm>
          <a:prstGeom prst="rect">
            <a:avLst/>
          </a:prstGeom>
        </p:spPr>
      </p:pic>
      <p:pic>
        <p:nvPicPr>
          <p:cNvPr id="15" name="Grafik 14">
            <a:extLst>
              <a:ext uri="{FF2B5EF4-FFF2-40B4-BE49-F238E27FC236}">
                <a16:creationId xmlns:a16="http://schemas.microsoft.com/office/drawing/2014/main" id="{2E7543BA-1210-F54B-8134-B4897D158553}"/>
              </a:ext>
            </a:extLst>
          </p:cNvPr>
          <p:cNvPicPr>
            <a:picLocks noChangeAspect="1"/>
          </p:cNvPicPr>
          <p:nvPr/>
        </p:nvPicPr>
        <p:blipFill>
          <a:blip r:embed="rId4"/>
          <a:stretch>
            <a:fillRect/>
          </a:stretch>
        </p:blipFill>
        <p:spPr>
          <a:xfrm>
            <a:off x="634714" y="2763305"/>
            <a:ext cx="2071590" cy="1190305"/>
          </a:xfrm>
          <a:prstGeom prst="rect">
            <a:avLst/>
          </a:prstGeom>
        </p:spPr>
      </p:pic>
      <p:pic>
        <p:nvPicPr>
          <p:cNvPr id="16" name="Picture 2" descr="Bundesministerium für Wirtschaft und Klimaschutz – Wikipedia"/>
          <p:cNvPicPr>
            <a:picLocks noChangeAspect="1" noChangeArrowheads="1"/>
          </p:cNvPicPr>
          <p:nvPr/>
        </p:nvPicPr>
        <p:blipFill rotWithShape="1">
          <a:blip r:embed="rId5">
            <a:extLst>
              <a:ext uri="{28A0092B-C50C-407E-A947-70E740481C1C}">
                <a14:useLocalDpi xmlns:a14="http://schemas.microsoft.com/office/drawing/2010/main" val="0"/>
              </a:ext>
            </a:extLst>
          </a:blip>
          <a:srcRect b="16879"/>
          <a:stretch/>
        </p:blipFill>
        <p:spPr bwMode="auto">
          <a:xfrm>
            <a:off x="2600350" y="2779757"/>
            <a:ext cx="1589498" cy="819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MBF Logo — AG Prof. Dr. Jane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110" y="4105176"/>
            <a:ext cx="1355555" cy="6663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tartse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794" y="2916161"/>
            <a:ext cx="1081799" cy="4678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Pressefotos und Logo | Arbeitgeberverband Gesamtmet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2722" y="4852183"/>
            <a:ext cx="658789" cy="3906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Bundesarbeitgeberverband Chemie e.V. (BAVC) | Netzwerk EB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98470" y="4914931"/>
            <a:ext cx="1819961" cy="327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IGBCE - Jahreshauptversammlu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0244" y="3742345"/>
            <a:ext cx="731630" cy="7316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Vereinte Dienstleistungsgewerkschaf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997" t="12134" r="20692" b="15734"/>
          <a:stretch/>
        </p:blipFill>
        <p:spPr bwMode="auto">
          <a:xfrm>
            <a:off x="5812864" y="3771278"/>
            <a:ext cx="713007" cy="6510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Portfolio IG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416" r="25083"/>
          <a:stretch/>
        </p:blipFill>
        <p:spPr bwMode="auto">
          <a:xfrm>
            <a:off x="4645894" y="3747095"/>
            <a:ext cx="682454" cy="7500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Datei:DGB.svg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28556" y="3771278"/>
            <a:ext cx="1080724" cy="6737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Logo"/>
          <p:cNvPicPr>
            <a:picLocks noChangeAspect="1"/>
          </p:cNvPicPr>
          <p:nvPr/>
        </p:nvPicPr>
        <p:blipFill rotWithShape="1">
          <a:blip r:embed="rId14" cstate="print">
            <a:extLst>
              <a:ext uri="{28A0092B-C50C-407E-A947-70E740481C1C}">
                <a14:useLocalDpi xmlns:a14="http://schemas.microsoft.com/office/drawing/2010/main" val="0"/>
              </a:ext>
            </a:extLst>
          </a:blip>
          <a:srcRect r="84939" b="957"/>
          <a:stretch/>
        </p:blipFill>
        <p:spPr>
          <a:xfrm>
            <a:off x="4387138" y="2896348"/>
            <a:ext cx="457200" cy="407561"/>
          </a:xfrm>
          <a:prstGeom prst="rect">
            <a:avLst/>
          </a:prstGeom>
        </p:spPr>
      </p:pic>
      <p:pic>
        <p:nvPicPr>
          <p:cNvPr id="28" name="Picture 28" descr="Logos der GEW zum Download"/>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8157" t="15357" r="17090" b="32452"/>
          <a:stretch/>
        </p:blipFill>
        <p:spPr bwMode="auto">
          <a:xfrm>
            <a:off x="8225554" y="3764830"/>
            <a:ext cx="647938" cy="633268"/>
          </a:xfrm>
          <a:prstGeom prst="rect">
            <a:avLst/>
          </a:prstGeom>
          <a:noFill/>
          <a:extLst>
            <a:ext uri="{909E8E84-426E-40DD-AFC4-6F175D3DCCD1}">
              <a14:hiddenFill xmlns:a14="http://schemas.microsoft.com/office/drawing/2010/main">
                <a:solidFill>
                  <a:srgbClr val="FFFFFF"/>
                </a:solidFill>
              </a14:hiddenFill>
            </a:ext>
          </a:extLst>
        </p:spPr>
      </p:pic>
      <p:sp>
        <p:nvSpPr>
          <p:cNvPr id="29" name="Rechteck 28"/>
          <p:cNvSpPr/>
          <p:nvPr/>
        </p:nvSpPr>
        <p:spPr>
          <a:xfrm>
            <a:off x="769800" y="2551724"/>
            <a:ext cx="1319350" cy="276999"/>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BundesSerif Regular"/>
                <a:ea typeface="+mn-ea"/>
                <a:cs typeface="+mn-cs"/>
              </a:rPr>
              <a:t>Federführung:</a:t>
            </a:r>
            <a:endParaRPr kumimoji="0" lang="de-DE" sz="1200" b="0" i="0" u="sng" strike="noStrike" kern="1200" cap="none" spc="0" normalizeH="0" baseline="0" noProof="0" dirty="0">
              <a:ln>
                <a:noFill/>
              </a:ln>
              <a:solidFill>
                <a:prstClr val="black"/>
              </a:solidFill>
              <a:effectLst/>
              <a:uLnTx/>
              <a:uFillTx/>
              <a:latin typeface="BundesSerif Regular"/>
              <a:ea typeface="+mn-ea"/>
              <a:cs typeface="+mn-cs"/>
            </a:endParaRPr>
          </a:p>
        </p:txBody>
      </p:sp>
      <p:sp>
        <p:nvSpPr>
          <p:cNvPr id="30" name="Rechteck 29"/>
          <p:cNvSpPr/>
          <p:nvPr/>
        </p:nvSpPr>
        <p:spPr>
          <a:xfrm>
            <a:off x="2735423" y="2553496"/>
            <a:ext cx="1319350" cy="276999"/>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1200" b="0" i="0" u="sng" strike="noStrike" kern="1200" cap="none" spc="0" normalizeH="0" baseline="0" noProof="0" dirty="0" smtClean="0">
                <a:ln>
                  <a:noFill/>
                </a:ln>
                <a:solidFill>
                  <a:prstClr val="black"/>
                </a:solidFill>
                <a:effectLst/>
                <a:uLnTx/>
                <a:uFillTx/>
                <a:latin typeface="BundesSerif Regular"/>
                <a:ea typeface="+mn-ea"/>
                <a:cs typeface="+mn-cs"/>
              </a:rPr>
              <a:t>Gremium:</a:t>
            </a:r>
            <a:endParaRPr kumimoji="0" lang="de-DE" sz="1200" b="0" i="0" u="sng" strike="noStrike" kern="1200" cap="none" spc="0" normalizeH="0" baseline="0" noProof="0" dirty="0">
              <a:ln>
                <a:noFill/>
              </a:ln>
              <a:solidFill>
                <a:prstClr val="black"/>
              </a:solidFill>
              <a:effectLst/>
              <a:uLnTx/>
              <a:uFillTx/>
              <a:latin typeface="BundesSerif Regular"/>
              <a:ea typeface="+mn-ea"/>
              <a:cs typeface="+mn-cs"/>
            </a:endParaRPr>
          </a:p>
        </p:txBody>
      </p:sp>
      <p:pic>
        <p:nvPicPr>
          <p:cNvPr id="3" name="Grafik 2"/>
          <p:cNvPicPr>
            <a:picLocks noChangeAspect="1"/>
          </p:cNvPicPr>
          <p:nvPr/>
        </p:nvPicPr>
        <p:blipFill>
          <a:blip r:embed="rId16"/>
          <a:stretch>
            <a:fillRect/>
          </a:stretch>
        </p:blipFill>
        <p:spPr>
          <a:xfrm>
            <a:off x="5876163" y="4570648"/>
            <a:ext cx="1829601" cy="1016445"/>
          </a:xfrm>
          <a:prstGeom prst="rect">
            <a:avLst/>
          </a:prstGeom>
        </p:spPr>
      </p:pic>
      <p:pic>
        <p:nvPicPr>
          <p:cNvPr id="4" name="Grafik 3"/>
          <p:cNvPicPr>
            <a:picLocks noChangeAspect="1"/>
          </p:cNvPicPr>
          <p:nvPr/>
        </p:nvPicPr>
        <p:blipFill>
          <a:blip r:embed="rId17"/>
          <a:stretch>
            <a:fillRect/>
          </a:stretch>
        </p:blipFill>
        <p:spPr>
          <a:xfrm>
            <a:off x="5667051" y="2805764"/>
            <a:ext cx="896656" cy="817150"/>
          </a:xfrm>
          <a:prstGeom prst="rect">
            <a:avLst/>
          </a:prstGeom>
        </p:spPr>
      </p:pic>
      <p:pic>
        <p:nvPicPr>
          <p:cNvPr id="5" name="Grafik 4"/>
          <p:cNvPicPr>
            <a:picLocks noChangeAspect="1"/>
          </p:cNvPicPr>
          <p:nvPr/>
        </p:nvPicPr>
        <p:blipFill>
          <a:blip r:embed="rId18"/>
          <a:stretch>
            <a:fillRect/>
          </a:stretch>
        </p:blipFill>
        <p:spPr>
          <a:xfrm>
            <a:off x="8549523" y="2999096"/>
            <a:ext cx="1777523" cy="301935"/>
          </a:xfrm>
          <a:prstGeom prst="rect">
            <a:avLst/>
          </a:prstGeom>
        </p:spPr>
      </p:pic>
      <p:pic>
        <p:nvPicPr>
          <p:cNvPr id="7" name="Grafik 6"/>
          <p:cNvPicPr>
            <a:picLocks noChangeAspect="1"/>
          </p:cNvPicPr>
          <p:nvPr/>
        </p:nvPicPr>
        <p:blipFill>
          <a:blip r:embed="rId19"/>
          <a:stretch>
            <a:fillRect/>
          </a:stretch>
        </p:blipFill>
        <p:spPr>
          <a:xfrm>
            <a:off x="4262378" y="4825372"/>
            <a:ext cx="1505305" cy="506995"/>
          </a:xfrm>
          <a:prstGeom prst="rect">
            <a:avLst/>
          </a:prstGeom>
        </p:spPr>
      </p:pic>
      <p:sp>
        <p:nvSpPr>
          <p:cNvPr id="6" name="Datumsplatzhalter 5"/>
          <p:cNvSpPr>
            <a:spLocks noGrp="1"/>
          </p:cNvSpPr>
          <p:nvPr>
            <p:ph type="dt" sz="half" idx="10"/>
          </p:nvPr>
        </p:nvSpPr>
        <p:spPr/>
        <p:txBody>
          <a:bodyPr/>
          <a:lstStyle/>
          <a:p>
            <a:r>
              <a:rPr lang="de-DE" dirty="0" smtClean="0"/>
              <a:t>16.05.2023</a:t>
            </a:r>
            <a:endParaRPr lang="de-DE" dirty="0"/>
          </a:p>
        </p:txBody>
      </p:sp>
      <p:sp>
        <p:nvSpPr>
          <p:cNvPr id="8" name="Foliennummernplatzhalter 7"/>
          <p:cNvSpPr>
            <a:spLocks noGrp="1"/>
          </p:cNvSpPr>
          <p:nvPr>
            <p:ph type="sldNum" sz="quarter" idx="4"/>
          </p:nvPr>
        </p:nvSpPr>
        <p:spPr/>
        <p:txBody>
          <a:bodyPr/>
          <a:lstStyle/>
          <a:p>
            <a:fld id="{B0C859FC-56B2-47FE-B34B-1F548B1D90D7}" type="slidenum">
              <a:rPr lang="de-DE" smtClean="0"/>
              <a:pPr/>
              <a:t>5</a:t>
            </a:fld>
            <a:endParaRPr lang="de-DE"/>
          </a:p>
        </p:txBody>
      </p:sp>
      <p:sp>
        <p:nvSpPr>
          <p:cNvPr id="10" name="Fußzeilenplatzhalter 9"/>
          <p:cNvSpPr>
            <a:spLocks noGrp="1"/>
          </p:cNvSpPr>
          <p:nvPr>
            <p:ph type="ftr" sz="quarter" idx="11"/>
          </p:nvPr>
        </p:nvSpPr>
        <p:spPr/>
        <p:txBody>
          <a:bodyPr/>
          <a:lstStyle/>
          <a:p>
            <a:r>
              <a:rPr lang="de-DE" smtClean="0"/>
              <a:t>18. IG Metall Fachtagung für Aktive in der beruflichen Bildung</a:t>
            </a:r>
            <a:endParaRPr lang="de-DE" dirty="0" smtClean="0"/>
          </a:p>
        </p:txBody>
      </p:sp>
    </p:spTree>
    <p:extLst>
      <p:ext uri="{BB962C8B-B14F-4D97-AF65-F5344CB8AC3E}">
        <p14:creationId xmlns:p14="http://schemas.microsoft.com/office/powerpoint/2010/main" val="2215008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smtClean="0"/>
              <a:t>16.05.2023</a:t>
            </a:r>
            <a:endParaRPr lang="de-DE" dirty="0"/>
          </a:p>
        </p:txBody>
      </p:sp>
      <p:sp>
        <p:nvSpPr>
          <p:cNvPr id="4" name="Fußzeilenplatzhalter 3"/>
          <p:cNvSpPr>
            <a:spLocks noGrp="1"/>
          </p:cNvSpPr>
          <p:nvPr>
            <p:ph type="ftr" sz="quarter" idx="11"/>
          </p:nvPr>
        </p:nvSpPr>
        <p:spPr/>
        <p:txBody>
          <a:bodyPr/>
          <a:lstStyle/>
          <a:p>
            <a:r>
              <a:rPr lang="de-DE" smtClean="0"/>
              <a:t>18. IG Metall Fachtagung für Aktive in der beruflichen Bildung</a:t>
            </a:r>
            <a:endParaRPr lang="de-DE" dirty="0" smtClean="0"/>
          </a:p>
        </p:txBody>
      </p:sp>
      <p:sp>
        <p:nvSpPr>
          <p:cNvPr id="5" name="Foliennummernplatzhalter 4"/>
          <p:cNvSpPr>
            <a:spLocks noGrp="1"/>
          </p:cNvSpPr>
          <p:nvPr>
            <p:ph type="sldNum" sz="quarter" idx="4"/>
          </p:nvPr>
        </p:nvSpPr>
        <p:spPr/>
        <p:txBody>
          <a:bodyPr/>
          <a:lstStyle/>
          <a:p>
            <a:fld id="{B0C859FC-56B2-47FE-B34B-1F548B1D90D7}" type="slidenum">
              <a:rPr lang="de-DE" smtClean="0"/>
              <a:pPr/>
              <a:t>6</a:t>
            </a:fld>
            <a:endParaRPr lang="de-DE"/>
          </a:p>
        </p:txBody>
      </p:sp>
      <p:sp>
        <p:nvSpPr>
          <p:cNvPr id="6" name="Titel 5"/>
          <p:cNvSpPr>
            <a:spLocks noGrp="1"/>
          </p:cNvSpPr>
          <p:nvPr>
            <p:ph type="title"/>
          </p:nvPr>
        </p:nvSpPr>
        <p:spPr/>
        <p:txBody>
          <a:bodyPr/>
          <a:lstStyle/>
          <a:p>
            <a:r>
              <a:rPr lang="de-DE" dirty="0" smtClean="0"/>
              <a:t>Ein Blick zurück zur NWS 1.0</a:t>
            </a:r>
            <a:endParaRPr lang="de-DE" dirty="0"/>
          </a:p>
        </p:txBody>
      </p:sp>
      <p:sp>
        <p:nvSpPr>
          <p:cNvPr id="49" name="Shape 742"/>
          <p:cNvSpPr/>
          <p:nvPr/>
        </p:nvSpPr>
        <p:spPr>
          <a:xfrm rot="16200000">
            <a:off x="1767969" y="1882987"/>
            <a:ext cx="384000" cy="1524000"/>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751" y="0"/>
                  <a:pt x="3161" y="151"/>
                  <a:pt x="3161" y="338"/>
                </a:cubicBezTo>
                <a:lnTo>
                  <a:pt x="3161" y="10127"/>
                </a:lnTo>
                <a:lnTo>
                  <a:pt x="0" y="10800"/>
                </a:lnTo>
                <a:lnTo>
                  <a:pt x="3161" y="11473"/>
                </a:lnTo>
                <a:lnTo>
                  <a:pt x="3161" y="21262"/>
                </a:lnTo>
                <a:cubicBezTo>
                  <a:pt x="3161" y="21449"/>
                  <a:pt x="3751" y="21600"/>
                  <a:pt x="4478" y="21600"/>
                </a:cubicBezTo>
                <a:lnTo>
                  <a:pt x="20283" y="21600"/>
                </a:lnTo>
                <a:cubicBezTo>
                  <a:pt x="21010" y="21600"/>
                  <a:pt x="21600" y="21449"/>
                  <a:pt x="21600" y="21262"/>
                </a:cubicBezTo>
                <a:lnTo>
                  <a:pt x="21600" y="338"/>
                </a:lnTo>
                <a:cubicBezTo>
                  <a:pt x="21600" y="151"/>
                  <a:pt x="21010" y="0"/>
                  <a:pt x="20283" y="0"/>
                </a:cubicBezTo>
                <a:lnTo>
                  <a:pt x="4478" y="0"/>
                </a:lnTo>
                <a:close/>
              </a:path>
            </a:pathLst>
          </a:custGeom>
          <a:solidFill>
            <a:srgbClr val="003557"/>
          </a:solidFill>
          <a:ln w="12700" cap="flat">
            <a:noFill/>
            <a:miter lim="400000"/>
          </a:ln>
          <a:effectLst/>
        </p:spPr>
        <p:txBody>
          <a:bodyPr lIns="14288" tIns="14288" rIns="14288" bIns="14288" anchor="ctr"/>
          <a:lstStyle/>
          <a:p>
            <a:pPr defTabSz="171446">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sz="1125"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endParaRPr>
          </a:p>
        </p:txBody>
      </p:sp>
      <p:cxnSp>
        <p:nvCxnSpPr>
          <p:cNvPr id="50" name="Straight Arrow Connector 13"/>
          <p:cNvCxnSpPr>
            <a:cxnSpLocks/>
          </p:cNvCxnSpPr>
          <p:nvPr/>
        </p:nvCxnSpPr>
        <p:spPr>
          <a:xfrm>
            <a:off x="433518" y="2966056"/>
            <a:ext cx="11613100" cy="0"/>
          </a:xfrm>
          <a:prstGeom prst="straightConnector1">
            <a:avLst/>
          </a:prstGeom>
          <a:ln w="31750">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51" name="TextBox 18"/>
          <p:cNvSpPr txBox="1"/>
          <p:nvPr/>
        </p:nvSpPr>
        <p:spPr>
          <a:xfrm>
            <a:off x="853764" y="3136409"/>
            <a:ext cx="2212411" cy="584775"/>
          </a:xfrm>
          <a:prstGeom prst="rect">
            <a:avLst/>
          </a:prstGeom>
          <a:noFill/>
        </p:spPr>
        <p:txBody>
          <a:bodyPr wrap="square">
            <a:spAutoFit/>
          </a:bodyPr>
          <a:lstStyle/>
          <a:p>
            <a:pPr algn="ctr" defTabSz="914377">
              <a:defRPr/>
            </a:pPr>
            <a:r>
              <a:rPr lang="de-DE" sz="1600" b="1" dirty="0">
                <a:solidFill>
                  <a:srgbClr val="3F3F3F"/>
                </a:solidFill>
              </a:rPr>
              <a:t>Veröffentlichung des Strategiepapiers</a:t>
            </a:r>
          </a:p>
        </p:txBody>
      </p:sp>
      <p:sp>
        <p:nvSpPr>
          <p:cNvPr id="52" name="TextBox 20"/>
          <p:cNvSpPr txBox="1"/>
          <p:nvPr/>
        </p:nvSpPr>
        <p:spPr>
          <a:xfrm>
            <a:off x="3712873" y="3143894"/>
            <a:ext cx="1927360" cy="338554"/>
          </a:xfrm>
          <a:prstGeom prst="rect">
            <a:avLst/>
          </a:prstGeom>
          <a:noFill/>
        </p:spPr>
        <p:txBody>
          <a:bodyPr wrap="square">
            <a:spAutoFit/>
          </a:bodyPr>
          <a:lstStyle/>
          <a:p>
            <a:pPr algn="ctr" defTabSz="914377">
              <a:defRPr/>
            </a:pPr>
            <a:r>
              <a:rPr lang="de-DE" sz="1600" b="1" dirty="0">
                <a:solidFill>
                  <a:srgbClr val="3F3F3F"/>
                </a:solidFill>
              </a:rPr>
              <a:t>Umsetzung</a:t>
            </a:r>
            <a:r>
              <a:rPr lang="de-DE" sz="1200" b="1" dirty="0">
                <a:solidFill>
                  <a:srgbClr val="3F3F3F"/>
                </a:solidFill>
                <a:latin typeface="Lato"/>
              </a:rPr>
              <a:t> </a:t>
            </a:r>
          </a:p>
        </p:txBody>
      </p:sp>
      <p:sp>
        <p:nvSpPr>
          <p:cNvPr id="53" name="Rectangle 19"/>
          <p:cNvSpPr>
            <a:spLocks noChangeArrowheads="1"/>
          </p:cNvSpPr>
          <p:nvPr/>
        </p:nvSpPr>
        <p:spPr bwMode="auto">
          <a:xfrm>
            <a:off x="1046220" y="4241817"/>
            <a:ext cx="1827499" cy="1081224"/>
          </a:xfrm>
          <a:prstGeom prst="wedgeRectCallout">
            <a:avLst>
              <a:gd name="adj1" fmla="val -8275"/>
              <a:gd name="adj2" fmla="val -72174"/>
            </a:avLst>
          </a:prstGeom>
          <a:ln>
            <a:solidFill>
              <a:schemeClr val="tx1"/>
            </a:solidFill>
            <a:prstDash val="dashDot"/>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ctr">
              <a:buNone/>
            </a:pPr>
            <a:r>
              <a:rPr lang="de-DE" altLang="de-DE" sz="1333" kern="0" dirty="0">
                <a:solidFill>
                  <a:prstClr val="black"/>
                </a:solidFill>
                <a:latin typeface="BundesSans Regular" panose="020B0002030500000203"/>
              </a:rPr>
              <a:t>Einigung auf 10 Handlungsfelder mit spezifischen Vereinbarungen und Maßnahmen</a:t>
            </a:r>
            <a:endParaRPr lang="en-US" altLang="de-DE" sz="1333" kern="0" dirty="0">
              <a:solidFill>
                <a:prstClr val="black"/>
              </a:solidFill>
              <a:latin typeface="BundesSans Regular" panose="020B0002030500000203"/>
            </a:endParaRPr>
          </a:p>
        </p:txBody>
      </p:sp>
      <p:sp>
        <p:nvSpPr>
          <p:cNvPr id="54" name="Rectangle: Rounded Corners 24"/>
          <p:cNvSpPr/>
          <p:nvPr/>
        </p:nvSpPr>
        <p:spPr>
          <a:xfrm>
            <a:off x="1869483" y="2873980"/>
            <a:ext cx="182563" cy="18256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id-ID" sz="1351">
              <a:solidFill>
                <a:prstClr val="white"/>
              </a:solidFill>
              <a:latin typeface="Lato Light"/>
            </a:endParaRPr>
          </a:p>
        </p:txBody>
      </p:sp>
      <p:sp>
        <p:nvSpPr>
          <p:cNvPr id="55" name="Rectangle: Rounded Corners 25"/>
          <p:cNvSpPr/>
          <p:nvPr/>
        </p:nvSpPr>
        <p:spPr>
          <a:xfrm>
            <a:off x="4580015" y="2873980"/>
            <a:ext cx="182563" cy="18256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id-ID" sz="1351">
              <a:solidFill>
                <a:prstClr val="white"/>
              </a:solidFill>
              <a:latin typeface="Lato Light"/>
            </a:endParaRPr>
          </a:p>
        </p:txBody>
      </p:sp>
      <p:sp>
        <p:nvSpPr>
          <p:cNvPr id="56" name="Shape 742">
            <a:extLst>
              <a:ext uri="{FF2B5EF4-FFF2-40B4-BE49-F238E27FC236}">
                <a16:creationId xmlns:a16="http://schemas.microsoft.com/office/drawing/2014/main" id="{C5DB9945-4A4E-4F73-B6A9-8B82D8E3C91C}"/>
              </a:ext>
            </a:extLst>
          </p:cNvPr>
          <p:cNvSpPr/>
          <p:nvPr/>
        </p:nvSpPr>
        <p:spPr>
          <a:xfrm rot="16200000">
            <a:off x="4476677" y="1874561"/>
            <a:ext cx="384000" cy="1524000"/>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751" y="0"/>
                  <a:pt x="3161" y="151"/>
                  <a:pt x="3161" y="338"/>
                </a:cubicBezTo>
                <a:lnTo>
                  <a:pt x="3161" y="10127"/>
                </a:lnTo>
                <a:lnTo>
                  <a:pt x="0" y="10800"/>
                </a:lnTo>
                <a:lnTo>
                  <a:pt x="3161" y="11473"/>
                </a:lnTo>
                <a:lnTo>
                  <a:pt x="3161" y="21262"/>
                </a:lnTo>
                <a:cubicBezTo>
                  <a:pt x="3161" y="21449"/>
                  <a:pt x="3751" y="21600"/>
                  <a:pt x="4478" y="21600"/>
                </a:cubicBezTo>
                <a:lnTo>
                  <a:pt x="20283" y="21600"/>
                </a:lnTo>
                <a:cubicBezTo>
                  <a:pt x="21010" y="21600"/>
                  <a:pt x="21600" y="21449"/>
                  <a:pt x="21600" y="21262"/>
                </a:cubicBezTo>
                <a:lnTo>
                  <a:pt x="21600" y="338"/>
                </a:lnTo>
                <a:cubicBezTo>
                  <a:pt x="21600" y="151"/>
                  <a:pt x="21010" y="0"/>
                  <a:pt x="20283" y="0"/>
                </a:cubicBezTo>
                <a:lnTo>
                  <a:pt x="4478" y="0"/>
                </a:lnTo>
                <a:close/>
              </a:path>
            </a:pathLst>
          </a:custGeom>
          <a:solidFill>
            <a:srgbClr val="003557"/>
          </a:solidFill>
          <a:ln w="12700" cap="flat">
            <a:noFill/>
            <a:miter lim="400000"/>
          </a:ln>
          <a:effectLst/>
        </p:spPr>
        <p:txBody>
          <a:bodyPr lIns="14288" tIns="14288" rIns="14288" bIns="14288" anchor="ctr"/>
          <a:lstStyle/>
          <a:p>
            <a:pPr defTabSz="171446">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sz="1125"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endParaRPr>
          </a:p>
        </p:txBody>
      </p:sp>
      <p:sp>
        <p:nvSpPr>
          <p:cNvPr id="57" name="TextBox 14">
            <a:extLst>
              <a:ext uri="{FF2B5EF4-FFF2-40B4-BE49-F238E27FC236}">
                <a16:creationId xmlns:a16="http://schemas.microsoft.com/office/drawing/2014/main" id="{29939EFF-77DE-4C3F-8201-6197519C883C}"/>
              </a:ext>
            </a:extLst>
          </p:cNvPr>
          <p:cNvSpPr txBox="1"/>
          <p:nvPr/>
        </p:nvSpPr>
        <p:spPr>
          <a:xfrm>
            <a:off x="6091582" y="3128619"/>
            <a:ext cx="2595237" cy="584775"/>
          </a:xfrm>
          <a:prstGeom prst="rect">
            <a:avLst/>
          </a:prstGeom>
          <a:noFill/>
        </p:spPr>
        <p:txBody>
          <a:bodyPr wrap="square">
            <a:spAutoFit/>
          </a:bodyPr>
          <a:lstStyle/>
          <a:p>
            <a:pPr algn="ctr" defTabSz="914377">
              <a:defRPr/>
            </a:pPr>
            <a:r>
              <a:rPr lang="de-DE" sz="1600" b="1" dirty="0">
                <a:solidFill>
                  <a:srgbClr val="3F3F3F"/>
                </a:solidFill>
                <a:latin typeface="BundesSans Regular" panose="020B0002030500000203"/>
              </a:rPr>
              <a:t>Vorbereitung des Umsetzungsberichts</a:t>
            </a:r>
          </a:p>
        </p:txBody>
      </p:sp>
      <p:sp>
        <p:nvSpPr>
          <p:cNvPr id="58" name="TextBox 20">
            <a:extLst>
              <a:ext uri="{FF2B5EF4-FFF2-40B4-BE49-F238E27FC236}">
                <a16:creationId xmlns:a16="http://schemas.microsoft.com/office/drawing/2014/main" id="{D452CF47-B5F8-432C-BEDD-CC64C261E130}"/>
              </a:ext>
            </a:extLst>
          </p:cNvPr>
          <p:cNvSpPr txBox="1"/>
          <p:nvPr/>
        </p:nvSpPr>
        <p:spPr>
          <a:xfrm>
            <a:off x="8686819" y="3136408"/>
            <a:ext cx="2862797" cy="830997"/>
          </a:xfrm>
          <a:prstGeom prst="rect">
            <a:avLst/>
          </a:prstGeom>
          <a:noFill/>
        </p:spPr>
        <p:txBody>
          <a:bodyPr wrap="square">
            <a:spAutoFit/>
          </a:bodyPr>
          <a:lstStyle/>
          <a:p>
            <a:pPr algn="ctr" defTabSz="914377">
              <a:defRPr/>
            </a:pPr>
            <a:r>
              <a:rPr lang="de-DE" sz="1600" b="1" dirty="0">
                <a:solidFill>
                  <a:srgbClr val="3F3F3F"/>
                </a:solidFill>
                <a:latin typeface="BundesSans Regular" panose="020B0002030500000203"/>
              </a:rPr>
              <a:t>Veröffentlichung des Umsetzungsberichts und der Beilage "Themenlabore"</a:t>
            </a:r>
            <a:endParaRPr lang="en-GB" sz="1600" b="1" dirty="0">
              <a:solidFill>
                <a:srgbClr val="3F3F3F"/>
              </a:solidFill>
              <a:latin typeface="BundesSans Regular" panose="020B0002030500000203"/>
            </a:endParaRPr>
          </a:p>
        </p:txBody>
      </p:sp>
      <p:sp>
        <p:nvSpPr>
          <p:cNvPr id="59" name="Rectangle: Rounded Corners 22">
            <a:extLst>
              <a:ext uri="{FF2B5EF4-FFF2-40B4-BE49-F238E27FC236}">
                <a16:creationId xmlns:a16="http://schemas.microsoft.com/office/drawing/2014/main" id="{4406703F-E28B-4F37-B77A-BCF37D10B511}"/>
              </a:ext>
            </a:extLst>
          </p:cNvPr>
          <p:cNvSpPr/>
          <p:nvPr/>
        </p:nvSpPr>
        <p:spPr>
          <a:xfrm>
            <a:off x="7289452" y="2883472"/>
            <a:ext cx="182563" cy="18256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id-ID" sz="1351">
              <a:solidFill>
                <a:prstClr val="white"/>
              </a:solidFill>
              <a:latin typeface="Lato Light"/>
            </a:endParaRPr>
          </a:p>
        </p:txBody>
      </p:sp>
      <p:sp>
        <p:nvSpPr>
          <p:cNvPr id="60" name="Rectangle: Rounded Corners 25">
            <a:extLst>
              <a:ext uri="{FF2B5EF4-FFF2-40B4-BE49-F238E27FC236}">
                <a16:creationId xmlns:a16="http://schemas.microsoft.com/office/drawing/2014/main" id="{EB751468-4975-486A-A914-391C978ED0AF}"/>
              </a:ext>
            </a:extLst>
          </p:cNvPr>
          <p:cNvSpPr/>
          <p:nvPr/>
        </p:nvSpPr>
        <p:spPr>
          <a:xfrm>
            <a:off x="10026936" y="2869528"/>
            <a:ext cx="182563" cy="18256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id-ID" sz="1351">
              <a:solidFill>
                <a:prstClr val="white"/>
              </a:solidFill>
              <a:latin typeface="Lato Light"/>
            </a:endParaRPr>
          </a:p>
        </p:txBody>
      </p:sp>
      <p:sp>
        <p:nvSpPr>
          <p:cNvPr id="61" name="TextBox 26">
            <a:extLst>
              <a:ext uri="{FF2B5EF4-FFF2-40B4-BE49-F238E27FC236}">
                <a16:creationId xmlns:a16="http://schemas.microsoft.com/office/drawing/2014/main" id="{36442B64-E73B-452B-93C4-F6B35A02E6D7}"/>
              </a:ext>
            </a:extLst>
          </p:cNvPr>
          <p:cNvSpPr txBox="1"/>
          <p:nvPr/>
        </p:nvSpPr>
        <p:spPr>
          <a:xfrm>
            <a:off x="6850502" y="2468120"/>
            <a:ext cx="1067920" cy="254044"/>
          </a:xfrm>
          <a:prstGeom prst="rect">
            <a:avLst/>
          </a:prstGeom>
          <a:solidFill>
            <a:srgbClr val="003557"/>
          </a:solidFill>
        </p:spPr>
        <p:txBody>
          <a:bodyPr wrap="none">
            <a:spAutoFit/>
          </a:bodyPr>
          <a:lstStyle/>
          <a:p>
            <a:pPr algn="ctr" defTabSz="914377">
              <a:defRPr/>
            </a:pPr>
            <a:r>
              <a:rPr lang="de-DE" sz="1051" b="1" dirty="0">
                <a:solidFill>
                  <a:srgbClr val="FFFFFF"/>
                </a:solidFill>
                <a:latin typeface="Lato"/>
              </a:rPr>
              <a:t>Frühjahr 2021</a:t>
            </a:r>
            <a:endParaRPr lang="id-ID" sz="1051" b="1" dirty="0">
              <a:solidFill>
                <a:srgbClr val="FFFFFF"/>
              </a:solidFill>
              <a:latin typeface="Lato"/>
            </a:endParaRPr>
          </a:p>
        </p:txBody>
      </p:sp>
      <p:sp>
        <p:nvSpPr>
          <p:cNvPr id="62" name="TextBox 29">
            <a:extLst>
              <a:ext uri="{FF2B5EF4-FFF2-40B4-BE49-F238E27FC236}">
                <a16:creationId xmlns:a16="http://schemas.microsoft.com/office/drawing/2014/main" id="{FF16D292-E9AE-4100-A1A8-F2D2CE1C421F}"/>
              </a:ext>
            </a:extLst>
          </p:cNvPr>
          <p:cNvSpPr txBox="1"/>
          <p:nvPr/>
        </p:nvSpPr>
        <p:spPr>
          <a:xfrm>
            <a:off x="9718913" y="2454176"/>
            <a:ext cx="798617" cy="254044"/>
          </a:xfrm>
          <a:prstGeom prst="rect">
            <a:avLst/>
          </a:prstGeom>
          <a:solidFill>
            <a:srgbClr val="003557"/>
          </a:solidFill>
        </p:spPr>
        <p:txBody>
          <a:bodyPr wrap="none">
            <a:spAutoFit/>
          </a:bodyPr>
          <a:lstStyle/>
          <a:p>
            <a:pPr algn="ctr" defTabSz="914377">
              <a:defRPr/>
            </a:pPr>
            <a:r>
              <a:rPr lang="de-DE" sz="1051" b="1" dirty="0">
                <a:solidFill>
                  <a:srgbClr val="FFFFFF"/>
                </a:solidFill>
                <a:latin typeface="Lato"/>
              </a:rPr>
              <a:t>Juni 2021</a:t>
            </a:r>
            <a:endParaRPr lang="id-ID" sz="1051" b="1" dirty="0">
              <a:solidFill>
                <a:srgbClr val="FFFFFF"/>
              </a:solidFill>
              <a:latin typeface="Lato"/>
            </a:endParaRPr>
          </a:p>
        </p:txBody>
      </p:sp>
      <p:sp>
        <p:nvSpPr>
          <p:cNvPr id="63" name="Rechteck 62">
            <a:extLst>
              <a:ext uri="{FF2B5EF4-FFF2-40B4-BE49-F238E27FC236}">
                <a16:creationId xmlns:a16="http://schemas.microsoft.com/office/drawing/2014/main" id="{CDF69174-ECE5-415B-9E6B-CDF21EC6E88D}"/>
              </a:ext>
            </a:extLst>
          </p:cNvPr>
          <p:cNvSpPr/>
          <p:nvPr/>
        </p:nvSpPr>
        <p:spPr>
          <a:xfrm>
            <a:off x="8216722" y="4129742"/>
            <a:ext cx="3620111" cy="607089"/>
          </a:xfrm>
          <a:prstGeom prst="rect">
            <a:avLst/>
          </a:prstGeom>
          <a:ln>
            <a:noFill/>
          </a:ln>
        </p:spPr>
        <p:txBody>
          <a:bodyPr wrap="square">
            <a:spAutoFit/>
          </a:bodyPr>
          <a:lstStyle/>
          <a:p>
            <a:pPr algn="ctr" defTabSz="1219170">
              <a:lnSpc>
                <a:spcPct val="114000"/>
              </a:lnSpc>
              <a:defRPr/>
            </a:pPr>
            <a:r>
              <a:rPr lang="de-DE" sz="1467" kern="0" dirty="0">
                <a:solidFill>
                  <a:prstClr val="black"/>
                </a:solidFill>
                <a:latin typeface="BundesSans Regular" panose="020B0002030500000203"/>
              </a:rPr>
              <a:t>Ein Blick auf die letzte Legislaturperiode: „Viel erreicht, noch viel zu tun“.</a:t>
            </a:r>
            <a:endParaRPr lang="en-GB" sz="1467" kern="0" dirty="0">
              <a:solidFill>
                <a:prstClr val="black"/>
              </a:solidFill>
              <a:latin typeface="BundesSans Regular" panose="020B0002030500000203"/>
            </a:endParaRPr>
          </a:p>
        </p:txBody>
      </p:sp>
      <p:sp>
        <p:nvSpPr>
          <p:cNvPr id="64" name="Sprechblase: rechteckig 43">
            <a:extLst>
              <a:ext uri="{FF2B5EF4-FFF2-40B4-BE49-F238E27FC236}">
                <a16:creationId xmlns:a16="http://schemas.microsoft.com/office/drawing/2014/main" id="{CFE95C63-B45F-44FA-8AD0-754DBC9DC3F7}"/>
              </a:ext>
            </a:extLst>
          </p:cNvPr>
          <p:cNvSpPr/>
          <p:nvPr/>
        </p:nvSpPr>
        <p:spPr>
          <a:xfrm>
            <a:off x="8488780" y="4960513"/>
            <a:ext cx="1512469" cy="1245601"/>
          </a:xfrm>
          <a:prstGeom prst="wedgeRectCallout">
            <a:avLst>
              <a:gd name="adj1" fmla="val 64024"/>
              <a:gd name="adj2" fmla="val -33561"/>
            </a:avLst>
          </a:prstGeom>
          <a:ln>
            <a:solidFill>
              <a:schemeClr val="tx1"/>
            </a:solidFill>
            <a:prstDash val="dashDot"/>
          </a:ln>
        </p:spPr>
        <p:txBody>
          <a:bodyPr wrap="square" anchor="ctr" anchorCtr="0">
            <a:noAutofit/>
          </a:bodyPr>
          <a:lstStyle/>
          <a:p>
            <a:pPr algn="ctr"/>
            <a:r>
              <a:rPr lang="de-DE" altLang="de-DE" sz="1333" kern="0" dirty="0">
                <a:solidFill>
                  <a:prstClr val="black"/>
                </a:solidFill>
                <a:latin typeface="BundesSans Regular" panose="020B0002030500000203"/>
              </a:rPr>
              <a:t>Zwei Drittel der geplanten Maßnahmen sind umgesetzt worden</a:t>
            </a:r>
            <a:endParaRPr lang="de-DE" sz="1333" kern="0" dirty="0">
              <a:solidFill>
                <a:prstClr val="black"/>
              </a:solidFill>
              <a:latin typeface="BundesSans Regular" panose="020B0002030500000203"/>
            </a:endParaRPr>
          </a:p>
        </p:txBody>
      </p:sp>
      <p:pic>
        <p:nvPicPr>
          <p:cNvPr id="65" name="Grafik 64">
            <a:extLst>
              <a:ext uri="{FF2B5EF4-FFF2-40B4-BE49-F238E27FC236}">
                <a16:creationId xmlns:a16="http://schemas.microsoft.com/office/drawing/2014/main" id="{9FD7161E-FC73-457E-A9E6-3DDD6FBE3C22}"/>
              </a:ext>
            </a:extLst>
          </p:cNvPr>
          <p:cNvPicPr>
            <a:picLocks noChangeAspect="1"/>
          </p:cNvPicPr>
          <p:nvPr/>
        </p:nvPicPr>
        <p:blipFill>
          <a:blip r:embed="rId3"/>
          <a:stretch>
            <a:fillRect/>
          </a:stretch>
        </p:blipFill>
        <p:spPr>
          <a:xfrm>
            <a:off x="10915882" y="4818028"/>
            <a:ext cx="777415" cy="1101835"/>
          </a:xfrm>
          <a:prstGeom prst="rect">
            <a:avLst/>
          </a:prstGeom>
          <a:effectLst>
            <a:outerShdw blurRad="25400" dist="25400" dir="2700000" algn="tl" rotWithShape="0">
              <a:prstClr val="black">
                <a:alpha val="40000"/>
              </a:prstClr>
            </a:outerShdw>
          </a:effectLst>
        </p:spPr>
      </p:pic>
      <p:pic>
        <p:nvPicPr>
          <p:cNvPr id="66" name="Grafik 65">
            <a:extLst>
              <a:ext uri="{FF2B5EF4-FFF2-40B4-BE49-F238E27FC236}">
                <a16:creationId xmlns:a16="http://schemas.microsoft.com/office/drawing/2014/main" id="{8F95E05B-CC8E-4FB9-A4E2-7D41DEB7E174}"/>
              </a:ext>
            </a:extLst>
          </p:cNvPr>
          <p:cNvPicPr>
            <a:picLocks noChangeAspect="1"/>
          </p:cNvPicPr>
          <p:nvPr/>
        </p:nvPicPr>
        <p:blipFill>
          <a:blip r:embed="rId4"/>
          <a:stretch>
            <a:fillRect/>
          </a:stretch>
        </p:blipFill>
        <p:spPr>
          <a:xfrm>
            <a:off x="10333951" y="4981457"/>
            <a:ext cx="777079" cy="1104000"/>
          </a:xfrm>
          <a:prstGeom prst="rect">
            <a:avLst/>
          </a:prstGeom>
          <a:effectLst>
            <a:outerShdw blurRad="25400" dist="25400" dir="2700000" algn="tl" rotWithShape="0">
              <a:prstClr val="black">
                <a:alpha val="40000"/>
              </a:prstClr>
            </a:outerShdw>
          </a:effectLst>
        </p:spPr>
      </p:pic>
      <p:grpSp>
        <p:nvGrpSpPr>
          <p:cNvPr id="67" name="Gruppieren 66">
            <a:extLst>
              <a:ext uri="{FF2B5EF4-FFF2-40B4-BE49-F238E27FC236}">
                <a16:creationId xmlns:a16="http://schemas.microsoft.com/office/drawing/2014/main" id="{BD2ED860-8D7D-4F88-85C6-1CAC35992F15}"/>
              </a:ext>
            </a:extLst>
          </p:cNvPr>
          <p:cNvGrpSpPr/>
          <p:nvPr/>
        </p:nvGrpSpPr>
        <p:grpSpPr>
          <a:xfrm>
            <a:off x="8357784" y="4683128"/>
            <a:ext cx="444872" cy="444872"/>
            <a:chOff x="6352813" y="3548645"/>
            <a:chExt cx="333654" cy="333654"/>
          </a:xfrm>
        </p:grpSpPr>
        <p:sp>
          <p:nvSpPr>
            <p:cNvPr id="68" name="Ellipse 67">
              <a:extLst>
                <a:ext uri="{FF2B5EF4-FFF2-40B4-BE49-F238E27FC236}">
                  <a16:creationId xmlns:a16="http://schemas.microsoft.com/office/drawing/2014/main" id="{071C2AD5-09F6-42ED-B395-990DCB7F23B0}"/>
                </a:ext>
              </a:extLst>
            </p:cNvPr>
            <p:cNvSpPr/>
            <p:nvPr/>
          </p:nvSpPr>
          <p:spPr>
            <a:xfrm>
              <a:off x="6439691" y="3638133"/>
              <a:ext cx="163607" cy="139612"/>
            </a:xfrm>
            <a:prstGeom prst="ellipse">
              <a:avLst/>
            </a:prstGeom>
            <a:solidFill>
              <a:schemeClr val="bg1"/>
            </a:solidFill>
          </p:spPr>
          <p:txBody>
            <a:bodyPr wrap="square" lIns="0" tIns="0" rIns="0" bIns="0" rtlCol="0" anchor="ctr" anchorCtr="0">
              <a:noAutofit/>
            </a:bodyPr>
            <a:lstStyle/>
            <a:p>
              <a:pPr algn="ctr"/>
              <a:endParaRPr lang="de-DE" sz="1600" b="1" dirty="0">
                <a:solidFill>
                  <a:srgbClr val="FFFFFF"/>
                </a:solidFill>
                <a:latin typeface="BundesSans Office Bold"/>
                <a:cs typeface="BundesSans Office Bold"/>
              </a:endParaRPr>
            </a:p>
          </p:txBody>
        </p:sp>
        <p:pic>
          <p:nvPicPr>
            <p:cNvPr id="69" name="Picture 48">
              <a:extLst>
                <a:ext uri="{FF2B5EF4-FFF2-40B4-BE49-F238E27FC236}">
                  <a16:creationId xmlns:a16="http://schemas.microsoft.com/office/drawing/2014/main" id="{F11A40C6-DCF9-4A62-89AC-AD43ED9BF663}"/>
                </a:ext>
              </a:extLst>
            </p:cNvPr>
            <p:cNvPicPr>
              <a:picLocks noChangeAspect="1"/>
            </p:cNvPicPr>
            <p:nvPr/>
          </p:nvPicPr>
          <p:blipFill>
            <a:blip r:embed="rId5"/>
            <a:srcRect/>
            <a:stretch/>
          </p:blipFill>
          <p:spPr>
            <a:xfrm>
              <a:off x="6352813" y="3548645"/>
              <a:ext cx="333654" cy="333654"/>
            </a:xfrm>
            <a:prstGeom prst="rect">
              <a:avLst/>
            </a:prstGeom>
          </p:spPr>
        </p:pic>
      </p:grpSp>
      <p:sp>
        <p:nvSpPr>
          <p:cNvPr id="70" name="TextBox 28"/>
          <p:cNvSpPr txBox="1"/>
          <p:nvPr/>
        </p:nvSpPr>
        <p:spPr>
          <a:xfrm>
            <a:off x="1560665" y="2457882"/>
            <a:ext cx="798617" cy="254044"/>
          </a:xfrm>
          <a:prstGeom prst="rect">
            <a:avLst/>
          </a:prstGeom>
          <a:solidFill>
            <a:srgbClr val="003557"/>
          </a:solidFill>
        </p:spPr>
        <p:txBody>
          <a:bodyPr wrap="none">
            <a:spAutoFit/>
          </a:bodyPr>
          <a:lstStyle/>
          <a:p>
            <a:pPr algn="ctr" defTabSz="914377">
              <a:defRPr/>
            </a:pPr>
            <a:r>
              <a:rPr lang="de-DE" sz="1051" b="1" dirty="0">
                <a:solidFill>
                  <a:srgbClr val="FFFFFF"/>
                </a:solidFill>
                <a:latin typeface="Lato"/>
              </a:rPr>
              <a:t>Juni 2019</a:t>
            </a:r>
            <a:endParaRPr lang="id-ID" sz="1051" b="1" dirty="0">
              <a:solidFill>
                <a:srgbClr val="FFFFFF"/>
              </a:solidFill>
              <a:latin typeface="Lato"/>
            </a:endParaRPr>
          </a:p>
        </p:txBody>
      </p:sp>
      <p:sp>
        <p:nvSpPr>
          <p:cNvPr id="71" name="TextBox 29"/>
          <p:cNvSpPr txBox="1"/>
          <p:nvPr/>
        </p:nvSpPr>
        <p:spPr>
          <a:xfrm>
            <a:off x="4200440" y="2457882"/>
            <a:ext cx="936474" cy="254044"/>
          </a:xfrm>
          <a:prstGeom prst="rect">
            <a:avLst/>
          </a:prstGeom>
          <a:noFill/>
        </p:spPr>
        <p:txBody>
          <a:bodyPr wrap="none">
            <a:spAutoFit/>
          </a:bodyPr>
          <a:lstStyle/>
          <a:p>
            <a:pPr algn="ctr" defTabSz="914377">
              <a:defRPr/>
            </a:pPr>
            <a:r>
              <a:rPr lang="de-DE" sz="1051" b="1" dirty="0">
                <a:solidFill>
                  <a:schemeClr val="bg1"/>
                </a:solidFill>
                <a:latin typeface="Lato"/>
              </a:rPr>
              <a:t>2019 – 2021</a:t>
            </a:r>
            <a:endParaRPr lang="id-ID" sz="1051" b="1" dirty="0">
              <a:solidFill>
                <a:schemeClr val="bg1"/>
              </a:solidFill>
              <a:latin typeface="Lato"/>
            </a:endParaRPr>
          </a:p>
        </p:txBody>
      </p:sp>
    </p:spTree>
    <p:extLst>
      <p:ext uri="{BB962C8B-B14F-4D97-AF65-F5344CB8AC3E}">
        <p14:creationId xmlns:p14="http://schemas.microsoft.com/office/powerpoint/2010/main" val="278336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4"/>
          <p:cNvSpPr txBox="1">
            <a:spLocks/>
          </p:cNvSpPr>
          <p:nvPr/>
        </p:nvSpPr>
        <p:spPr>
          <a:xfrm>
            <a:off x="729940" y="1620448"/>
            <a:ext cx="10852460" cy="1061829"/>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500" b="0" i="0" u="none" strike="noStrike" kern="1200" cap="none" spc="0" normalizeH="0" noProof="0" dirty="0" smtClean="0">
                <a:ln>
                  <a:noFill/>
                </a:ln>
                <a:solidFill>
                  <a:srgbClr val="000000"/>
                </a:solidFill>
                <a:effectLst/>
                <a:uLnTx/>
                <a:uFillTx/>
                <a:latin typeface="BundesSerif Regular" panose="02050002050300000203" pitchFamily="18" charset="0"/>
                <a:ea typeface="+mn-ea"/>
                <a:cs typeface="+mn-cs"/>
              </a:rPr>
              <a:t>Fortsetzung und Weiterentwicklung der NWS wird von allen Partnern bekräftigt</a:t>
            </a:r>
            <a:endParaRPr kumimoji="0" lang="de-DE" sz="2400" b="0" i="0" u="none" strike="noStrike" kern="1200" cap="none" spc="0" normalizeH="0" baseline="0" noProof="0" dirty="0">
              <a:ln>
                <a:noFill/>
              </a:ln>
              <a:solidFill>
                <a:srgbClr val="000000"/>
              </a:solidFill>
              <a:effectLst/>
              <a:uLnTx/>
              <a:uFillTx/>
              <a:latin typeface="BundesSerif Regular" panose="02050002050300000203" pitchFamily="18" charset="0"/>
              <a:ea typeface="+mn-ea"/>
              <a:cs typeface="+mn-cs"/>
            </a:endParaRPr>
          </a:p>
        </p:txBody>
      </p:sp>
      <p:sp>
        <p:nvSpPr>
          <p:cNvPr id="10" name="Inhaltsplatzhalter 2"/>
          <p:cNvSpPr txBox="1">
            <a:spLocks/>
          </p:cNvSpPr>
          <p:nvPr/>
        </p:nvSpPr>
        <p:spPr>
          <a:xfrm>
            <a:off x="1916675" y="3079061"/>
            <a:ext cx="5809873" cy="16060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baseline="0">
                <a:solidFill>
                  <a:schemeClr val="tx1"/>
                </a:solidFill>
                <a:latin typeface="BundesSans Regular" panose="020B0002030500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Langfristig angelegter, ressortübergreifender Austauschprozess…</a:t>
            </a:r>
          </a:p>
          <a:p>
            <a:pPr marL="9715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über Legislaturperioden hinweg</a:t>
            </a:r>
          </a:p>
          <a:p>
            <a:pPr marL="9715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gemeinsam mit allen 17 Partnern</a:t>
            </a:r>
          </a:p>
          <a:p>
            <a:pPr marL="9715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ambitioniert in Richtung Weiterbildungsrepublik</a:t>
            </a:r>
          </a:p>
        </p:txBody>
      </p:sp>
      <p:pic>
        <p:nvPicPr>
          <p:cNvPr id="12" name="Picture 21">
            <a:extLst>
              <a:ext uri="{FF2B5EF4-FFF2-40B4-BE49-F238E27FC236}">
                <a16:creationId xmlns:a16="http://schemas.microsoft.com/office/drawing/2014/main" id="{50F1B72A-CB22-6A4E-91B2-DD32180DE77E}"/>
              </a:ext>
            </a:extLst>
          </p:cNvPr>
          <p:cNvPicPr>
            <a:picLocks noChangeAspect="1"/>
          </p:cNvPicPr>
          <p:nvPr/>
        </p:nvPicPr>
        <p:blipFill>
          <a:blip r:embed="rId3"/>
          <a:stretch>
            <a:fillRect/>
          </a:stretch>
        </p:blipFill>
        <p:spPr>
          <a:xfrm>
            <a:off x="920440" y="4861099"/>
            <a:ext cx="996236" cy="996236"/>
          </a:xfrm>
          <a:prstGeom prst="rect">
            <a:avLst/>
          </a:prstGeom>
        </p:spPr>
      </p:pic>
      <p:sp>
        <p:nvSpPr>
          <p:cNvPr id="13" name="Inhaltsplatzhalter 2"/>
          <p:cNvSpPr txBox="1">
            <a:spLocks/>
          </p:cNvSpPr>
          <p:nvPr/>
        </p:nvSpPr>
        <p:spPr>
          <a:xfrm>
            <a:off x="1967166" y="4993760"/>
            <a:ext cx="5759382" cy="10771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baseline="0">
                <a:solidFill>
                  <a:schemeClr val="tx1"/>
                </a:solidFill>
                <a:latin typeface="BundesSans Regular" panose="020B0002030500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undesSans Regular" panose="020B0002030500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Zwei</a:t>
            </a:r>
            <a:r>
              <a:rPr kumimoji="0" lang="de-DE" sz="1800" b="1"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 Nationale Weiterbildungskonferenzen </a:t>
            </a: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(NWK) auf</a:t>
            </a:r>
            <a:r>
              <a:rPr kumimoji="0" lang="de-DE" sz="1800" b="1"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 Ministerebene </a:t>
            </a: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zur </a:t>
            </a:r>
            <a:r>
              <a:rPr kumimoji="0" lang="de-DE" sz="1800" b="0" i="0" u="none" strike="noStrike" kern="1200" cap="none" spc="0" normalizeH="0" baseline="0" noProof="0" dirty="0">
                <a:ln>
                  <a:noFill/>
                </a:ln>
                <a:solidFill>
                  <a:srgbClr val="000000"/>
                </a:solidFill>
                <a:effectLst/>
                <a:uLnTx/>
                <a:uFillTx/>
                <a:latin typeface="BundesSans Regular" panose="020B0002030500000203" pitchFamily="34" charset="0"/>
                <a:ea typeface="+mn-ea"/>
                <a:cs typeface="+mn-cs"/>
              </a:rPr>
              <a:t>Verstärkung von Kommunikation und </a:t>
            </a: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Debatte </a:t>
            </a:r>
            <a:r>
              <a:rPr lang="de-DE" sz="1800" dirty="0" smtClean="0">
                <a:solidFill>
                  <a:srgbClr val="000000"/>
                </a:solidFill>
              </a:rPr>
              <a:t>(November </a:t>
            </a:r>
            <a:r>
              <a:rPr kumimoji="0" lang="de-DE" sz="1800" b="0" i="0" u="none" strike="noStrike" kern="1200" cap="none" spc="0" normalizeH="0" baseline="0" noProof="0" dirty="0" smtClean="0">
                <a:ln>
                  <a:noFill/>
                </a:ln>
                <a:solidFill>
                  <a:srgbClr val="000000"/>
                </a:solidFill>
                <a:effectLst/>
                <a:uLnTx/>
                <a:uFillTx/>
                <a:latin typeface="BundesSans Regular" panose="020B0002030500000203" pitchFamily="34" charset="0"/>
                <a:ea typeface="+mn-ea"/>
                <a:cs typeface="+mn-cs"/>
              </a:rPr>
              <a:t>2023 und Frühjahr 2025).</a:t>
            </a:r>
          </a:p>
        </p:txBody>
      </p:sp>
      <p:pic>
        <p:nvPicPr>
          <p:cNvPr id="14" name="Picture 38">
            <a:extLst>
              <a:ext uri="{FF2B5EF4-FFF2-40B4-BE49-F238E27FC236}">
                <a16:creationId xmlns:a16="http://schemas.microsoft.com/office/drawing/2014/main" id="{C18DE740-95D8-E149-8BF7-5AA1A981AB51}"/>
              </a:ext>
            </a:extLst>
          </p:cNvPr>
          <p:cNvPicPr>
            <a:picLocks noChangeAspect="1"/>
          </p:cNvPicPr>
          <p:nvPr/>
        </p:nvPicPr>
        <p:blipFill>
          <a:blip r:embed="rId4"/>
          <a:stretch>
            <a:fillRect/>
          </a:stretch>
        </p:blipFill>
        <p:spPr>
          <a:xfrm>
            <a:off x="920440" y="2948556"/>
            <a:ext cx="921303" cy="884451"/>
          </a:xfrm>
          <a:prstGeom prst="rect">
            <a:avLst/>
          </a:prstGeom>
        </p:spPr>
      </p:pic>
      <p:sp>
        <p:nvSpPr>
          <p:cNvPr id="22" name="Datumsplatzhalter 2"/>
          <p:cNvSpPr>
            <a:spLocks noGrp="1"/>
          </p:cNvSpPr>
          <p:nvPr>
            <p:ph type="dt" sz="half" idx="10"/>
          </p:nvPr>
        </p:nvSpPr>
        <p:spPr>
          <a:xfrm>
            <a:off x="280035" y="6384925"/>
            <a:ext cx="2743200" cy="365125"/>
          </a:xfrm>
        </p:spPr>
        <p:txBody>
          <a:bodyPr/>
          <a:lstStyle/>
          <a:p>
            <a:r>
              <a:rPr lang="de-DE" dirty="0" smtClean="0"/>
              <a:t>16.05.2023</a:t>
            </a:r>
            <a:endParaRPr lang="de-DE" dirty="0"/>
          </a:p>
        </p:txBody>
      </p:sp>
      <p:sp>
        <p:nvSpPr>
          <p:cNvPr id="15" name="Fußzeilenplatzhalter 3"/>
          <p:cNvSpPr>
            <a:spLocks noGrp="1"/>
          </p:cNvSpPr>
          <p:nvPr>
            <p:ph type="ftr" sz="quarter" idx="11"/>
          </p:nvPr>
        </p:nvSpPr>
        <p:spPr>
          <a:xfrm>
            <a:off x="5887616" y="6396396"/>
            <a:ext cx="5176624" cy="365125"/>
          </a:xfrm>
        </p:spPr>
        <p:txBody>
          <a:bodyPr/>
          <a:lstStyle/>
          <a:p>
            <a:r>
              <a:rPr lang="de-DE" smtClean="0"/>
              <a:t>18. IG Metall Fachtagung für Aktive in der beruflichen Bildung</a:t>
            </a:r>
            <a:endParaRPr lang="de-DE" dirty="0"/>
          </a:p>
        </p:txBody>
      </p:sp>
      <p:pic>
        <p:nvPicPr>
          <p:cNvPr id="9" name="Picture 64">
            <a:extLst>
              <a:ext uri="{FF2B5EF4-FFF2-40B4-BE49-F238E27FC236}">
                <a16:creationId xmlns:a16="http://schemas.microsoft.com/office/drawing/2014/main" id="{6ADBB575-F3B6-3A44-BF94-40530D66459F}"/>
              </a:ext>
            </a:extLst>
          </p:cNvPr>
          <p:cNvPicPr>
            <a:picLocks noChangeAspect="1"/>
          </p:cNvPicPr>
          <p:nvPr/>
        </p:nvPicPr>
        <p:blipFill>
          <a:blip r:embed="rId5"/>
          <a:stretch>
            <a:fillRect/>
          </a:stretch>
        </p:blipFill>
        <p:spPr>
          <a:xfrm>
            <a:off x="8369475" y="3223956"/>
            <a:ext cx="973697" cy="933955"/>
          </a:xfrm>
          <a:prstGeom prst="rect">
            <a:avLst/>
          </a:prstGeom>
        </p:spPr>
      </p:pic>
      <p:sp>
        <p:nvSpPr>
          <p:cNvPr id="11" name="Textfeld 10"/>
          <p:cNvSpPr txBox="1"/>
          <p:nvPr/>
        </p:nvSpPr>
        <p:spPr>
          <a:xfrm>
            <a:off x="9343172" y="3403965"/>
            <a:ext cx="2579766" cy="1969770"/>
          </a:xfrm>
          <a:prstGeom prst="rect">
            <a:avLst/>
          </a:prstGeom>
          <a:noFill/>
        </p:spPr>
        <p:txBody>
          <a:bodyPr wrap="square" rtlCol="0">
            <a:spAutoFit/>
          </a:bodyPr>
          <a:lstStyle/>
          <a:p>
            <a:r>
              <a:rPr lang="de-DE" b="1" dirty="0" smtClean="0"/>
              <a:t>Update-Papier:</a:t>
            </a:r>
          </a:p>
          <a:p>
            <a:endParaRPr lang="de-DE" sz="1400" dirty="0"/>
          </a:p>
          <a:p>
            <a:r>
              <a:rPr lang="de-DE" dirty="0" smtClean="0"/>
              <a:t>Gemeinsam </a:t>
            </a:r>
            <a:r>
              <a:rPr lang="de-DE" dirty="0"/>
              <a:t>für ein Jahrzehnt der Weiterbildung - Aufbruch in die </a:t>
            </a:r>
            <a:r>
              <a:rPr lang="de-DE" dirty="0" smtClean="0"/>
              <a:t>Weiterbildungsrepublik</a:t>
            </a:r>
            <a:endParaRPr lang="de-DE" dirty="0"/>
          </a:p>
        </p:txBody>
      </p:sp>
      <p:sp>
        <p:nvSpPr>
          <p:cNvPr id="2" name="Foliennummernplatzhalter 1"/>
          <p:cNvSpPr>
            <a:spLocks noGrp="1"/>
          </p:cNvSpPr>
          <p:nvPr>
            <p:ph type="sldNum" sz="quarter" idx="4"/>
          </p:nvPr>
        </p:nvSpPr>
        <p:spPr/>
        <p:txBody>
          <a:bodyPr/>
          <a:lstStyle/>
          <a:p>
            <a:fld id="{B0C859FC-56B2-47FE-B34B-1F548B1D90D7}" type="slidenum">
              <a:rPr lang="de-DE" smtClean="0"/>
              <a:pPr/>
              <a:t>7</a:t>
            </a:fld>
            <a:endParaRPr lang="de-DE"/>
          </a:p>
        </p:txBody>
      </p:sp>
    </p:spTree>
    <p:extLst>
      <p:ext uri="{BB962C8B-B14F-4D97-AF65-F5344CB8AC3E}">
        <p14:creationId xmlns:p14="http://schemas.microsoft.com/office/powerpoint/2010/main" val="70807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white"/>
                </a:solidFill>
                <a:effectLst/>
                <a:uLnTx/>
                <a:uFillTx/>
                <a:latin typeface="BundesSans Regular" panose="020B0002030500000203" pitchFamily="34" charset="0"/>
                <a:ea typeface="+mn-ea"/>
                <a:cs typeface="+mn-cs"/>
              </a:rPr>
              <a:t>16.05.2023</a:t>
            </a:r>
            <a:endParaRPr kumimoji="0" lang="de-DE" sz="1200" b="0" i="0" u="none" strike="noStrike" kern="1200" cap="none" spc="0" normalizeH="0" baseline="0" noProof="0" dirty="0">
              <a:ln>
                <a:noFill/>
              </a:ln>
              <a:solidFill>
                <a:prstClr val="white"/>
              </a:solidFill>
              <a:effectLst/>
              <a:uLnTx/>
              <a:uFillTx/>
              <a:latin typeface="BundesSans Regular" panose="020B0002030500000203" pitchFamily="34" charset="0"/>
              <a:ea typeface="+mn-ea"/>
              <a:cs typeface="+mn-cs"/>
            </a:endParaRPr>
          </a:p>
        </p:txBody>
      </p:sp>
      <p:sp>
        <p:nvSpPr>
          <p:cNvPr id="36" name="Titel 1">
            <a:extLst>
              <a:ext uri="{FF2B5EF4-FFF2-40B4-BE49-F238E27FC236}">
                <a16:creationId xmlns:a16="http://schemas.microsoft.com/office/drawing/2014/main" id="{B8F07C9E-D6AC-4D3B-9DE2-25E74FE16A3E}"/>
              </a:ext>
            </a:extLst>
          </p:cNvPr>
          <p:cNvSpPr txBox="1">
            <a:spLocks/>
          </p:cNvSpPr>
          <p:nvPr/>
        </p:nvSpPr>
        <p:spPr>
          <a:xfrm>
            <a:off x="3023232" y="2362573"/>
            <a:ext cx="8041006" cy="525944"/>
          </a:xfrm>
          <a:prstGeom prst="rect">
            <a:avLst/>
          </a:prstGeom>
          <a:solidFill>
            <a:srgbClr val="ECF8F6"/>
          </a:solidFill>
          <a:ln w="25400" cap="flat" cmpd="sng" algn="ctr">
            <a:noFill/>
            <a:prstDash val="solid"/>
          </a:ln>
          <a:effectLst/>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defTabSz="1457029">
              <a:buFont typeface="Arial" panose="020B0604020202020204" pitchFamily="34" charset="0"/>
              <a:buChar char="•"/>
              <a:defRPr/>
            </a:pPr>
            <a:r>
              <a:rPr lang="de-DE" sz="2000" b="1" kern="0" dirty="0" smtClean="0">
                <a:solidFill>
                  <a:schemeClr val="tx1"/>
                </a:solidFill>
                <a:ea typeface="ＭＳ Ｐゴシック"/>
              </a:rPr>
              <a:t>Weiterbildungsbeteiligung</a:t>
            </a:r>
            <a:r>
              <a:rPr lang="de-DE" sz="2000" kern="0" dirty="0" smtClean="0">
                <a:solidFill>
                  <a:schemeClr val="tx1"/>
                </a:solidFill>
                <a:ea typeface="ＭＳ Ｐゴシック"/>
              </a:rPr>
              <a:t> bis </a:t>
            </a:r>
            <a:r>
              <a:rPr lang="de-DE" sz="2000" kern="0" dirty="0">
                <a:solidFill>
                  <a:schemeClr val="tx1"/>
                </a:solidFill>
                <a:ea typeface="ＭＳ Ｐゴシック"/>
              </a:rPr>
              <a:t>2030 auf </a:t>
            </a:r>
            <a:r>
              <a:rPr lang="de-DE" sz="2000" kern="0" dirty="0" smtClean="0">
                <a:solidFill>
                  <a:schemeClr val="tx1"/>
                </a:solidFill>
                <a:ea typeface="ＭＳ Ｐゴシック"/>
              </a:rPr>
              <a:t>65 Prozent steigern</a:t>
            </a:r>
          </a:p>
        </p:txBody>
      </p:sp>
      <p:sp>
        <p:nvSpPr>
          <p:cNvPr id="16" name="Titel 4"/>
          <p:cNvSpPr txBox="1">
            <a:spLocks/>
          </p:cNvSpPr>
          <p:nvPr/>
        </p:nvSpPr>
        <p:spPr>
          <a:xfrm>
            <a:off x="1305907" y="1030264"/>
            <a:ext cx="10515600" cy="480131"/>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a:t>Die NWS wird mit messbaren </a:t>
            </a:r>
            <a:r>
              <a:rPr lang="de-DE" sz="2800" dirty="0" smtClean="0"/>
              <a:t>Zielen fortgesetzt</a:t>
            </a:r>
            <a:endParaRPr lang="de-DE" sz="2800" dirty="0"/>
          </a:p>
        </p:txBody>
      </p:sp>
      <p:sp>
        <p:nvSpPr>
          <p:cNvPr id="17" name="Foliennummernplatzhalter 1"/>
          <p:cNvSpPr>
            <a:spLocks noGrp="1"/>
          </p:cNvSpPr>
          <p:nvPr>
            <p:ph type="sldNum" sz="quarter" idx="4"/>
          </p:nvPr>
        </p:nvSpPr>
        <p:spPr>
          <a:xfrm>
            <a:off x="11440800" y="6422400"/>
            <a:ext cx="522000" cy="365125"/>
          </a:xfrm>
        </p:spPr>
        <p:txBody>
          <a:bodyPr/>
          <a:lstStyle/>
          <a:p>
            <a:r>
              <a:rPr lang="de-DE" dirty="0"/>
              <a:t>6</a:t>
            </a:r>
          </a:p>
        </p:txBody>
      </p:sp>
      <p:sp>
        <p:nvSpPr>
          <p:cNvPr id="6" name="Fußzeilenplatzhalter 5"/>
          <p:cNvSpPr>
            <a:spLocks noGrp="1"/>
          </p:cNvSpPr>
          <p:nvPr>
            <p:ph type="ftr" sz="quarter" idx="11"/>
          </p:nvPr>
        </p:nvSpPr>
        <p:spPr/>
        <p:txBody>
          <a:bodyPr/>
          <a:lstStyle/>
          <a:p>
            <a:r>
              <a:rPr lang="de-DE" dirty="0" smtClean="0"/>
              <a:t>18. IG Metall Fachtagung für Aktive in der beruflichen Bildung</a:t>
            </a:r>
          </a:p>
        </p:txBody>
      </p:sp>
      <p:sp>
        <p:nvSpPr>
          <p:cNvPr id="15" name="Titel 1">
            <a:extLst>
              <a:ext uri="{FF2B5EF4-FFF2-40B4-BE49-F238E27FC236}">
                <a16:creationId xmlns:a16="http://schemas.microsoft.com/office/drawing/2014/main" id="{B8F07C9E-D6AC-4D3B-9DE2-25E74FE16A3E}"/>
              </a:ext>
            </a:extLst>
          </p:cNvPr>
          <p:cNvSpPr txBox="1">
            <a:spLocks/>
          </p:cNvSpPr>
          <p:nvPr/>
        </p:nvSpPr>
        <p:spPr>
          <a:xfrm>
            <a:off x="3023234" y="2809848"/>
            <a:ext cx="8041005" cy="646001"/>
          </a:xfrm>
          <a:prstGeom prst="rect">
            <a:avLst/>
          </a:prstGeom>
          <a:solidFill>
            <a:srgbClr val="ECF8F6"/>
          </a:solidFill>
          <a:ln w="25400" cap="flat" cmpd="sng" algn="ctr">
            <a:noFill/>
            <a:prstDash val="solid"/>
          </a:ln>
          <a:effectLst/>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defTabSz="1457029">
              <a:buFont typeface="Arial" panose="020B0604020202020204" pitchFamily="34" charset="0"/>
              <a:buChar char="•"/>
              <a:defRPr/>
            </a:pPr>
            <a:r>
              <a:rPr lang="de-DE" sz="2000" kern="0" dirty="0" smtClean="0">
                <a:solidFill>
                  <a:schemeClr val="tx1"/>
                </a:solidFill>
                <a:ea typeface="ＭＳ Ｐゴシック"/>
              </a:rPr>
              <a:t>Besonderer Fokus auf </a:t>
            </a:r>
            <a:r>
              <a:rPr lang="de-DE" sz="2000" b="1" kern="0" dirty="0" smtClean="0">
                <a:solidFill>
                  <a:schemeClr val="tx1"/>
                </a:solidFill>
                <a:ea typeface="ＭＳ Ｐゴシック"/>
              </a:rPr>
              <a:t>Geringqualifizierte und Beschäftigte in KMU</a:t>
            </a:r>
            <a:endParaRPr lang="de-DE" sz="2000" b="1" kern="0" dirty="0">
              <a:solidFill>
                <a:schemeClr val="tx1"/>
              </a:solidFill>
              <a:ea typeface="ＭＳ Ｐゴシック"/>
            </a:endParaRPr>
          </a:p>
        </p:txBody>
      </p:sp>
      <p:sp>
        <p:nvSpPr>
          <p:cNvPr id="19" name="Titel 1">
            <a:extLst>
              <a:ext uri="{FF2B5EF4-FFF2-40B4-BE49-F238E27FC236}">
                <a16:creationId xmlns:a16="http://schemas.microsoft.com/office/drawing/2014/main" id="{B8F07C9E-D6AC-4D3B-9DE2-25E74FE16A3E}"/>
              </a:ext>
            </a:extLst>
          </p:cNvPr>
          <p:cNvSpPr txBox="1">
            <a:spLocks/>
          </p:cNvSpPr>
          <p:nvPr/>
        </p:nvSpPr>
        <p:spPr>
          <a:xfrm>
            <a:off x="3016806" y="3455849"/>
            <a:ext cx="8041005" cy="528841"/>
          </a:xfrm>
          <a:prstGeom prst="rect">
            <a:avLst/>
          </a:prstGeom>
          <a:solidFill>
            <a:srgbClr val="ECF8F6"/>
          </a:solidFill>
          <a:ln w="25400" cap="flat" cmpd="sng" algn="ctr">
            <a:noFill/>
            <a:prstDash val="solid"/>
          </a:ln>
          <a:effectLst/>
          <a:extLst/>
        </p:spPr>
        <p:txBody>
          <a:bodyPr rtlCol="0" anchor="ctr"/>
          <a:lstStyle>
            <a:defPPr>
              <a:defRPr lang="de-DE"/>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defTabSz="1457029">
              <a:buFont typeface="Arial" panose="020B0604020202020204" pitchFamily="34" charset="0"/>
              <a:buChar char="•"/>
              <a:defRPr/>
            </a:pPr>
            <a:r>
              <a:rPr lang="de-DE" sz="2000" kern="0" dirty="0" smtClean="0">
                <a:solidFill>
                  <a:schemeClr val="tx1"/>
                </a:solidFill>
                <a:ea typeface="ＭＳ Ｐゴシック"/>
              </a:rPr>
              <a:t>Stärkung </a:t>
            </a:r>
            <a:r>
              <a:rPr lang="de-DE" sz="2000" b="1" kern="0" dirty="0" smtClean="0">
                <a:solidFill>
                  <a:schemeClr val="tx1"/>
                </a:solidFill>
                <a:ea typeface="ＭＳ Ｐゴシック"/>
              </a:rPr>
              <a:t>digitaler Kompetenzen</a:t>
            </a:r>
            <a:endParaRPr lang="de-DE" sz="2000" b="1" kern="0" dirty="0">
              <a:solidFill>
                <a:schemeClr val="tx1"/>
              </a:solidFill>
              <a:ea typeface="ＭＳ Ｐゴシック"/>
            </a:endParaRPr>
          </a:p>
        </p:txBody>
      </p:sp>
      <p:sp>
        <p:nvSpPr>
          <p:cNvPr id="12" name="Rechteck 11"/>
          <p:cNvSpPr/>
          <p:nvPr/>
        </p:nvSpPr>
        <p:spPr>
          <a:xfrm>
            <a:off x="463108" y="2362573"/>
            <a:ext cx="2377054" cy="770764"/>
          </a:xfrm>
          <a:prstGeom prst="rect">
            <a:avLst/>
          </a:prstGeom>
          <a:solidFill>
            <a:srgbClr val="9BD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Ziele</a:t>
            </a:r>
            <a:endParaRPr lang="de-DE" sz="2400" dirty="0"/>
          </a:p>
        </p:txBody>
      </p:sp>
    </p:spTree>
    <p:extLst>
      <p:ext uri="{BB962C8B-B14F-4D97-AF65-F5344CB8AC3E}">
        <p14:creationId xmlns:p14="http://schemas.microsoft.com/office/powerpoint/2010/main" val="159449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1171675" y="1335272"/>
            <a:ext cx="10269125" cy="480131"/>
          </a:xfrm>
          <a:prstGeom prst="rect">
            <a:avLst/>
          </a:prstGeom>
          <a:noFill/>
        </p:spPr>
        <p:txBody>
          <a:bodyPr wrap="square" rtlCol="0">
            <a:spAutoFit/>
          </a:bodyPr>
          <a:lstStyle>
            <a:lvl1pPr algn="l" defTabSz="914400" rtl="0" eaLnBrk="1" latinLnBrk="0" hangingPunct="1">
              <a:lnSpc>
                <a:spcPct val="90000"/>
              </a:lnSpc>
              <a:spcBef>
                <a:spcPct val="0"/>
              </a:spcBef>
              <a:buNone/>
              <a:defRPr lang="de-DE" sz="3500" kern="1200">
                <a:solidFill>
                  <a:schemeClr val="tx1"/>
                </a:solidFill>
                <a:latin typeface="BundesSerif Regular" panose="02050002050300000203" pitchFamily="18" charset="0"/>
                <a:ea typeface="+mn-ea"/>
                <a:cs typeface="+mn-cs"/>
              </a:defRPr>
            </a:lvl1pPr>
          </a:lstStyle>
          <a:p>
            <a:r>
              <a:rPr lang="de-DE" sz="2800" dirty="0" smtClean="0">
                <a:solidFill>
                  <a:srgbClr val="000000"/>
                </a:solidFill>
                <a:latin typeface="BundesSerif Regular"/>
              </a:rPr>
              <a:t>Bausteine des Weiterbildungsgesetzes</a:t>
            </a:r>
            <a:endParaRPr lang="de-DE" sz="2800" dirty="0">
              <a:solidFill>
                <a:srgbClr val="000000"/>
              </a:solidFill>
            </a:endParaRPr>
          </a:p>
        </p:txBody>
      </p:sp>
      <p:grpSp>
        <p:nvGrpSpPr>
          <p:cNvPr id="2" name="Gruppieren 1"/>
          <p:cNvGrpSpPr/>
          <p:nvPr/>
        </p:nvGrpSpPr>
        <p:grpSpPr>
          <a:xfrm>
            <a:off x="2531440" y="2124176"/>
            <a:ext cx="6712352" cy="3460649"/>
            <a:chOff x="2531440" y="2124176"/>
            <a:chExt cx="6712352" cy="3460649"/>
          </a:xfrm>
        </p:grpSpPr>
        <p:grpSp>
          <p:nvGrpSpPr>
            <p:cNvPr id="21" name="Gruppieren 20"/>
            <p:cNvGrpSpPr/>
            <p:nvPr/>
          </p:nvGrpSpPr>
          <p:grpSpPr>
            <a:xfrm>
              <a:off x="2531440" y="2124176"/>
              <a:ext cx="6712352" cy="3460649"/>
              <a:chOff x="2194201" y="2485788"/>
              <a:chExt cx="8124590" cy="3947756"/>
            </a:xfrm>
          </p:grpSpPr>
          <p:sp>
            <p:nvSpPr>
              <p:cNvPr id="11" name="Rechteck 10"/>
              <p:cNvSpPr/>
              <p:nvPr/>
            </p:nvSpPr>
            <p:spPr>
              <a:xfrm>
                <a:off x="2194201" y="3873838"/>
                <a:ext cx="2129727" cy="2559706"/>
              </a:xfrm>
              <a:prstGeom prst="rect">
                <a:avLst/>
              </a:prstGeom>
              <a:solidFill>
                <a:srgbClr val="ECF8F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453485" y="3892829"/>
                <a:ext cx="5865305" cy="956654"/>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a:off x="2232839" y="2485788"/>
                <a:ext cx="8085952" cy="1325189"/>
              </a:xfrm>
              <a:prstGeom prst="triangle">
                <a:avLst>
                  <a:gd name="adj" fmla="val 4987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815583" y="3167261"/>
                <a:ext cx="7219010" cy="456428"/>
              </a:xfrm>
              <a:prstGeom prst="rect">
                <a:avLst/>
              </a:prstGeom>
              <a:noFill/>
              <a:ln w="28575">
                <a:noFill/>
              </a:ln>
            </p:spPr>
            <p:txBody>
              <a:bodyPr wrap="square" rtlCol="0">
                <a:spAutoFit/>
              </a:bodyPr>
              <a:lstStyle/>
              <a:p>
                <a:pPr algn="ctr"/>
                <a:r>
                  <a:rPr lang="de-DE" sz="2000" b="1" dirty="0">
                    <a:ln>
                      <a:solidFill>
                        <a:schemeClr val="tx1"/>
                      </a:solidFill>
                    </a:ln>
                  </a:rPr>
                  <a:t>Weiterbildungsrepublik</a:t>
                </a:r>
              </a:p>
            </p:txBody>
          </p:sp>
          <p:sp>
            <p:nvSpPr>
              <p:cNvPr id="17" name="Textfeld 16"/>
              <p:cNvSpPr txBox="1"/>
              <p:nvPr/>
            </p:nvSpPr>
            <p:spPr>
              <a:xfrm>
                <a:off x="2194201" y="4739278"/>
                <a:ext cx="2584519" cy="667086"/>
              </a:xfrm>
              <a:prstGeom prst="rect">
                <a:avLst/>
              </a:prstGeom>
              <a:noFill/>
            </p:spPr>
            <p:txBody>
              <a:bodyPr wrap="square" rtlCol="0">
                <a:spAutoFit/>
              </a:bodyPr>
              <a:lstStyle/>
              <a:p>
                <a:pPr marL="285750" indent="-285750">
                  <a:buFont typeface="Wingdings" panose="05000000000000000000" pitchFamily="2" charset="2"/>
                  <a:buChar char="§"/>
                </a:pPr>
                <a:r>
                  <a:rPr lang="de-DE" sz="1600" b="1" dirty="0" smtClean="0">
                    <a:latin typeface="BundesSerif Regular" panose="02050002050300000203" pitchFamily="18" charset="0"/>
                  </a:rPr>
                  <a:t>Ausbildungs-garantie</a:t>
                </a:r>
                <a:endParaRPr lang="de-DE" sz="1600" b="1" dirty="0">
                  <a:latin typeface="BundesSerif Regular" panose="02050002050300000203" pitchFamily="18" charset="0"/>
                </a:endParaRPr>
              </a:p>
            </p:txBody>
          </p:sp>
        </p:grpSp>
        <p:sp>
          <p:nvSpPr>
            <p:cNvPr id="18" name="Rechteck 17"/>
            <p:cNvSpPr/>
            <p:nvPr/>
          </p:nvSpPr>
          <p:spPr>
            <a:xfrm>
              <a:off x="4398009" y="4745057"/>
              <a:ext cx="4845782" cy="839768"/>
            </a:xfrm>
            <a:prstGeom prst="rect">
              <a:avLst/>
            </a:prstGeom>
            <a:solidFill>
              <a:srgbClr val="C3EB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5992" indent="-335992">
                <a:spcBef>
                  <a:spcPts val="667"/>
                </a:spcBef>
                <a:buFont typeface="Wingdings" panose="05000000000000000000" pitchFamily="2" charset="2"/>
                <a:buChar char="§"/>
              </a:pPr>
              <a:endParaRPr lang="de-DE" sz="1200" b="1" dirty="0">
                <a:solidFill>
                  <a:schemeClr val="tx1"/>
                </a:solidFill>
                <a:latin typeface="BundesSans Regular" panose="020B0002030500000203" pitchFamily="34" charset="0"/>
              </a:endParaRPr>
            </a:p>
          </p:txBody>
        </p:sp>
      </p:grpSp>
      <p:sp>
        <p:nvSpPr>
          <p:cNvPr id="19" name="Rechteck 18"/>
          <p:cNvSpPr/>
          <p:nvPr/>
        </p:nvSpPr>
        <p:spPr>
          <a:xfrm>
            <a:off x="4447005" y="3324997"/>
            <a:ext cx="4530305" cy="920765"/>
          </a:xfrm>
          <a:prstGeom prst="rect">
            <a:avLst/>
          </a:prstGeom>
        </p:spPr>
        <p:txBody>
          <a:bodyPr wrap="square">
            <a:spAutoFit/>
          </a:bodyPr>
          <a:lstStyle/>
          <a:p>
            <a:pPr marL="335992" indent="-335992">
              <a:spcBef>
                <a:spcPts val="667"/>
              </a:spcBef>
              <a:buFont typeface="Wingdings" panose="05000000000000000000" pitchFamily="2" charset="2"/>
              <a:buChar char="§"/>
            </a:pPr>
            <a:r>
              <a:rPr lang="de-DE" sz="1600" b="1" dirty="0">
                <a:latin typeface="BundesSerif Regular" panose="02050002050300000203" pitchFamily="18" charset="0"/>
              </a:rPr>
              <a:t>Reform Weiterbildungsförderung Beschäftigter           </a:t>
            </a:r>
            <a:endParaRPr lang="de-DE" sz="1600" b="1" dirty="0" smtClean="0">
              <a:latin typeface="BundesSerif Regular" panose="02050002050300000203" pitchFamily="18" charset="0"/>
            </a:endParaRPr>
          </a:p>
          <a:p>
            <a:pPr marL="335992" indent="-335992">
              <a:spcBef>
                <a:spcPts val="667"/>
              </a:spcBef>
              <a:buFont typeface="Wingdings" panose="05000000000000000000" pitchFamily="2" charset="2"/>
              <a:buChar char="§"/>
            </a:pPr>
            <a:r>
              <a:rPr lang="de-DE" sz="1600" b="1" dirty="0" smtClean="0">
                <a:latin typeface="BundesSerif Regular" panose="02050002050300000203" pitchFamily="18" charset="0"/>
              </a:rPr>
              <a:t>Einführung Qualifizierungsgeld </a:t>
            </a:r>
          </a:p>
        </p:txBody>
      </p:sp>
      <p:sp>
        <p:nvSpPr>
          <p:cNvPr id="6" name="Titel 5"/>
          <p:cNvSpPr>
            <a:spLocks noGrp="1"/>
          </p:cNvSpPr>
          <p:nvPr>
            <p:ph type="title"/>
          </p:nvPr>
        </p:nvSpPr>
        <p:spPr>
          <a:xfrm>
            <a:off x="4419648" y="4796443"/>
            <a:ext cx="4824143" cy="469453"/>
          </a:xfrm>
        </p:spPr>
        <p:txBody>
          <a:bodyPr/>
          <a:lstStyle/>
          <a:p>
            <a:pPr marL="335992" indent="-335992">
              <a:spcBef>
                <a:spcPts val="667"/>
              </a:spcBef>
              <a:buFont typeface="Wingdings" panose="05000000000000000000" pitchFamily="2" charset="2"/>
              <a:buChar char="§"/>
            </a:pPr>
            <a:r>
              <a:rPr lang="de-DE" sz="1600" b="1" dirty="0"/>
              <a:t>Verlängerung der Regelungen zu Erstattungen bei beruflicher Weiterbildung während Kurzarbeit </a:t>
            </a:r>
          </a:p>
        </p:txBody>
      </p:sp>
      <p:sp>
        <p:nvSpPr>
          <p:cNvPr id="48" name="Datumsplatzhalter 47"/>
          <p:cNvSpPr>
            <a:spLocks noGrp="1"/>
          </p:cNvSpPr>
          <p:nvPr>
            <p:ph type="dt" sz="half" idx="10"/>
          </p:nvPr>
        </p:nvSpPr>
        <p:spPr/>
        <p:txBody>
          <a:bodyPr/>
          <a:lstStyle/>
          <a:p>
            <a:r>
              <a:rPr lang="de-DE" dirty="0" smtClean="0"/>
              <a:t>16.05.2023</a:t>
            </a:r>
            <a:endParaRPr lang="de-DE" dirty="0"/>
          </a:p>
        </p:txBody>
      </p:sp>
      <p:sp>
        <p:nvSpPr>
          <p:cNvPr id="49" name="Foliennummernplatzhalter 48"/>
          <p:cNvSpPr>
            <a:spLocks noGrp="1"/>
          </p:cNvSpPr>
          <p:nvPr>
            <p:ph type="sldNum" sz="quarter" idx="4"/>
          </p:nvPr>
        </p:nvSpPr>
        <p:spPr/>
        <p:txBody>
          <a:bodyPr/>
          <a:lstStyle/>
          <a:p>
            <a:fld id="{B0C859FC-56B2-47FE-B34B-1F548B1D90D7}" type="slidenum">
              <a:rPr lang="de-DE" smtClean="0"/>
              <a:pPr/>
              <a:t>9</a:t>
            </a:fld>
            <a:endParaRPr lang="de-DE"/>
          </a:p>
        </p:txBody>
      </p:sp>
      <p:sp>
        <p:nvSpPr>
          <p:cNvPr id="51" name="Fußzeilenplatzhalter 50"/>
          <p:cNvSpPr>
            <a:spLocks noGrp="1"/>
          </p:cNvSpPr>
          <p:nvPr>
            <p:ph type="ftr" sz="quarter" idx="11"/>
          </p:nvPr>
        </p:nvSpPr>
        <p:spPr/>
        <p:txBody>
          <a:bodyPr/>
          <a:lstStyle/>
          <a:p>
            <a:r>
              <a:rPr lang="de-DE" smtClean="0"/>
              <a:t>18. IG Metall Fachtagung für Aktive in der beruflichen Bildung</a:t>
            </a:r>
            <a:endParaRPr lang="de-DE" dirty="0" smtClean="0"/>
          </a:p>
        </p:txBody>
      </p:sp>
    </p:spTree>
    <p:extLst>
      <p:ext uri="{BB962C8B-B14F-4D97-AF65-F5344CB8AC3E}">
        <p14:creationId xmlns:p14="http://schemas.microsoft.com/office/powerpoint/2010/main" val="1361669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enutzerdefiniertes Design">
  <a:themeElements>
    <a:clrScheme name="BMAS_2022">
      <a:dk1>
        <a:srgbClr val="000000"/>
      </a:dk1>
      <a:lt1>
        <a:sysClr val="window" lastClr="FFFFFF"/>
      </a:lt1>
      <a:dk2>
        <a:srgbClr val="003557"/>
      </a:dk2>
      <a:lt2>
        <a:srgbClr val="FFFFFF"/>
      </a:lt2>
      <a:accent1>
        <a:srgbClr val="FFC135"/>
      </a:accent1>
      <a:accent2>
        <a:srgbClr val="B52547"/>
      </a:accent2>
      <a:accent3>
        <a:srgbClr val="00193C"/>
      </a:accent3>
      <a:accent4>
        <a:srgbClr val="9BDDD4"/>
      </a:accent4>
      <a:accent5>
        <a:srgbClr val="008071"/>
      </a:accent5>
      <a:accent6>
        <a:srgbClr val="F0D2DA"/>
      </a:accent6>
      <a:hlink>
        <a:srgbClr val="9364B1"/>
      </a:hlink>
      <a:folHlink>
        <a:srgbClr val="FF5E0F"/>
      </a:folHlink>
    </a:clrScheme>
    <a:fontScheme name="Benutzerdefiniert 1">
      <a:majorFont>
        <a:latin typeface="BundesSerif Regular"/>
        <a:ea typeface=""/>
        <a:cs typeface=""/>
      </a:majorFont>
      <a:minorFont>
        <a:latin typeface="BundesSerif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AS_Vorlage-blau_de.potx" id="{DCB5FF31-793D-4712-8940-26593C3C66F2}" vid="{6B792AFC-305C-4DF4-94EB-70071B993FF4}"/>
    </a:ext>
  </a:extLst>
</a:theme>
</file>

<file path=ppt/theme/theme2.xml><?xml version="1.0" encoding="utf-8"?>
<a:theme xmlns:a="http://schemas.openxmlformats.org/drawingml/2006/main" name="3_Benutzerdefiniertes Design">
  <a:themeElements>
    <a:clrScheme name="BMAS_2022">
      <a:dk1>
        <a:srgbClr val="000000"/>
      </a:dk1>
      <a:lt1>
        <a:sysClr val="window" lastClr="FFFFFF"/>
      </a:lt1>
      <a:dk2>
        <a:srgbClr val="003557"/>
      </a:dk2>
      <a:lt2>
        <a:srgbClr val="FFFFFF"/>
      </a:lt2>
      <a:accent1>
        <a:srgbClr val="FFC135"/>
      </a:accent1>
      <a:accent2>
        <a:srgbClr val="B52547"/>
      </a:accent2>
      <a:accent3>
        <a:srgbClr val="00193C"/>
      </a:accent3>
      <a:accent4>
        <a:srgbClr val="9BDDD4"/>
      </a:accent4>
      <a:accent5>
        <a:srgbClr val="008071"/>
      </a:accent5>
      <a:accent6>
        <a:srgbClr val="F0D2DA"/>
      </a:accent6>
      <a:hlink>
        <a:srgbClr val="9364B1"/>
      </a:hlink>
      <a:folHlink>
        <a:srgbClr val="FF5E0F"/>
      </a:folHlink>
    </a:clrScheme>
    <a:fontScheme name="Benutzerdefiniert 1">
      <a:majorFont>
        <a:latin typeface="BundesSerif Regular"/>
        <a:ea typeface=""/>
        <a:cs typeface=""/>
      </a:majorFont>
      <a:minorFont>
        <a:latin typeface="BundesSerif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AS_Vorlage-rot_de.potx" id="{207E020E-5C7E-493C-A918-BFBED3330760}" vid="{5286A1DC-0B25-4D03-A1CC-6046C490CC17}"/>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1ee7527-a3be-4a28-a3a8-25a5c2990e6f" ContentTypeId="0x01010003D5B9C183D54A4B8E166E7548056FE4" PreviousValue="false"/>
</file>

<file path=customXml/item2.xml><?xml version="1.0" encoding="utf-8"?>
<ct:contentTypeSchema xmlns:ct="http://schemas.microsoft.com/office/2006/metadata/contentType" xmlns:ma="http://schemas.microsoft.com/office/2006/metadata/properties/metaAttributes" ct:_="" ma:_="" ma:contentTypeName="Dokument" ma:contentTypeID="0x0101002F82C4888826C9489233E1CC01829747" ma:contentTypeVersion="11" ma:contentTypeDescription="Ein neues Dokument erstellen." ma:contentTypeScope="" ma:versionID="d7f7ce434d14da2bd872ae467e37ce7b">
  <xsd:schema xmlns:xsd="http://www.w3.org/2001/XMLSchema" xmlns:xs="http://www.w3.org/2001/XMLSchema" xmlns:p="http://schemas.microsoft.com/office/2006/metadata/properties" xmlns:ns2="1e18dafc-46da-4309-90d3-59b9792d6c67" xmlns:ns3="b4356f3c-2279-4fa4-bf15-642558860cab" targetNamespace="http://schemas.microsoft.com/office/2006/metadata/properties" ma:root="true" ma:fieldsID="642edfe091baf0a24514d23ea3677b07" ns2:_="" ns3:_="">
    <xsd:import namespace="1e18dafc-46da-4309-90d3-59b9792d6c67"/>
    <xsd:import namespace="b4356f3c-2279-4fa4-bf15-642558860c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8dafc-46da-4309-90d3-59b9792d6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4e1a643d-3598-46ed-9344-1c0e2c5085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56f3c-2279-4fa4-bf15-642558860cab"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b483a36c-dd66-49a5-9c90-9d221ea34fef}" ma:internalName="TaxCatchAll" ma:showField="CatchAllData" ma:web="b4356f3c-2279-4fa4-bf15-642558860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356f3c-2279-4fa4-bf15-642558860cab" xsi:nil="true"/>
    <lcf76f155ced4ddcb4097134ff3c332f xmlns="1e18dafc-46da-4309-90d3-59b9792d6c67">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9200015-A1B4-42E1-AC49-748A3D2653F3}">
  <ds:schemaRefs>
    <ds:schemaRef ds:uri="Microsoft.SharePoint.Taxonomy.ContentTypeSync"/>
  </ds:schemaRefs>
</ds:datastoreItem>
</file>

<file path=customXml/itemProps2.xml><?xml version="1.0" encoding="utf-8"?>
<ds:datastoreItem xmlns:ds="http://schemas.openxmlformats.org/officeDocument/2006/customXml" ds:itemID="{5D41DA13-F7C1-4E36-8F8D-35AF7CCC3721}"/>
</file>

<file path=customXml/itemProps3.xml><?xml version="1.0" encoding="utf-8"?>
<ds:datastoreItem xmlns:ds="http://schemas.openxmlformats.org/officeDocument/2006/customXml" ds:itemID="{24B67087-7B34-42B1-9DA9-2E4B2D55C66E}">
  <ds:schemaRefs>
    <ds:schemaRef ds:uri="http://schemas.microsoft.com/office/infopath/2007/PartnerControls"/>
    <ds:schemaRef ds:uri="http://purl.org/dc/terms/"/>
    <ds:schemaRef ds:uri="39460100-B8EC-463D-B938-4C1A1546C390"/>
    <ds:schemaRef ds:uri="http://purl.org/dc/dcmitype/"/>
    <ds:schemaRef ds:uri="b7654243-8e99-4afc-a6cc-58e8f6ead73e"/>
    <ds:schemaRef ds:uri="http://purl.org/dc/elements/1.1/"/>
    <ds:schemaRef ds:uri="http://schemas.microsoft.com/office/2006/documentManagement/types"/>
    <ds:schemaRef ds:uri="http://schemas.openxmlformats.org/package/2006/metadata/core-properties"/>
    <ds:schemaRef ds:uri="http://schemas.microsoft.com/sharepoint/v4"/>
    <ds:schemaRef ds:uri="b3756c91-0bc1-4973-a9cf-26d5cfe37045"/>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23C12D14-2F1C-4F01-ABDE-99884DDE4873}">
  <ds:schemaRefs>
    <ds:schemaRef ds:uri="http://schemas.microsoft.com/sharepoint/v3/contenttype/forms"/>
  </ds:schemaRefs>
</ds:datastoreItem>
</file>

<file path=customXml/itemProps5.xml><?xml version="1.0" encoding="utf-8"?>
<ds:datastoreItem xmlns:ds="http://schemas.openxmlformats.org/officeDocument/2006/customXml" ds:itemID="{210A7370-7513-48C5-8352-E42D3A41FAD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BMAS_Vorlage-blau_de</Template>
  <TotalTime>0</TotalTime>
  <Words>1097</Words>
  <Application>Microsoft Office PowerPoint</Application>
  <PresentationFormat>Breitbild</PresentationFormat>
  <Paragraphs>212</Paragraphs>
  <Slides>22</Slides>
  <Notes>22</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22</vt:i4>
      </vt:variant>
    </vt:vector>
  </HeadingPairs>
  <TitlesOfParts>
    <vt:vector size="36" baseType="lpstr">
      <vt:lpstr>ＭＳ Ｐゴシック</vt:lpstr>
      <vt:lpstr>Arial</vt:lpstr>
      <vt:lpstr>BundesSans Medium</vt:lpstr>
      <vt:lpstr>BundesSans Office Bold</vt:lpstr>
      <vt:lpstr>BundesSans Regular</vt:lpstr>
      <vt:lpstr>BundesSerif Regular</vt:lpstr>
      <vt:lpstr>Calibri</vt:lpstr>
      <vt:lpstr>Courier New</vt:lpstr>
      <vt:lpstr>FontAwesome</vt:lpstr>
      <vt:lpstr>Lato</vt:lpstr>
      <vt:lpstr>Lato Light</vt:lpstr>
      <vt:lpstr>Wingdings</vt:lpstr>
      <vt:lpstr>2_Benutzerdefiniertes Design</vt:lpstr>
      <vt:lpstr>3_Benutzerdefiniertes Design</vt:lpstr>
      <vt:lpstr>Qualifizierungsgeld, Bildungszeit und Ausbildungsgarantie Was leistet die neue Gesetzgebung?  18. IG Metall Fachtagung für Aktive in der beruflichen Bildung, 16. Mai 2023</vt:lpstr>
      <vt:lpstr>PowerPoint-Präsentation</vt:lpstr>
      <vt:lpstr>PowerPoint-Präsentation</vt:lpstr>
      <vt:lpstr>PowerPoint-Präsentation</vt:lpstr>
      <vt:lpstr>PowerPoint-Präsentation</vt:lpstr>
      <vt:lpstr>Ein Blick zurück zur NWS 1.0</vt:lpstr>
      <vt:lpstr>PowerPoint-Präsentation</vt:lpstr>
      <vt:lpstr>PowerPoint-Präsentation</vt:lpstr>
      <vt:lpstr>Verlängerung der Regelungen zu Erstattungen bei beruflicher Weiterbildung während Kurzarbeit </vt:lpstr>
      <vt:lpstr>Betroffenheit der Belegschaft von Transformation</vt:lpstr>
      <vt:lpstr>Reform der Weiterbildungsförderung Beschäftigter</vt:lpstr>
      <vt:lpstr>Einführung eines Qualifizierungsgeldes</vt:lpstr>
      <vt:lpstr>Weiterbildung während Kurzarbeit</vt:lpstr>
      <vt:lpstr>Verlängerung der Regelungen zu Erstattungen bei beruflicher Weiterbildung während Kurzarbeit </vt:lpstr>
      <vt:lpstr>Verlängerung der Regelungen zu Erstattungen bei beruflicher Weiterbildung während Kurzarbeit </vt:lpstr>
      <vt:lpstr>Weiterbildungsverbünde und Weiterbildungsagenturen als Dreh- und Angelpunkt einer regionalen Wirtschafts- und Strukturpolitik</vt:lpstr>
      <vt:lpstr>Verlängerung der Regelungen zu Erstattungen bei beruflicher Weiterbildung während Kurzarbeit </vt:lpstr>
      <vt:lpstr>Ausbildungsgarantie</vt:lpstr>
      <vt:lpstr>Ausbildungsgarantie</vt:lpstr>
      <vt:lpstr>Ausbildungsgarantie</vt:lpstr>
      <vt:lpstr>Rettung in Sicht</vt:lpstr>
      <vt:lpstr>PowerPoint-Präsentation</vt:lpstr>
    </vt:vector>
  </TitlesOfParts>
  <Company>BMAS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BARRIEREFREIHEIT</dc:title>
  <dc:creator>Marie.Ullmann@bmas.bund.de</dc:creator>
  <dc:description/>
  <cp:lastModifiedBy>Marie Ullmann</cp:lastModifiedBy>
  <cp:revision>471</cp:revision>
  <cp:lastPrinted>2023-01-12T14:04:54Z</cp:lastPrinted>
  <dcterms:created xsi:type="dcterms:W3CDTF">2022-04-27T08:51:59Z</dcterms:created>
  <dcterms:modified xsi:type="dcterms:W3CDTF">2023-05-15T08:00:50Z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0x0101002F82C4888826C9489233E1CC01829747</vt:lpwstr>
  </property>
  <property fmtid="{D5CDD505-2E9C-101B-9397-08002B2CF9AE}" pid="3" name="BMIN.Dokumenttyp">
    <vt:lpwstr/>
  </property>
</Properties>
</file>